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sldIdLst>
    <p:sldId id="616" r:id="rId2"/>
    <p:sldId id="617" r:id="rId3"/>
    <p:sldId id="618" r:id="rId4"/>
    <p:sldId id="596" r:id="rId5"/>
    <p:sldId id="380" r:id="rId6"/>
    <p:sldId id="539" r:id="rId7"/>
    <p:sldId id="383" r:id="rId8"/>
    <p:sldId id="367" r:id="rId9"/>
    <p:sldId id="369" r:id="rId10"/>
    <p:sldId id="540" r:id="rId11"/>
    <p:sldId id="588" r:id="rId12"/>
    <p:sldId id="385" r:id="rId13"/>
    <p:sldId id="392" r:id="rId14"/>
    <p:sldId id="532" r:id="rId15"/>
    <p:sldId id="389" r:id="rId16"/>
    <p:sldId id="589" r:id="rId17"/>
    <p:sldId id="307" r:id="rId18"/>
    <p:sldId id="308" r:id="rId19"/>
    <p:sldId id="541" r:id="rId20"/>
    <p:sldId id="544" r:id="rId21"/>
    <p:sldId id="510" r:id="rId22"/>
    <p:sldId id="546" r:id="rId23"/>
    <p:sldId id="545" r:id="rId24"/>
    <p:sldId id="512" r:id="rId25"/>
    <p:sldId id="590" r:id="rId26"/>
    <p:sldId id="453" r:id="rId27"/>
    <p:sldId id="457" r:id="rId28"/>
    <p:sldId id="444" r:id="rId29"/>
    <p:sldId id="446" r:id="rId30"/>
    <p:sldId id="395" r:id="rId31"/>
    <p:sldId id="399" r:id="rId32"/>
    <p:sldId id="536" r:id="rId33"/>
    <p:sldId id="400" r:id="rId34"/>
    <p:sldId id="533" r:id="rId35"/>
    <p:sldId id="411" r:id="rId36"/>
    <p:sldId id="412" r:id="rId37"/>
    <p:sldId id="415" r:id="rId38"/>
    <p:sldId id="416" r:id="rId39"/>
    <p:sldId id="430" r:id="rId40"/>
    <p:sldId id="417" r:id="rId41"/>
    <p:sldId id="421" r:id="rId42"/>
    <p:sldId id="422" r:id="rId43"/>
    <p:sldId id="426" r:id="rId44"/>
    <p:sldId id="587" r:id="rId45"/>
    <p:sldId id="455" r:id="rId46"/>
    <p:sldId id="592" r:id="rId47"/>
    <p:sldId id="543" r:id="rId48"/>
    <p:sldId id="459" r:id="rId49"/>
    <p:sldId id="460" r:id="rId50"/>
    <p:sldId id="458" r:id="rId51"/>
    <p:sldId id="488" r:id="rId52"/>
    <p:sldId id="547" r:id="rId53"/>
    <p:sldId id="465" r:id="rId54"/>
    <p:sldId id="466" r:id="rId55"/>
    <p:sldId id="593" r:id="rId56"/>
    <p:sldId id="467" r:id="rId57"/>
    <p:sldId id="468" r:id="rId58"/>
    <p:sldId id="548" r:id="rId59"/>
    <p:sldId id="549" r:id="rId60"/>
    <p:sldId id="550" r:id="rId61"/>
    <p:sldId id="551" r:id="rId62"/>
    <p:sldId id="552" r:id="rId63"/>
    <p:sldId id="553" r:id="rId64"/>
    <p:sldId id="554" r:id="rId65"/>
    <p:sldId id="555" r:id="rId66"/>
    <p:sldId id="556" r:id="rId67"/>
    <p:sldId id="557" r:id="rId68"/>
    <p:sldId id="558" r:id="rId69"/>
    <p:sldId id="559" r:id="rId70"/>
    <p:sldId id="594" r:id="rId71"/>
    <p:sldId id="560" r:id="rId72"/>
    <p:sldId id="561" r:id="rId73"/>
    <p:sldId id="562" r:id="rId74"/>
    <p:sldId id="495" r:id="rId75"/>
    <p:sldId id="585" r:id="rId76"/>
    <p:sldId id="287" r:id="rId77"/>
    <p:sldId id="500" r:id="rId78"/>
    <p:sldId id="496" r:id="rId79"/>
    <p:sldId id="501" r:id="rId80"/>
    <p:sldId id="498" r:id="rId81"/>
    <p:sldId id="564" r:id="rId82"/>
    <p:sldId id="565" r:id="rId83"/>
    <p:sldId id="566" r:id="rId84"/>
    <p:sldId id="567" r:id="rId85"/>
    <p:sldId id="595" r:id="rId86"/>
    <p:sldId id="568" r:id="rId87"/>
    <p:sldId id="601" r:id="rId88"/>
    <p:sldId id="602" r:id="rId89"/>
    <p:sldId id="603" r:id="rId90"/>
    <p:sldId id="604" r:id="rId91"/>
    <p:sldId id="605" r:id="rId92"/>
    <p:sldId id="606" r:id="rId93"/>
    <p:sldId id="607" r:id="rId94"/>
    <p:sldId id="608" r:id="rId95"/>
    <p:sldId id="609" r:id="rId96"/>
    <p:sldId id="610" r:id="rId97"/>
    <p:sldId id="611" r:id="rId98"/>
    <p:sldId id="612" r:id="rId99"/>
    <p:sldId id="613" r:id="rId100"/>
    <p:sldId id="614" r:id="rId101"/>
    <p:sldId id="615" r:id="rId102"/>
    <p:sldId id="570" r:id="rId103"/>
    <p:sldId id="571" r:id="rId104"/>
    <p:sldId id="577" r:id="rId105"/>
    <p:sldId id="583" r:id="rId106"/>
    <p:sldId id="584" r:id="rId107"/>
    <p:sldId id="579" r:id="rId108"/>
    <p:sldId id="580" r:id="rId109"/>
    <p:sldId id="581" r:id="rId110"/>
    <p:sldId id="582" r:id="rId11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00"/>
    <a:srgbClr val="FF9933"/>
    <a:srgbClr val="CA24B2"/>
    <a:srgbClr val="CC6600"/>
    <a:srgbClr val="649D61"/>
    <a:srgbClr val="EDEFAF"/>
    <a:srgbClr val="E9E7B5"/>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4" autoAdjust="0"/>
    <p:restoredTop sz="94589" autoAdjust="0"/>
  </p:normalViewPr>
  <p:slideViewPr>
    <p:cSldViewPr>
      <p:cViewPr varScale="1">
        <p:scale>
          <a:sx n="73" d="100"/>
          <a:sy n="73" d="100"/>
        </p:scale>
        <p:origin x="147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02C608-CB7B-4C9E-8B91-2AC43E5BAA9D}" type="datetimeFigureOut">
              <a:rPr lang="en-US" smtClean="0"/>
              <a:t>4/16/2018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CD4B93-2E00-4A00-B262-B8191E09F87E}" type="slidenum">
              <a:rPr lang="en-US" smtClean="0"/>
              <a:t>‹#›</a:t>
            </a:fld>
            <a:endParaRPr lang="en-US"/>
          </a:p>
        </p:txBody>
      </p:sp>
    </p:spTree>
    <p:extLst>
      <p:ext uri="{BB962C8B-B14F-4D97-AF65-F5344CB8AC3E}">
        <p14:creationId xmlns:p14="http://schemas.microsoft.com/office/powerpoint/2010/main" val="1797530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4B93-2E00-4A00-B262-B8191E09F87E}" type="slidenum">
              <a:rPr lang="en-US" smtClean="0"/>
              <a:t>49</a:t>
            </a:fld>
            <a:endParaRPr lang="en-US"/>
          </a:p>
        </p:txBody>
      </p:sp>
    </p:spTree>
    <p:extLst>
      <p:ext uri="{BB962C8B-B14F-4D97-AF65-F5344CB8AC3E}">
        <p14:creationId xmlns:p14="http://schemas.microsoft.com/office/powerpoint/2010/main" val="4151495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9117153-AD3C-4D45-AD34-776F0B3B3899}" type="slidenum">
              <a:rPr lang="en-US"/>
              <a:pPr/>
              <a:t>‹#›</a:t>
            </a:fld>
            <a:endParaRPr lang="en-US"/>
          </a:p>
        </p:txBody>
      </p:sp>
    </p:spTree>
    <p:extLst>
      <p:ext uri="{BB962C8B-B14F-4D97-AF65-F5344CB8AC3E}">
        <p14:creationId xmlns:p14="http://schemas.microsoft.com/office/powerpoint/2010/main" val="40347545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728C59E-2592-4A1A-9951-CFC612A84F34}" type="slidenum">
              <a:rPr lang="en-US"/>
              <a:pPr/>
              <a:t>‹#›</a:t>
            </a:fld>
            <a:endParaRPr lang="en-US"/>
          </a:p>
        </p:txBody>
      </p:sp>
    </p:spTree>
    <p:extLst>
      <p:ext uri="{BB962C8B-B14F-4D97-AF65-F5344CB8AC3E}">
        <p14:creationId xmlns:p14="http://schemas.microsoft.com/office/powerpoint/2010/main" val="33081653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3052055-947F-48E3-A2E0-37A49EE57609}" type="slidenum">
              <a:rPr lang="en-US"/>
              <a:pPr/>
              <a:t>‹#›</a:t>
            </a:fld>
            <a:endParaRPr lang="en-US"/>
          </a:p>
        </p:txBody>
      </p:sp>
    </p:spTree>
    <p:extLst>
      <p:ext uri="{BB962C8B-B14F-4D97-AF65-F5344CB8AC3E}">
        <p14:creationId xmlns:p14="http://schemas.microsoft.com/office/powerpoint/2010/main" val="9093342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73D36C8-7CD9-4723-8266-E016703D7DDF}" type="slidenum">
              <a:rPr lang="en-US"/>
              <a:pPr/>
              <a:t>‹#›</a:t>
            </a:fld>
            <a:endParaRPr lang="en-US"/>
          </a:p>
        </p:txBody>
      </p:sp>
    </p:spTree>
    <p:extLst>
      <p:ext uri="{BB962C8B-B14F-4D97-AF65-F5344CB8AC3E}">
        <p14:creationId xmlns:p14="http://schemas.microsoft.com/office/powerpoint/2010/main" val="10744621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D51A1CE-D544-48A0-9F02-7E4CFF92070E}" type="slidenum">
              <a:rPr lang="en-US"/>
              <a:pPr/>
              <a:t>‹#›</a:t>
            </a:fld>
            <a:endParaRPr lang="en-US"/>
          </a:p>
        </p:txBody>
      </p:sp>
    </p:spTree>
    <p:extLst>
      <p:ext uri="{BB962C8B-B14F-4D97-AF65-F5344CB8AC3E}">
        <p14:creationId xmlns:p14="http://schemas.microsoft.com/office/powerpoint/2010/main" val="35745832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156F5F1-2D79-4067-8DCF-FEFD3828342F}" type="slidenum">
              <a:rPr lang="en-US"/>
              <a:pPr/>
              <a:t>‹#›</a:t>
            </a:fld>
            <a:endParaRPr lang="en-US"/>
          </a:p>
        </p:txBody>
      </p:sp>
    </p:spTree>
    <p:extLst>
      <p:ext uri="{BB962C8B-B14F-4D97-AF65-F5344CB8AC3E}">
        <p14:creationId xmlns:p14="http://schemas.microsoft.com/office/powerpoint/2010/main" val="6997080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9DCEB03-1A16-4558-B384-EC920335B696}" type="slidenum">
              <a:rPr lang="en-US"/>
              <a:pPr/>
              <a:t>‹#›</a:t>
            </a:fld>
            <a:endParaRPr lang="en-US"/>
          </a:p>
        </p:txBody>
      </p:sp>
    </p:spTree>
    <p:extLst>
      <p:ext uri="{BB962C8B-B14F-4D97-AF65-F5344CB8AC3E}">
        <p14:creationId xmlns:p14="http://schemas.microsoft.com/office/powerpoint/2010/main" val="3167396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7C4CF69-B4A7-4133-BC07-E61D314160CB}" type="slidenum">
              <a:rPr lang="en-US"/>
              <a:pPr/>
              <a:t>‹#›</a:t>
            </a:fld>
            <a:endParaRPr lang="en-US"/>
          </a:p>
        </p:txBody>
      </p:sp>
    </p:spTree>
    <p:extLst>
      <p:ext uri="{BB962C8B-B14F-4D97-AF65-F5344CB8AC3E}">
        <p14:creationId xmlns:p14="http://schemas.microsoft.com/office/powerpoint/2010/main" val="42402854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8623F1D-3AF0-4B60-9B99-71119997EB28}" type="slidenum">
              <a:rPr lang="en-US"/>
              <a:pPr/>
              <a:t>‹#›</a:t>
            </a:fld>
            <a:endParaRPr lang="en-US"/>
          </a:p>
        </p:txBody>
      </p:sp>
    </p:spTree>
    <p:extLst>
      <p:ext uri="{BB962C8B-B14F-4D97-AF65-F5344CB8AC3E}">
        <p14:creationId xmlns:p14="http://schemas.microsoft.com/office/powerpoint/2010/main" val="31494986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AC0EDB3-1EDE-484D-8FB6-DCB55D280899}" type="slidenum">
              <a:rPr lang="en-US"/>
              <a:pPr/>
              <a:t>‹#›</a:t>
            </a:fld>
            <a:endParaRPr lang="en-US"/>
          </a:p>
        </p:txBody>
      </p:sp>
    </p:spTree>
    <p:extLst>
      <p:ext uri="{BB962C8B-B14F-4D97-AF65-F5344CB8AC3E}">
        <p14:creationId xmlns:p14="http://schemas.microsoft.com/office/powerpoint/2010/main" val="40258108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A0BF5DD-784F-40FA-B8CE-4127BF132CEE}" type="slidenum">
              <a:rPr lang="en-US"/>
              <a:pPr/>
              <a:t>‹#›</a:t>
            </a:fld>
            <a:endParaRPr lang="en-US"/>
          </a:p>
        </p:txBody>
      </p:sp>
    </p:spTree>
    <p:extLst>
      <p:ext uri="{BB962C8B-B14F-4D97-AF65-F5344CB8AC3E}">
        <p14:creationId xmlns:p14="http://schemas.microsoft.com/office/powerpoint/2010/main" val="33236505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F73CBB4-8116-4417-AC1B-779F8CAE6D2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hyperlink" Target="http://www-personal.umich.edu/~gingeric/PDGwhales/Whales.htm" TargetMode="External"/><Relationship Id="rId1" Type="http://schemas.openxmlformats.org/officeDocument/2006/relationships/slideLayout" Target="../slideLayouts/slideLayout2.xml"/><Relationship Id="rId4" Type="http://schemas.openxmlformats.org/officeDocument/2006/relationships/hyperlink" Target="http://thedesignspace.net/"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ocean.si.edu/ocean-videos/evolution-whales-animation" TargetMode="External"/><Relationship Id="rId2" Type="http://schemas.openxmlformats.org/officeDocument/2006/relationships/hyperlink" Target="http://www.youtube.com/watch?v=8cn0kf8mhS4" TargetMode="External"/><Relationship Id="rId1" Type="http://schemas.openxmlformats.org/officeDocument/2006/relationships/slideLayout" Target="../slideLayouts/slideLayout2.xml"/><Relationship Id="rId4" Type="http://schemas.openxmlformats.org/officeDocument/2006/relationships/image" Target="../media/image181.wmf"/></Relationships>
</file>

<file path=ppt/slides/_rels/slide102.xml.rels><?xml version="1.0" encoding="UTF-8" standalone="yes"?>
<Relationships xmlns="http://schemas.openxmlformats.org/package/2006/relationships"><Relationship Id="rId3" Type="http://schemas.microsoft.com/office/2007/relationships/hdphoto" Target="../media/hdphoto51.wdp"/><Relationship Id="rId7" Type="http://schemas.microsoft.com/office/2007/relationships/hdphoto" Target="../media/hdphoto53.wdp"/><Relationship Id="rId2" Type="http://schemas.openxmlformats.org/officeDocument/2006/relationships/image" Target="../media/image182.png"/><Relationship Id="rId1" Type="http://schemas.openxmlformats.org/officeDocument/2006/relationships/slideLayout" Target="../slideLayouts/slideLayout2.xml"/><Relationship Id="rId6" Type="http://schemas.openxmlformats.org/officeDocument/2006/relationships/image" Target="../media/image184.png"/><Relationship Id="rId5" Type="http://schemas.microsoft.com/office/2007/relationships/hdphoto" Target="../media/hdphoto52.wdp"/><Relationship Id="rId4" Type="http://schemas.openxmlformats.org/officeDocument/2006/relationships/image" Target="../media/image183.png"/></Relationships>
</file>

<file path=ppt/slides/_rels/slide103.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microsoft.com/office/2007/relationships/hdphoto" Target="../media/hdphoto54.wdp"/><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8" Type="http://schemas.microsoft.com/office/2007/relationships/hdphoto" Target="../media/hdphoto53.wdp"/><Relationship Id="rId3" Type="http://schemas.openxmlformats.org/officeDocument/2006/relationships/image" Target="../media/image188.png"/><Relationship Id="rId7" Type="http://schemas.openxmlformats.org/officeDocument/2006/relationships/image" Target="../media/image184.png"/><Relationship Id="rId2" Type="http://schemas.openxmlformats.org/officeDocument/2006/relationships/image" Target="../media/image187.jpeg"/><Relationship Id="rId1" Type="http://schemas.openxmlformats.org/officeDocument/2006/relationships/slideLayout" Target="../slideLayouts/slideLayout2.xml"/><Relationship Id="rId6" Type="http://schemas.microsoft.com/office/2007/relationships/hdphoto" Target="../media/hdphoto56.wdp"/><Relationship Id="rId5" Type="http://schemas.openxmlformats.org/officeDocument/2006/relationships/image" Target="../media/image189.png"/><Relationship Id="rId4" Type="http://schemas.microsoft.com/office/2007/relationships/hdphoto" Target="../media/hdphoto55.wdp"/></Relationships>
</file>

<file path=ppt/slides/_rels/slide108.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jpeg"/><Relationship Id="rId1" Type="http://schemas.openxmlformats.org/officeDocument/2006/relationships/slideLayout" Target="../slideLayouts/slideLayout2.xml"/><Relationship Id="rId4" Type="http://schemas.microsoft.com/office/2007/relationships/hdphoto" Target="../media/hdphoto57.wdp"/></Relationships>
</file>

<file path=ppt/slides/_rels/slide1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0.jpeg"/><Relationship Id="rId1" Type="http://schemas.openxmlformats.org/officeDocument/2006/relationships/slideLayout" Target="../slideLayouts/slideLayout2.xml"/><Relationship Id="rId4" Type="http://schemas.microsoft.com/office/2007/relationships/hdphoto" Target="../media/hdphoto57.wdp"/></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wmf"/><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tiny.cc/JamesMay" TargetMode="External"/><Relationship Id="rId1" Type="http://schemas.openxmlformats.org/officeDocument/2006/relationships/slideLayout" Target="../slideLayouts/slideLayout2.xml"/><Relationship Id="rId6" Type="http://schemas.openxmlformats.org/officeDocument/2006/relationships/image" Target="../media/image38.wmf"/><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www.teacherspayteachers.com/Store/Ashley-Hughes-38" TargetMode="External"/><Relationship Id="rId13" Type="http://schemas.openxmlformats.org/officeDocument/2006/relationships/hyperlink" Target="https://www.youtube.com/watch?v=c_jyHp3bmEw" TargetMode="External"/><Relationship Id="rId3" Type="http://schemas.openxmlformats.org/officeDocument/2006/relationships/hyperlink" Target="https://www.teacherspayteachers.com/Store/Getting-Nerdy-With-Mel-And-Gerdy" TargetMode="External"/><Relationship Id="rId7" Type="http://schemas.openxmlformats.org/officeDocument/2006/relationships/hyperlink" Target="https://www.pinterest.com/gettingnerdy" TargetMode="External"/><Relationship Id="rId12" Type="http://schemas.openxmlformats.org/officeDocument/2006/relationships/hyperlink" Target="https://www.youtube.com/c/GettingNerdy"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https://instagram.com/gettingnerdy/" TargetMode="External"/><Relationship Id="rId11" Type="http://schemas.openxmlformats.org/officeDocument/2006/relationships/hyperlink" Target="http://www.teacherspayteachers.com/Store/Khrys-Bosland/Category/Fonts" TargetMode="External"/><Relationship Id="rId5" Type="http://schemas.openxmlformats.org/officeDocument/2006/relationships/hyperlink" Target="http://gettingnerdywithmelandgerdy.us8.list-manage1.com/subscribe?u=c1c4da1d72e65dac8abee53db&amp;id=8f877c906e" TargetMode="External"/><Relationship Id="rId15" Type="http://schemas.openxmlformats.org/officeDocument/2006/relationships/hyperlink" Target="https://www.youtube.com/watch?v=GhHOjC4oxh8" TargetMode="External"/><Relationship Id="rId10" Type="http://schemas.openxmlformats.org/officeDocument/2006/relationships/hyperlink" Target="http://www.teacherspayteachers.com/Store/This-Little-Piggy-Reads/Category/Fonts" TargetMode="External"/><Relationship Id="rId4" Type="http://schemas.openxmlformats.org/officeDocument/2006/relationships/hyperlink" Target="http://www.teacherspayteachers.com/Store/Getting-Nerdy-With-Mel-And-Gerdy" TargetMode="External"/><Relationship Id="rId9" Type="http://schemas.openxmlformats.org/officeDocument/2006/relationships/hyperlink" Target="https://www.teacherspayteachers.com/Store/Kimberly-Geswein-Fonts" TargetMode="External"/><Relationship Id="rId14" Type="http://schemas.openxmlformats.org/officeDocument/2006/relationships/hyperlink" Target="https://www.youtube.com/watch?v=BcpB_986wyk"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4" Type="http://schemas.microsoft.com/office/2007/relationships/hdphoto" Target="../media/hdphoto12.wdp"/></Relationships>
</file>

<file path=ppt/slides/_rels/slide3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6.jpeg"/><Relationship Id="rId3" Type="http://schemas.microsoft.com/office/2007/relationships/hdphoto" Target="../media/hdphoto13.wdp"/><Relationship Id="rId7" Type="http://schemas.microsoft.com/office/2007/relationships/hdphoto" Target="../media/hdphoto15.wdp"/><Relationship Id="rId12" Type="http://schemas.openxmlformats.org/officeDocument/2006/relationships/image" Target="../media/image65.png"/><Relationship Id="rId2" Type="http://schemas.openxmlformats.org/officeDocument/2006/relationships/image" Target="../media/image60.png"/><Relationship Id="rId16"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62.png"/><Relationship Id="rId11" Type="http://schemas.microsoft.com/office/2007/relationships/hdphoto" Target="../media/hdphoto17.wdp"/><Relationship Id="rId5" Type="http://schemas.microsoft.com/office/2007/relationships/hdphoto" Target="../media/hdphoto14.wdp"/><Relationship Id="rId15" Type="http://schemas.openxmlformats.org/officeDocument/2006/relationships/image" Target="../media/image68.jpeg"/><Relationship Id="rId10" Type="http://schemas.openxmlformats.org/officeDocument/2006/relationships/image" Target="../media/image64.png"/><Relationship Id="rId4" Type="http://schemas.openxmlformats.org/officeDocument/2006/relationships/image" Target="../media/image61.png"/><Relationship Id="rId9" Type="http://schemas.microsoft.com/office/2007/relationships/hdphoto" Target="../media/hdphoto16.wdp"/><Relationship Id="rId14" Type="http://schemas.openxmlformats.org/officeDocument/2006/relationships/image" Target="../media/image67.jpeg"/></Relationships>
</file>

<file path=ppt/slides/_rels/slide32.xml.rels><?xml version="1.0" encoding="UTF-8" standalone="yes"?>
<Relationships xmlns="http://schemas.openxmlformats.org/package/2006/relationships"><Relationship Id="rId8" Type="http://schemas.openxmlformats.org/officeDocument/2006/relationships/image" Target="../media/image73.jpeg"/><Relationship Id="rId3" Type="http://schemas.microsoft.com/office/2007/relationships/hdphoto" Target="../media/hdphoto18.wdp"/><Relationship Id="rId7" Type="http://schemas.microsoft.com/office/2007/relationships/hdphoto" Target="../media/hdphoto20.wdp"/><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2.png"/><Relationship Id="rId5" Type="http://schemas.microsoft.com/office/2007/relationships/hdphoto" Target="../media/hdphoto19.wdp"/><Relationship Id="rId10" Type="http://schemas.openxmlformats.org/officeDocument/2006/relationships/image" Target="../media/image75.jpeg"/><Relationship Id="rId4" Type="http://schemas.openxmlformats.org/officeDocument/2006/relationships/image" Target="../media/image71.png"/><Relationship Id="rId9"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microsoft.com/office/2007/relationships/hdphoto" Target="../media/hdphoto21.wdp"/></Relationships>
</file>

<file path=ppt/slides/_rels/slide3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38.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92.png"/><Relationship Id="rId1" Type="http://schemas.openxmlformats.org/officeDocument/2006/relationships/slideLayout" Target="../slideLayouts/slideLayout2.xml"/><Relationship Id="rId5" Type="http://schemas.microsoft.com/office/2007/relationships/hdphoto" Target="../media/hdphoto23.wdp"/><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hdphoto" Target="../media/hdphoto1.wdp"/><Relationship Id="rId7"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4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108.png"/><Relationship Id="rId1" Type="http://schemas.openxmlformats.org/officeDocument/2006/relationships/slideLayout" Target="../slideLayouts/slideLayout2.xml"/><Relationship Id="rId5" Type="http://schemas.microsoft.com/office/2007/relationships/hdphoto" Target="../media/hdphoto26.wdp"/><Relationship Id="rId4" Type="http://schemas.openxmlformats.org/officeDocument/2006/relationships/image" Target="../media/image109.png"/></Relationships>
</file>

<file path=ppt/slides/_rels/slide47.xml.rels><?xml version="1.0" encoding="UTF-8" standalone="yes"?>
<Relationships xmlns="http://schemas.openxmlformats.org/package/2006/relationships"><Relationship Id="rId2" Type="http://schemas.openxmlformats.org/officeDocument/2006/relationships/image" Target="../media/image110.w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hyperlink" Target="http://www.sciencenetlinks.com/interactives/evolution.html" TargetMode="Externa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wmf"/></Relationships>
</file>

<file path=ppt/slides/_rels/slide49.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17.gif"/></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hyperlink" Target="http://science.discovery.com/interactives/literacy/darwin/darwin.html" TargetMode="External"/><Relationship Id="rId2" Type="http://schemas.openxmlformats.org/officeDocument/2006/relationships/image" Target="../media/image118.w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52.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2.xml"/><Relationship Id="rId4" Type="http://schemas.microsoft.com/office/2007/relationships/hdphoto" Target="../media/hdphoto28.wdp"/></Relationships>
</file>

<file path=ppt/slides/_rels/slide58.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2.xml"/><Relationship Id="rId4" Type="http://schemas.microsoft.com/office/2007/relationships/hdphoto" Target="../media/hdphoto34.wdp"/></Relationships>
</file>

<file path=ppt/slides/_rels/slide66.xml.rels><?xml version="1.0" encoding="UTF-8" standalone="yes"?>
<Relationships xmlns="http://schemas.openxmlformats.org/package/2006/relationships"><Relationship Id="rId2" Type="http://schemas.openxmlformats.org/officeDocument/2006/relationships/image" Target="../media/image135.w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4" Type="http://schemas.microsoft.com/office/2007/relationships/hdphoto" Target="../media/hdphoto35.wdp"/></Relationships>
</file>

<file path=ppt/slides/_rels/slide6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145.wmf"/><Relationship Id="rId13" Type="http://schemas.openxmlformats.org/officeDocument/2006/relationships/image" Target="../media/image150.png"/><Relationship Id="rId18" Type="http://schemas.openxmlformats.org/officeDocument/2006/relationships/image" Target="../media/image154.png"/><Relationship Id="rId3" Type="http://schemas.openxmlformats.org/officeDocument/2006/relationships/image" Target="../media/image140.png"/><Relationship Id="rId7" Type="http://schemas.openxmlformats.org/officeDocument/2006/relationships/image" Target="../media/image144.wmf"/><Relationship Id="rId12" Type="http://schemas.openxmlformats.org/officeDocument/2006/relationships/image" Target="../media/image149.png"/><Relationship Id="rId17" Type="http://schemas.openxmlformats.org/officeDocument/2006/relationships/image" Target="../media/image153.png"/><Relationship Id="rId2" Type="http://schemas.openxmlformats.org/officeDocument/2006/relationships/hyperlink" Target="http://www.wonderville.ca/asset/fossil-fabricator" TargetMode="External"/><Relationship Id="rId16" Type="http://schemas.openxmlformats.org/officeDocument/2006/relationships/image" Target="../media/image152.png"/><Relationship Id="rId20" Type="http://schemas.microsoft.com/office/2007/relationships/hdphoto" Target="../media/hdphoto38.wdp"/><Relationship Id="rId1" Type="http://schemas.openxmlformats.org/officeDocument/2006/relationships/slideLayout" Target="../slideLayouts/slideLayout2.xml"/><Relationship Id="rId6" Type="http://schemas.openxmlformats.org/officeDocument/2006/relationships/image" Target="../media/image143.png"/><Relationship Id="rId11" Type="http://schemas.openxmlformats.org/officeDocument/2006/relationships/image" Target="../media/image148.png"/><Relationship Id="rId5" Type="http://schemas.openxmlformats.org/officeDocument/2006/relationships/image" Target="../media/image142.png"/><Relationship Id="rId15" Type="http://schemas.openxmlformats.org/officeDocument/2006/relationships/image" Target="../media/image151.png"/><Relationship Id="rId10" Type="http://schemas.openxmlformats.org/officeDocument/2006/relationships/image" Target="../media/image147.png"/><Relationship Id="rId19" Type="http://schemas.openxmlformats.org/officeDocument/2006/relationships/image" Target="../media/image155.png"/><Relationship Id="rId4" Type="http://schemas.openxmlformats.org/officeDocument/2006/relationships/image" Target="../media/image141.png"/><Relationship Id="rId9" Type="http://schemas.openxmlformats.org/officeDocument/2006/relationships/image" Target="../media/image146.wmf"/><Relationship Id="rId14" Type="http://schemas.microsoft.com/office/2007/relationships/hdphoto" Target="../media/hdphoto37.wdp"/></Relationships>
</file>

<file path=ppt/slides/_rels/slide75.xml.rels><?xml version="1.0" encoding="UTF-8" standalone="yes"?>
<Relationships xmlns="http://schemas.openxmlformats.org/package/2006/relationships"><Relationship Id="rId8" Type="http://schemas.openxmlformats.org/officeDocument/2006/relationships/image" Target="../media/image146.wmf"/><Relationship Id="rId13" Type="http://schemas.microsoft.com/office/2007/relationships/hdphoto" Target="../media/hdphoto37.wdp"/><Relationship Id="rId18" Type="http://schemas.openxmlformats.org/officeDocument/2006/relationships/image" Target="../media/image155.png"/><Relationship Id="rId3" Type="http://schemas.openxmlformats.org/officeDocument/2006/relationships/image" Target="../media/image141.png"/><Relationship Id="rId7" Type="http://schemas.openxmlformats.org/officeDocument/2006/relationships/image" Target="../media/image145.wmf"/><Relationship Id="rId12" Type="http://schemas.openxmlformats.org/officeDocument/2006/relationships/image" Target="../media/image150.png"/><Relationship Id="rId17" Type="http://schemas.openxmlformats.org/officeDocument/2006/relationships/image" Target="../media/image154.png"/><Relationship Id="rId2" Type="http://schemas.openxmlformats.org/officeDocument/2006/relationships/image" Target="../media/image140.png"/><Relationship Id="rId16"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image" Target="../media/image144.wmf"/><Relationship Id="rId11" Type="http://schemas.openxmlformats.org/officeDocument/2006/relationships/image" Target="../media/image149.png"/><Relationship Id="rId5" Type="http://schemas.openxmlformats.org/officeDocument/2006/relationships/image" Target="../media/image143.png"/><Relationship Id="rId15" Type="http://schemas.openxmlformats.org/officeDocument/2006/relationships/image" Target="../media/image152.png"/><Relationship Id="rId10" Type="http://schemas.openxmlformats.org/officeDocument/2006/relationships/image" Target="../media/image148.png"/><Relationship Id="rId19" Type="http://schemas.microsoft.com/office/2007/relationships/hdphoto" Target="../media/hdphoto38.wdp"/><Relationship Id="rId4" Type="http://schemas.openxmlformats.org/officeDocument/2006/relationships/image" Target="../media/image142.png"/><Relationship Id="rId9" Type="http://schemas.openxmlformats.org/officeDocument/2006/relationships/image" Target="../media/image147.png"/><Relationship Id="rId14" Type="http://schemas.openxmlformats.org/officeDocument/2006/relationships/image" Target="../media/image151.png"/></Relationships>
</file>

<file path=ppt/slides/_rels/slide76.xml.rels><?xml version="1.0" encoding="UTF-8" standalone="yes"?>
<Relationships xmlns="http://schemas.openxmlformats.org/package/2006/relationships"><Relationship Id="rId3" Type="http://schemas.openxmlformats.org/officeDocument/2006/relationships/hyperlink" Target="http://www.johnkyrk.com/evolution.swf" TargetMode="External"/><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157.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157.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6.png"/></Relationships>
</file>

<file path=ppt/slides/_rels/slide83.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image" Target="../media/image160.png"/><Relationship Id="rId5" Type="http://schemas.microsoft.com/office/2007/relationships/hdphoto" Target="../media/hdphoto2.wdp"/><Relationship Id="rId4" Type="http://schemas.openxmlformats.org/officeDocument/2006/relationships/image" Target="../media/image6.png"/></Relationships>
</file>

<file path=ppt/slides/_rels/slide8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157.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6.png"/></Relationships>
</file>

<file path=ppt/slides/_rels/slide87.xml.rels><?xml version="1.0" encoding="UTF-8" standalone="yes"?>
<Relationships xmlns="http://schemas.openxmlformats.org/package/2006/relationships"><Relationship Id="rId3" Type="http://schemas.openxmlformats.org/officeDocument/2006/relationships/image" Target="../media/image162.wmf"/><Relationship Id="rId2" Type="http://schemas.openxmlformats.org/officeDocument/2006/relationships/image" Target="../media/image161.w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image" Target="../media/image167.png"/><Relationship Id="rId3" Type="http://schemas.microsoft.com/office/2007/relationships/hdphoto" Target="../media/hdphoto40.wdp"/><Relationship Id="rId7" Type="http://schemas.microsoft.com/office/2007/relationships/hdphoto" Target="../media/hdphoto42.wdp"/><Relationship Id="rId2" Type="http://schemas.openxmlformats.org/officeDocument/2006/relationships/image" Target="../media/image164.png"/><Relationship Id="rId1" Type="http://schemas.openxmlformats.org/officeDocument/2006/relationships/slideLayout" Target="../slideLayouts/slideLayout2.xml"/><Relationship Id="rId6" Type="http://schemas.openxmlformats.org/officeDocument/2006/relationships/image" Target="../media/image166.png"/><Relationship Id="rId5" Type="http://schemas.microsoft.com/office/2007/relationships/hdphoto" Target="../media/hdphoto41.wdp"/><Relationship Id="rId4" Type="http://schemas.openxmlformats.org/officeDocument/2006/relationships/image" Target="../media/image165.png"/><Relationship Id="rId9" Type="http://schemas.microsoft.com/office/2007/relationships/hdphoto" Target="../media/hdphoto43.wdp"/></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9.wdp"/><Relationship Id="rId3" Type="http://schemas.microsoft.com/office/2007/relationships/hdphoto" Target="../media/hdphoto4.wdp"/><Relationship Id="rId7" Type="http://schemas.microsoft.com/office/2007/relationships/hdphoto" Target="../media/hdphoto6.wdp"/><Relationship Id="rId12"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11" Type="http://schemas.microsoft.com/office/2007/relationships/hdphoto" Target="../media/hdphoto8.wdp"/><Relationship Id="rId5" Type="http://schemas.microsoft.com/office/2007/relationships/hdphoto" Target="../media/hdphoto5.wdp"/><Relationship Id="rId10" Type="http://schemas.openxmlformats.org/officeDocument/2006/relationships/image" Target="../media/image22.png"/><Relationship Id="rId4" Type="http://schemas.openxmlformats.org/officeDocument/2006/relationships/image" Target="../media/image19.png"/><Relationship Id="rId9" Type="http://schemas.microsoft.com/office/2007/relationships/hdphoto" Target="../media/hdphoto7.wdp"/></Relationships>
</file>

<file path=ppt/slides/_rels/slide90.xml.rels><?xml version="1.0" encoding="UTF-8" standalone="yes"?>
<Relationships xmlns="http://schemas.openxmlformats.org/package/2006/relationships"><Relationship Id="rId8" Type="http://schemas.microsoft.com/office/2007/relationships/hdphoto" Target="../media/hdphoto46.wdp"/><Relationship Id="rId3" Type="http://schemas.microsoft.com/office/2007/relationships/hdphoto" Target="../media/hdphoto44.wdp"/><Relationship Id="rId7" Type="http://schemas.openxmlformats.org/officeDocument/2006/relationships/image" Target="../media/image171.png"/><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image" Target="../media/image170.wmf"/><Relationship Id="rId5" Type="http://schemas.microsoft.com/office/2007/relationships/hdphoto" Target="../media/hdphoto45.wdp"/><Relationship Id="rId4" Type="http://schemas.openxmlformats.org/officeDocument/2006/relationships/image" Target="../media/image169.jpeg"/></Relationships>
</file>

<file path=ppt/slides/_rels/slide91.xml.rels><?xml version="1.0" encoding="UTF-8" standalone="yes"?>
<Relationships xmlns="http://schemas.openxmlformats.org/package/2006/relationships"><Relationship Id="rId3" Type="http://schemas.microsoft.com/office/2007/relationships/hdphoto" Target="../media/hdphoto47.wdp"/><Relationship Id="rId7" Type="http://schemas.microsoft.com/office/2007/relationships/hdphoto" Target="../media/hdphoto49.wdp"/><Relationship Id="rId2"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174.png"/><Relationship Id="rId5" Type="http://schemas.microsoft.com/office/2007/relationships/hdphoto" Target="../media/hdphoto48.wdp"/><Relationship Id="rId4" Type="http://schemas.openxmlformats.org/officeDocument/2006/relationships/image" Target="../media/image173.png"/></Relationships>
</file>

<file path=ppt/slides/_rels/slide92.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hyperlink" Target="http://www.exploratorium.edu/exhibits/embryo/embryo_alt.html"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microsoft.com/office/2007/relationships/hdphoto" Target="../media/hdphoto50.wdp"/><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77.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78.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79.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864442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mzaher\AppData\Local\Microsoft\Windows\Temporary Internet Files\Content.IE5\BXUOCY66\MC900438738[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333" l="0" r="100000">
                        <a14:foregroundMark x1="12300" y1="90667" x2="17500" y2="98267"/>
                        <a14:foregroundMark x1="90900" y1="96000" x2="99300" y2="38400"/>
                        <a14:foregroundMark x1="91400" y1="9867" x2="99700" y2="400"/>
                        <a14:foregroundMark x1="9400" y1="90133" x2="11700" y2="91467"/>
                        <a14:foregroundMark x1="11700" y1="87067" x2="13400" y2="90133"/>
                        <a14:foregroundMark x1="16100" y1="85867" x2="16100" y2="89333"/>
                        <a14:foregroundMark x1="8100" y1="97067" x2="12300" y2="95200"/>
                        <a14:foregroundMark x1="10200" y1="19333" x2="14000" y2="2267"/>
                        <a14:backgroundMark x1="31000" y1="30000" x2="40400" y2="6000"/>
                        <a14:backgroundMark x1="12300" y1="2267" x2="12300" y2="133"/>
                        <a14:backgroundMark x1="82500" y1="77867" x2="90700" y2="66133"/>
                        <a14:backgroundMark x1="47500" y1="87067" x2="70600" y2="76667"/>
                        <a14:backgroundMark x1="94100" y1="80667" x2="93000" y2="73600"/>
                        <a14:backgroundMark x1="92800" y1="79733" x2="93900" y2="73333"/>
                      </a14:backgroundRemoval>
                    </a14:imgEffect>
                    <a14:imgEffect>
                      <a14:artisticCrisscrossEtching/>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2625"/>
            <a:ext cx="9144000"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128002" name="Rectangle 2"/>
          <p:cNvSpPr>
            <a:spLocks noGrp="1" noChangeArrowheads="1"/>
          </p:cNvSpPr>
          <p:nvPr>
            <p:ph type="body" idx="1"/>
          </p:nvPr>
        </p:nvSpPr>
        <p:spPr>
          <a:xfrm>
            <a:off x="609600" y="609600"/>
            <a:ext cx="6019800" cy="3124200"/>
          </a:xfrm>
        </p:spPr>
        <p:txBody>
          <a:bodyPr/>
          <a:lstStyle/>
          <a:p>
            <a:pPr marL="0" indent="0" algn="ctr">
              <a:buFontTx/>
              <a:buNone/>
            </a:pPr>
            <a:r>
              <a:rPr lang="en-US" b="1" dirty="0">
                <a:latin typeface="Calibri" pitchFamily="34" charset="0"/>
                <a:cs typeface="Calibri" pitchFamily="34" charset="0"/>
              </a:rPr>
              <a:t>Examples of Mutation:  </a:t>
            </a:r>
          </a:p>
          <a:p>
            <a:pPr marL="0" indent="0" algn="ctr">
              <a:buFontTx/>
              <a:buNone/>
            </a:pPr>
            <a:r>
              <a:rPr lang="en-US" b="1" dirty="0">
                <a:latin typeface="Calibri" pitchFamily="34" charset="0"/>
                <a:cs typeface="Calibri" pitchFamily="34" charset="0"/>
              </a:rPr>
              <a:t>Flu Virus</a:t>
            </a:r>
          </a:p>
          <a:p>
            <a:pPr marL="0" indent="0" algn="ctr">
              <a:buNone/>
            </a:pPr>
            <a:r>
              <a:rPr lang="en-US" sz="2200" b="1" dirty="0">
                <a:latin typeface="Calibri" pitchFamily="34" charset="0"/>
                <a:cs typeface="Calibri" pitchFamily="34" charset="0"/>
              </a:rPr>
              <a:t>…every year, scientists that study the flu virus must devise a new vaccine to combat the current strain of flu going around.  The flu virus mutates often so new vaccines must be created each year…</a:t>
            </a:r>
          </a:p>
        </p:txBody>
      </p:sp>
      <p:sp>
        <p:nvSpPr>
          <p:cNvPr id="8" name="TextBox 7"/>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extLst>
      <p:ext uri="{BB962C8B-B14F-4D97-AF65-F5344CB8AC3E}">
        <p14:creationId xmlns:p14="http://schemas.microsoft.com/office/powerpoint/2010/main" val="16712819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60" name="Rectangle 4"/>
          <p:cNvSpPr>
            <a:spLocks noGrp="1" noChangeArrowheads="1"/>
          </p:cNvSpPr>
          <p:nvPr>
            <p:ph type="body" idx="1"/>
          </p:nvPr>
        </p:nvSpPr>
        <p:spPr>
          <a:xfrm>
            <a:off x="228600" y="304799"/>
            <a:ext cx="8686800" cy="1371601"/>
          </a:xfrm>
        </p:spPr>
        <p:txBody>
          <a:bodyPr/>
          <a:lstStyle/>
          <a:p>
            <a:pPr marL="0" indent="0" algn="just">
              <a:buFontTx/>
              <a:buNone/>
            </a:pPr>
            <a:r>
              <a:rPr lang="en-US" sz="4000" b="1" cap="small" dirty="0" err="1">
                <a:latin typeface="Calibri" pitchFamily="34" charset="0"/>
                <a:cs typeface="Calibri" pitchFamily="34" charset="0"/>
              </a:rPr>
              <a:t>Dorudon</a:t>
            </a:r>
            <a:r>
              <a:rPr lang="en-US" sz="2400" b="1" cap="small" dirty="0">
                <a:latin typeface="Calibri" pitchFamily="34" charset="0"/>
                <a:cs typeface="Calibri" pitchFamily="34" charset="0"/>
              </a:rPr>
              <a:t> </a:t>
            </a:r>
            <a:r>
              <a:rPr lang="en-US" sz="2800" dirty="0">
                <a:latin typeface="Calibri" pitchFamily="34" charset="0"/>
                <a:cs typeface="Calibri" pitchFamily="34" charset="0"/>
              </a:rPr>
              <a:t>(34 MYA)</a:t>
            </a:r>
            <a:r>
              <a:rPr lang="en-US" sz="4000" b="1" cap="small" dirty="0">
                <a:latin typeface="Calibri" pitchFamily="34" charset="0"/>
                <a:cs typeface="Calibri" pitchFamily="34" charset="0"/>
              </a:rPr>
              <a:t>:</a:t>
            </a:r>
            <a:r>
              <a:rPr lang="en-US" sz="2400" b="1" cap="small" dirty="0">
                <a:latin typeface="Calibri" pitchFamily="34" charset="0"/>
                <a:cs typeface="Calibri" pitchFamily="34" charset="0"/>
              </a:rPr>
              <a:t> </a:t>
            </a:r>
            <a:r>
              <a:rPr lang="en-US" sz="2000" dirty="0"/>
              <a:t>Virtually complete skeleton of </a:t>
            </a:r>
            <a:r>
              <a:rPr lang="en-US" sz="2000" i="1" dirty="0" err="1"/>
              <a:t>Dorudon</a:t>
            </a:r>
            <a:r>
              <a:rPr lang="en-US" sz="2000" i="1" dirty="0"/>
              <a:t> </a:t>
            </a:r>
            <a:r>
              <a:rPr lang="en-US" sz="2000" i="1" dirty="0" err="1"/>
              <a:t>atrox</a:t>
            </a:r>
            <a:r>
              <a:rPr lang="en-US" sz="2000" i="1" dirty="0"/>
              <a:t> </a:t>
            </a:r>
            <a:r>
              <a:rPr lang="en-US" sz="2000" dirty="0"/>
              <a:t>excavated in </a:t>
            </a:r>
            <a:r>
              <a:rPr lang="en-US" sz="2000" dirty="0" err="1"/>
              <a:t>Wadi</a:t>
            </a:r>
            <a:r>
              <a:rPr lang="en-US" sz="2000" dirty="0"/>
              <a:t> </a:t>
            </a:r>
            <a:r>
              <a:rPr lang="en-US" sz="2000" dirty="0" err="1"/>
              <a:t>Hitan</a:t>
            </a:r>
            <a:r>
              <a:rPr lang="en-US" sz="2000" dirty="0"/>
              <a:t>, Egypt.  Excavated by a team led by Philip </a:t>
            </a:r>
            <a:r>
              <a:rPr lang="en-US" sz="2000" dirty="0" err="1"/>
              <a:t>Gingerich</a:t>
            </a:r>
            <a:r>
              <a:rPr lang="en-US" sz="2000" dirty="0"/>
              <a:t>.  </a:t>
            </a:r>
          </a:p>
          <a:p>
            <a:pPr marL="0" indent="0" algn="ctr">
              <a:buFontTx/>
              <a:buNone/>
            </a:pPr>
            <a:r>
              <a:rPr lang="en-US" sz="2000" dirty="0"/>
              <a:t>For more, check out </a:t>
            </a:r>
            <a:r>
              <a:rPr lang="en-US" sz="2000" dirty="0">
                <a:hlinkClick r:id="rId2"/>
              </a:rPr>
              <a:t>www-personal.umich.edu/~</a:t>
            </a:r>
            <a:r>
              <a:rPr lang="en-US" sz="2000" dirty="0" err="1">
                <a:hlinkClick r:id="rId2"/>
              </a:rPr>
              <a:t>gingeric</a:t>
            </a:r>
            <a:r>
              <a:rPr lang="en-US" sz="2000" dirty="0">
                <a:hlinkClick r:id="rId2"/>
              </a:rPr>
              <a:t>/</a:t>
            </a:r>
            <a:r>
              <a:rPr lang="en-US" sz="2000" dirty="0" err="1">
                <a:hlinkClick r:id="rId2"/>
              </a:rPr>
              <a:t>PDGwhales</a:t>
            </a:r>
            <a:r>
              <a:rPr lang="en-US" sz="2000" dirty="0">
                <a:hlinkClick r:id="rId2"/>
              </a:rPr>
              <a:t>/Whales.htm</a:t>
            </a:r>
            <a:endParaRPr lang="en-US" sz="2000" i="1" dirty="0">
              <a:latin typeface="Calibri" pitchFamily="34" charset="0"/>
              <a:cs typeface="Calibri" pitchFamily="34" charset="0"/>
            </a:endParaRPr>
          </a:p>
        </p:txBody>
      </p:sp>
      <p:sp>
        <p:nvSpPr>
          <p:cNvPr id="6" name="TextBox 5"/>
          <p:cNvSpPr txBox="1"/>
          <p:nvPr/>
        </p:nvSpPr>
        <p:spPr>
          <a:xfrm>
            <a:off x="0" y="6572016"/>
            <a:ext cx="1752600" cy="276999"/>
          </a:xfrm>
          <a:prstGeom prst="rect">
            <a:avLst/>
          </a:prstGeom>
          <a:noFill/>
        </p:spPr>
        <p:txBody>
          <a:bodyPr wrap="square" rtlCol="0">
            <a:spAutoFit/>
          </a:bodyPr>
          <a:lstStyle/>
          <a:p>
            <a:r>
              <a:rPr lang="en-US" sz="1200" dirty="0">
                <a:solidFill>
                  <a:srgbClr val="000000">
                    <a:lumMod val="50000"/>
                    <a:lumOff val="50000"/>
                  </a:srgbClr>
                </a:solidFill>
                <a:latin typeface="Calibri"/>
              </a:rPr>
              <a:t>© Getting Nerdy, LLC</a:t>
            </a:r>
          </a:p>
        </p:txBody>
      </p:sp>
      <p:pic>
        <p:nvPicPr>
          <p:cNvPr id="1026" name="Picture 2" descr="File:Dorudon atrox skelet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6932" y="1676400"/>
            <a:ext cx="6400800" cy="48006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4114800" y="6400800"/>
            <a:ext cx="5029200" cy="369332"/>
          </a:xfrm>
          <a:prstGeom prst="rect">
            <a:avLst/>
          </a:prstGeom>
        </p:spPr>
        <p:txBody>
          <a:bodyPr wrap="square">
            <a:spAutoFit/>
          </a:bodyPr>
          <a:lstStyle/>
          <a:p>
            <a:r>
              <a:rPr lang="en-US" sz="1400" dirty="0">
                <a:solidFill>
                  <a:srgbClr val="000000"/>
                </a:solidFill>
                <a:latin typeface="Calibri"/>
              </a:rPr>
              <a:t>Photo used with permission granted from </a:t>
            </a:r>
            <a:r>
              <a:rPr lang="en-US" sz="1400" dirty="0">
                <a:solidFill>
                  <a:srgbClr val="000000"/>
                </a:solidFill>
                <a:latin typeface="Calibri"/>
                <a:hlinkClick r:id="rId4"/>
              </a:rPr>
              <a:t>thedesignspace.net</a:t>
            </a:r>
            <a:r>
              <a:rPr lang="en-US" sz="1400" dirty="0">
                <a:solidFill>
                  <a:srgbClr val="000000"/>
                </a:solidFill>
                <a:latin typeface="Calibri"/>
              </a:rPr>
              <a:t>.</a:t>
            </a:r>
            <a:r>
              <a:rPr lang="en-US" dirty="0">
                <a:solidFill>
                  <a:srgbClr val="000000"/>
                </a:solidFill>
              </a:rPr>
              <a:t> </a:t>
            </a:r>
          </a:p>
        </p:txBody>
      </p:sp>
    </p:spTree>
    <p:extLst>
      <p:ext uri="{BB962C8B-B14F-4D97-AF65-F5344CB8AC3E}">
        <p14:creationId xmlns:p14="http://schemas.microsoft.com/office/powerpoint/2010/main" val="10110896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3" name="Rectangle 3"/>
          <p:cNvSpPr>
            <a:spLocks noGrp="1" noChangeArrowheads="1"/>
          </p:cNvSpPr>
          <p:nvPr>
            <p:ph type="body" idx="1"/>
          </p:nvPr>
        </p:nvSpPr>
        <p:spPr>
          <a:xfrm>
            <a:off x="152400" y="0"/>
            <a:ext cx="8839200" cy="1828799"/>
          </a:xfrm>
        </p:spPr>
        <p:txBody>
          <a:bodyPr/>
          <a:lstStyle/>
          <a:p>
            <a:pPr marL="0" indent="0" algn="ctr">
              <a:lnSpc>
                <a:spcPct val="90000"/>
              </a:lnSpc>
              <a:buFontTx/>
              <a:buNone/>
            </a:pPr>
            <a:r>
              <a:rPr lang="en-US" sz="3600" dirty="0" err="1">
                <a:latin typeface="Calibri" pitchFamily="34" charset="0"/>
                <a:cs typeface="Calibri" pitchFamily="34" charset="0"/>
              </a:rPr>
              <a:t>Wanna</a:t>
            </a:r>
            <a:r>
              <a:rPr lang="en-US" sz="3600" dirty="0">
                <a:latin typeface="Calibri" pitchFamily="34" charset="0"/>
                <a:cs typeface="Calibri" pitchFamily="34" charset="0"/>
              </a:rPr>
              <a:t> see it in action?  Watch as the whale ancestors you just created evolve into a </a:t>
            </a:r>
            <a:r>
              <a:rPr lang="en-US" sz="3600" dirty="0">
                <a:latin typeface="Calibri" pitchFamily="34" charset="0"/>
                <a:cs typeface="Calibri" pitchFamily="34" charset="0"/>
                <a:hlinkClick r:id="rId2"/>
              </a:rPr>
              <a:t>modern day whale</a:t>
            </a:r>
            <a:r>
              <a:rPr lang="en-US" sz="3600" dirty="0">
                <a:latin typeface="Calibri" pitchFamily="34" charset="0"/>
                <a:cs typeface="Calibri" pitchFamily="34" charset="0"/>
              </a:rPr>
              <a:t> in this “In for a Swim” video! Also check out the </a:t>
            </a:r>
            <a:r>
              <a:rPr lang="en-US" sz="3600" dirty="0">
                <a:latin typeface="Calibri" pitchFamily="34" charset="0"/>
                <a:cs typeface="Calibri" pitchFamily="34" charset="0"/>
                <a:hlinkClick r:id="rId3"/>
              </a:rPr>
              <a:t>Smithsonian’s whale evolution video</a:t>
            </a:r>
            <a:r>
              <a:rPr lang="en-US" sz="3600" dirty="0">
                <a:latin typeface="Calibri" pitchFamily="34" charset="0"/>
                <a:cs typeface="Calibri" pitchFamily="34" charset="0"/>
              </a:rPr>
              <a:t>.</a:t>
            </a:r>
          </a:p>
        </p:txBody>
      </p:sp>
      <p:sp>
        <p:nvSpPr>
          <p:cNvPr id="5" name="TextBox 4"/>
          <p:cNvSpPr txBox="1"/>
          <p:nvPr/>
        </p:nvSpPr>
        <p:spPr>
          <a:xfrm>
            <a:off x="0" y="6572016"/>
            <a:ext cx="1752600" cy="276999"/>
          </a:xfrm>
          <a:prstGeom prst="rect">
            <a:avLst/>
          </a:prstGeom>
          <a:noFill/>
        </p:spPr>
        <p:txBody>
          <a:bodyPr wrap="square" rtlCol="0">
            <a:spAutoFit/>
          </a:bodyPr>
          <a:lstStyle/>
          <a:p>
            <a:r>
              <a:rPr lang="en-US" sz="1200" dirty="0">
                <a:solidFill>
                  <a:srgbClr val="000000">
                    <a:lumMod val="50000"/>
                    <a:lumOff val="50000"/>
                  </a:srgbClr>
                </a:solidFill>
                <a:latin typeface="Calibri"/>
              </a:rPr>
              <a:t>© Getting Nerdy, LLC</a:t>
            </a:r>
          </a:p>
        </p:txBody>
      </p:sp>
      <p:pic>
        <p:nvPicPr>
          <p:cNvPr id="5123" name="Picture 3" descr="C:\Users\mzaher\AppData\Local\Microsoft\Windows\Temporary Internet Files\Content.IE5\BXUOCY66\MC900434315[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514600"/>
            <a:ext cx="6248400" cy="418707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60756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Rectangle 3"/>
          <p:cNvSpPr>
            <a:spLocks noGrp="1" noChangeArrowheads="1"/>
          </p:cNvSpPr>
          <p:nvPr>
            <p:ph type="body" idx="1"/>
          </p:nvPr>
        </p:nvSpPr>
        <p:spPr>
          <a:xfrm>
            <a:off x="152400" y="76199"/>
            <a:ext cx="7086600" cy="6634315"/>
          </a:xfrm>
        </p:spPr>
        <p:txBody>
          <a:bodyPr/>
          <a:lstStyle/>
          <a:p>
            <a:pPr marL="609600" indent="-609600" algn="ctr">
              <a:lnSpc>
                <a:spcPct val="90000"/>
              </a:lnSpc>
              <a:buFontTx/>
              <a:buNone/>
            </a:pPr>
            <a:r>
              <a:rPr lang="en-US" sz="4200" b="1" dirty="0">
                <a:latin typeface="Calibri" pitchFamily="34" charset="0"/>
                <a:cs typeface="Calibri" pitchFamily="34" charset="0"/>
              </a:rPr>
              <a:t>Building Beasts</a:t>
            </a:r>
          </a:p>
          <a:p>
            <a:pPr marL="0" indent="0" algn="just">
              <a:lnSpc>
                <a:spcPct val="90000"/>
              </a:lnSpc>
              <a:buFontTx/>
              <a:buNone/>
            </a:pPr>
            <a:r>
              <a:rPr lang="en-US" sz="2400" b="1" dirty="0">
                <a:latin typeface="Calibri" pitchFamily="34" charset="0"/>
                <a:cs typeface="Calibri" pitchFamily="34" charset="0"/>
              </a:rPr>
              <a:t>Objective:  </a:t>
            </a:r>
            <a:r>
              <a:rPr lang="en-US" sz="2000" dirty="0"/>
              <a:t>To show your understanding of adaptations and how they drive evolution.</a:t>
            </a:r>
            <a:r>
              <a:rPr lang="en-US" sz="2000" dirty="0">
                <a:latin typeface="Calibri" pitchFamily="34" charset="0"/>
                <a:cs typeface="Calibri" pitchFamily="34" charset="0"/>
              </a:rPr>
              <a:t> </a:t>
            </a:r>
          </a:p>
          <a:p>
            <a:pPr marL="0" indent="0" algn="just">
              <a:buNone/>
            </a:pPr>
            <a:r>
              <a:rPr lang="en-US" sz="2400" b="1" dirty="0"/>
              <a:t>Background:  </a:t>
            </a:r>
            <a:r>
              <a:rPr lang="en-US" sz="2000" dirty="0"/>
              <a:t>Adaptations are structures or behaviors by which a species or individual improves its ability to survive in its environment.  For example, bats have large ears and aerodynamically shaped noses to allow their high-pitched screeches to reach their ears easily.  Zebra’s stripes help them to confuse predators when travelling in large groups.  Plants that live in dry environments have a thick layer called a cuticle to help them to retain water.  In fact, nearly everything about an organism is an adaptation of one kind or another. Think of a trait that an animal has, and then think of how that trait helps it to survive and reproduce in its environment. Different adaptations are helpful for different environments: the white peppered moth was able to survive easily against the white bark of the tree; however, after the Industrial Revolution, the white coloration of the moth made it more easily seen by predators when against the soot-covered trunks of the trees, and their population began to decline.</a:t>
            </a:r>
          </a:p>
          <a:p>
            <a:pPr marL="0" indent="0">
              <a:lnSpc>
                <a:spcPct val="90000"/>
              </a:lnSpc>
              <a:buNone/>
            </a:pPr>
            <a:endParaRPr lang="en-US" sz="2600" b="1" dirty="0">
              <a:latin typeface="Calibri" pitchFamily="34" charset="0"/>
              <a:cs typeface="Calibri" pitchFamily="34" charset="0"/>
            </a:endParaRPr>
          </a:p>
        </p:txBody>
      </p:sp>
      <p:sp>
        <p:nvSpPr>
          <p:cNvPr id="5" name="TextBox 4"/>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grpSp>
        <p:nvGrpSpPr>
          <p:cNvPr id="4" name="Group 3"/>
          <p:cNvGrpSpPr/>
          <p:nvPr/>
        </p:nvGrpSpPr>
        <p:grpSpPr>
          <a:xfrm>
            <a:off x="6997262" y="947245"/>
            <a:ext cx="2070538" cy="5605955"/>
            <a:chOff x="7013684" y="228600"/>
            <a:chExt cx="2070538" cy="5605955"/>
          </a:xfrm>
        </p:grpSpPr>
        <p:pic>
          <p:nvPicPr>
            <p:cNvPr id="1031" name="Picture 7" descr="http://images.clipart.com/thb/thb11/PO/5344_2005020025/010311_0692_01/23408163.thb.jpg?010311_0692_0120_l__p"/>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47608" y="228600"/>
              <a:ext cx="1524871" cy="1962150"/>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2" descr="C:\Users\mzaher\AppData\Local\Microsoft\Windows\Temporary Internet Files\Content.IE5\H6H7VG49\MP900422533[1].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89941" l="9961" r="92773">
                          <a14:foregroundMark x1="49219" y1="77637" x2="58691" y2="71680"/>
                          <a14:foregroundMark x1="61621" y1="1465" x2="72949" y2="73145"/>
                          <a14:foregroundMark x1="72949" y1="71191" x2="79395" y2="69238"/>
                        </a14:backgroundRemoval>
                      </a14:imgEffect>
                    </a14:imgLayer>
                  </a14:imgProps>
                </a:ext>
                <a:ext uri="{28A0092B-C50C-407E-A947-70E740481C1C}">
                  <a14:useLocalDpi xmlns:a14="http://schemas.microsoft.com/office/drawing/2010/main" val="0"/>
                </a:ext>
              </a:extLst>
            </a:blip>
            <a:srcRect/>
            <a:stretch>
              <a:fillRect/>
            </a:stretch>
          </p:blipFill>
          <p:spPr bwMode="auto">
            <a:xfrm>
              <a:off x="7013684" y="3787665"/>
              <a:ext cx="2046890" cy="2046890"/>
            </a:xfrm>
            <a:prstGeom prst="rect">
              <a:avLst/>
            </a:prstGeom>
            <a:noFill/>
            <a:extLst>
              <a:ext uri="{909E8E84-426E-40dd-AFC4-6F175D3DCCD1}">
                <a14:hiddenFill xmlns="" xmlns:a14="http://schemas.microsoft.com/office/drawing/2010/main">
                  <a:solidFill>
                    <a:srgbClr val="FFFFFF"/>
                  </a:solidFill>
                </a14:hiddenFill>
              </a:ext>
            </a:extLst>
          </p:spPr>
        </p:pic>
        <p:pic>
          <p:nvPicPr>
            <p:cNvPr id="1029" name="Picture 5" descr="http://images.clipart.com/thb/thb11/PO/5344_2005020025/001010_0525_01/23675271.thb.jpg?001010_0525_0112_l__p"/>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135867" y="1371600"/>
              <a:ext cx="1948355" cy="2663767"/>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3597615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ttp://downloads.clipart.com/41871057.png?t=1363281156&amp;h=4be99ba949c7b95a677ed01b9b2f060c&amp;u=gettingnerdy"/>
          <p:cNvPicPr/>
          <p:nvPr/>
        </p:nvPicPr>
        <p:blipFill>
          <a:blip r:embed="rId2">
            <a:extLst>
              <a:ext uri="{28A0092B-C50C-407E-A947-70E740481C1C}">
                <a14:useLocalDpi xmlns:a14="http://schemas.microsoft.com/office/drawing/2010/main" val="0"/>
              </a:ext>
            </a:extLst>
          </a:blip>
          <a:srcRect/>
          <a:stretch>
            <a:fillRect/>
          </a:stretch>
        </p:blipFill>
        <p:spPr bwMode="auto">
          <a:xfrm>
            <a:off x="0" y="2326005"/>
            <a:ext cx="9144000" cy="4303395"/>
          </a:xfrm>
          <a:prstGeom prst="rect">
            <a:avLst/>
          </a:prstGeom>
          <a:noFill/>
          <a:ln>
            <a:noFill/>
          </a:ln>
        </p:spPr>
      </p:pic>
      <p:sp>
        <p:nvSpPr>
          <p:cNvPr id="216067" name="Rectangle 3"/>
          <p:cNvSpPr>
            <a:spLocks noGrp="1" noChangeArrowheads="1"/>
          </p:cNvSpPr>
          <p:nvPr>
            <p:ph type="body" idx="1"/>
          </p:nvPr>
        </p:nvSpPr>
        <p:spPr>
          <a:xfrm>
            <a:off x="304800" y="311671"/>
            <a:ext cx="8534400" cy="2888729"/>
          </a:xfrm>
        </p:spPr>
        <p:txBody>
          <a:bodyPr/>
          <a:lstStyle/>
          <a:p>
            <a:pPr marL="0" indent="0">
              <a:buNone/>
            </a:pPr>
            <a:r>
              <a:rPr lang="en-US" b="1" dirty="0"/>
              <a:t>What You Do:</a:t>
            </a:r>
            <a:r>
              <a:rPr lang="en-US" sz="2400" b="1" dirty="0"/>
              <a:t>  </a:t>
            </a:r>
            <a:endParaRPr lang="en-US" sz="2400" dirty="0"/>
          </a:p>
          <a:p>
            <a:pPr marL="0" indent="0" algn="just">
              <a:buNone/>
            </a:pPr>
            <a:r>
              <a:rPr lang="en-US" sz="2400" dirty="0"/>
              <a:t>Randomly create an organism and its environment with a roll of the die.  Be creative - but try and stick to the rules of nature so you can demonstrate that you understand what adaptations are and how they help an organism survive in its environment.  Adaptations must be realistic and exist in nature.  No bionic hearing or laser vision!</a:t>
            </a:r>
          </a:p>
          <a:p>
            <a:pPr marL="0" indent="0">
              <a:lnSpc>
                <a:spcPct val="90000"/>
              </a:lnSpc>
              <a:buNone/>
            </a:pPr>
            <a:endParaRPr lang="en-US" sz="2600" b="1" dirty="0">
              <a:latin typeface="Calibri" pitchFamily="34" charset="0"/>
              <a:cs typeface="Calibri" pitchFamily="34" charset="0"/>
            </a:endParaRPr>
          </a:p>
        </p:txBody>
      </p:sp>
      <p:sp>
        <p:nvSpPr>
          <p:cNvPr id="5" name="TextBox 4"/>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extLst>
      <p:ext uri="{BB962C8B-B14F-4D97-AF65-F5344CB8AC3E}">
        <p14:creationId xmlns:p14="http://schemas.microsoft.com/office/powerpoint/2010/main" val="42232973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Rectangle 3"/>
          <p:cNvSpPr>
            <a:spLocks noGrp="1" noChangeArrowheads="1"/>
          </p:cNvSpPr>
          <p:nvPr>
            <p:ph type="body" idx="1"/>
          </p:nvPr>
        </p:nvSpPr>
        <p:spPr>
          <a:xfrm>
            <a:off x="304800" y="616471"/>
            <a:ext cx="8534400" cy="5708129"/>
          </a:xfrm>
        </p:spPr>
        <p:txBody>
          <a:bodyPr/>
          <a:lstStyle/>
          <a:p>
            <a:pPr marL="0" indent="0">
              <a:buNone/>
            </a:pPr>
            <a:r>
              <a:rPr lang="en-US" b="1" dirty="0"/>
              <a:t>What You Do:</a:t>
            </a:r>
            <a:r>
              <a:rPr lang="en-US" sz="2400" b="1" dirty="0"/>
              <a:t> </a:t>
            </a:r>
            <a:r>
              <a:rPr lang="en-US" sz="2400" i="1" dirty="0"/>
              <a:t>(continued…)</a:t>
            </a:r>
            <a:r>
              <a:rPr lang="en-US" sz="2400" b="1" dirty="0"/>
              <a:t> </a:t>
            </a:r>
            <a:endParaRPr lang="en-US" sz="2400" dirty="0"/>
          </a:p>
          <a:p>
            <a:pPr marL="0" indent="0" algn="just">
              <a:buNone/>
            </a:pPr>
            <a:r>
              <a:rPr lang="en-US" sz="2400" b="1" dirty="0"/>
              <a:t>Part 1: ROLL</a:t>
            </a:r>
            <a:endParaRPr lang="en-US" sz="2400" dirty="0"/>
          </a:p>
          <a:p>
            <a:pPr marL="0" indent="0" algn="just">
              <a:buNone/>
            </a:pPr>
            <a:r>
              <a:rPr lang="en-US" sz="2400" dirty="0"/>
              <a:t>Roll a die for each category to determine the conditions of your environment.   Then roll it to determine the qualities of your beast. You </a:t>
            </a:r>
            <a:r>
              <a:rPr lang="en-US" sz="2400" b="1" u="sng" dirty="0"/>
              <a:t>must</a:t>
            </a:r>
            <a:r>
              <a:rPr lang="en-US" sz="2400" dirty="0"/>
              <a:t> use these qualities; however, you may add more adaptations to ensure that your beast will survive with its adaptations within its environment. Each time you roll the dice </a:t>
            </a:r>
            <a:r>
              <a:rPr lang="en-US" sz="2400" b="1" dirty="0"/>
              <a:t>(A-C)</a:t>
            </a:r>
            <a:r>
              <a:rPr lang="en-US" sz="2400" dirty="0"/>
              <a:t> think about how this roll affects your beast.  Create an adaptation for </a:t>
            </a:r>
            <a:r>
              <a:rPr lang="en-US" sz="2400" b="1" dirty="0"/>
              <a:t>A-C</a:t>
            </a:r>
            <a:r>
              <a:rPr lang="en-US" sz="2400" dirty="0"/>
              <a:t> that helps your beast survive in those environmental conditions.  For roll </a:t>
            </a:r>
            <a:r>
              <a:rPr lang="en-US" sz="2400" b="1" dirty="0"/>
              <a:t>E</a:t>
            </a:r>
            <a:r>
              <a:rPr lang="en-US" sz="2400" dirty="0"/>
              <a:t>, be sure to describe what your beast eats based on the mouthparts you were assigned.</a:t>
            </a:r>
          </a:p>
          <a:p>
            <a:pPr marL="0" indent="0">
              <a:buNone/>
            </a:pPr>
            <a:r>
              <a:rPr lang="en-US" sz="2400" b="1" dirty="0"/>
              <a:t>Part 2:  CHOOSE ONE </a:t>
            </a:r>
            <a:r>
              <a:rPr lang="en-US" sz="2800" dirty="0"/>
              <a:t/>
            </a:r>
            <a:br>
              <a:rPr lang="en-US" sz="2800" dirty="0"/>
            </a:br>
            <a:r>
              <a:rPr lang="en-US" sz="2400" dirty="0"/>
              <a:t>Choose either the </a:t>
            </a:r>
            <a:r>
              <a:rPr lang="en-US" sz="2400" u="sng" dirty="0"/>
              <a:t>Drawing</a:t>
            </a:r>
            <a:r>
              <a:rPr lang="en-US" sz="2400" dirty="0"/>
              <a:t> or the </a:t>
            </a:r>
            <a:r>
              <a:rPr lang="en-US" sz="2400" u="sng" dirty="0"/>
              <a:t>Essay</a:t>
            </a:r>
            <a:r>
              <a:rPr lang="en-US" sz="2400" dirty="0"/>
              <a:t> to complete your project.  Circle the option you choose.</a:t>
            </a:r>
          </a:p>
          <a:p>
            <a:pPr marL="0" indent="0" algn="just">
              <a:lnSpc>
                <a:spcPct val="90000"/>
              </a:lnSpc>
              <a:buNone/>
            </a:pPr>
            <a:endParaRPr lang="en-US" sz="2600" b="1" dirty="0">
              <a:latin typeface="Calibri" pitchFamily="34" charset="0"/>
              <a:cs typeface="Calibri" pitchFamily="34" charset="0"/>
            </a:endParaRPr>
          </a:p>
        </p:txBody>
      </p:sp>
      <p:sp>
        <p:nvSpPr>
          <p:cNvPr id="5" name="TextBox 4"/>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pic>
        <p:nvPicPr>
          <p:cNvPr id="2050" name="Picture 2" descr="C:\Users\mzaher\AppData\Local\Microsoft\Windows\Temporary Internet Files\Content.IE5\I4ZGXQU2\MP900386754[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7500" y1="10748" x2="12833" y2="57243"/>
                        <a14:foregroundMark x1="39167" y1="53738" x2="41333" y2="19860"/>
                        <a14:foregroundMark x1="35667" y1="28972" x2="43833" y2="38084"/>
                        <a14:foregroundMark x1="37833" y1="25234" x2="45167" y2="33178"/>
                        <a14:foregroundMark x1="35333" y1="18692" x2="48167" y2="16822"/>
                        <a14:foregroundMark x1="34833" y1="26402" x2="45167" y2="27103"/>
                      </a14:backgroundRemoval>
                    </a14:imgEffect>
                  </a14:imgLayer>
                </a14:imgProps>
              </a:ext>
              <a:ext uri="{28A0092B-C50C-407E-A947-70E740481C1C}">
                <a14:useLocalDpi xmlns:a14="http://schemas.microsoft.com/office/drawing/2010/main" val="0"/>
              </a:ext>
            </a:extLst>
          </a:blip>
          <a:srcRect/>
          <a:stretch>
            <a:fillRect/>
          </a:stretch>
        </p:blipFill>
        <p:spPr bwMode="auto">
          <a:xfrm>
            <a:off x="5638800" y="56896"/>
            <a:ext cx="2590800" cy="18481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0330961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Rectangle 3"/>
          <p:cNvSpPr>
            <a:spLocks noGrp="1" noChangeArrowheads="1"/>
          </p:cNvSpPr>
          <p:nvPr>
            <p:ph sz="half" idx="1"/>
          </p:nvPr>
        </p:nvSpPr>
        <p:spPr>
          <a:xfrm>
            <a:off x="228600" y="702228"/>
            <a:ext cx="8686800" cy="5393772"/>
          </a:xfrm>
          <a:ln>
            <a:noFill/>
          </a:ln>
        </p:spPr>
        <p:txBody>
          <a:bodyPr/>
          <a:lstStyle/>
          <a:p>
            <a:pPr marL="0" indent="0" algn="just">
              <a:spcBef>
                <a:spcPts val="0"/>
              </a:spcBef>
              <a:buNone/>
            </a:pPr>
            <a:r>
              <a:rPr lang="en-US" sz="3600" b="1" dirty="0"/>
              <a:t>What You Do: </a:t>
            </a:r>
            <a:r>
              <a:rPr lang="en-US" sz="2400" i="1" dirty="0"/>
              <a:t>(continued…) </a:t>
            </a:r>
          </a:p>
          <a:p>
            <a:pPr marL="0" indent="0" algn="just">
              <a:spcBef>
                <a:spcPts val="0"/>
              </a:spcBef>
              <a:buNone/>
            </a:pPr>
            <a:r>
              <a:rPr lang="en-US" sz="2400" b="1" dirty="0"/>
              <a:t>The Drawing:</a:t>
            </a:r>
            <a:endParaRPr lang="en-US" sz="2400" dirty="0"/>
          </a:p>
          <a:p>
            <a:pPr marL="0" indent="0" algn="just">
              <a:spcBef>
                <a:spcPts val="0"/>
              </a:spcBef>
              <a:buNone/>
            </a:pPr>
            <a:r>
              <a:rPr lang="en-US" sz="2400" dirty="0"/>
              <a:t>Your drawing must be colorful and include all of the following criteria:</a:t>
            </a:r>
          </a:p>
          <a:p>
            <a:pPr marL="0" lvl="0" indent="0" algn="just">
              <a:spcBef>
                <a:spcPts val="0"/>
              </a:spcBef>
              <a:buNone/>
            </a:pPr>
            <a:r>
              <a:rPr lang="en-US" sz="2400" b="1" dirty="0"/>
              <a:t>Draw</a:t>
            </a:r>
            <a:r>
              <a:rPr lang="en-US" sz="2400" dirty="0"/>
              <a:t> the environment with all of its qualities in rolls </a:t>
            </a:r>
            <a:r>
              <a:rPr lang="en-US" sz="2400" b="1" dirty="0"/>
              <a:t>A-C</a:t>
            </a:r>
            <a:r>
              <a:rPr lang="en-US" sz="2400" dirty="0"/>
              <a:t>.  At the bottom of your picture, write three lines describing your environment.</a:t>
            </a:r>
          </a:p>
          <a:p>
            <a:pPr marL="0" lvl="0" indent="0" algn="just">
              <a:spcBef>
                <a:spcPts val="0"/>
              </a:spcBef>
              <a:buNone/>
            </a:pPr>
            <a:r>
              <a:rPr lang="en-US" sz="2400" b="1" dirty="0"/>
              <a:t>Name and draw your animal </a:t>
            </a:r>
            <a:r>
              <a:rPr lang="en-US" sz="2400" dirty="0"/>
              <a:t>in this environment and don’t forget to include the three additional adaptations it needs to survive for rolls </a:t>
            </a:r>
            <a:r>
              <a:rPr lang="en-US" sz="2400" b="1" dirty="0"/>
              <a:t>A-C</a:t>
            </a:r>
            <a:r>
              <a:rPr lang="en-US" sz="2400" dirty="0"/>
              <a:t>.  Please label each adaptation with a sentence describing how it helps your organism within your environment</a:t>
            </a:r>
          </a:p>
          <a:p>
            <a:pPr marL="0" lvl="0" indent="0" algn="just">
              <a:spcBef>
                <a:spcPts val="0"/>
              </a:spcBef>
              <a:buNone/>
            </a:pPr>
            <a:r>
              <a:rPr lang="en-US" sz="2400" b="1" dirty="0"/>
              <a:t>Create, draw, and label an organism that your beast could eat </a:t>
            </a:r>
            <a:r>
              <a:rPr lang="en-US" sz="2400" dirty="0"/>
              <a:t>based on its mouthparts (roll </a:t>
            </a:r>
            <a:r>
              <a:rPr lang="en-US" sz="2400" b="1" dirty="0"/>
              <a:t>E</a:t>
            </a:r>
            <a:r>
              <a:rPr lang="en-US" sz="2400" dirty="0"/>
              <a:t>).  Also create, draw, and label the organism that eats your beast (roll </a:t>
            </a:r>
            <a:r>
              <a:rPr lang="en-US" sz="2400" b="1" dirty="0"/>
              <a:t>F</a:t>
            </a:r>
            <a:r>
              <a:rPr lang="en-US" sz="2400" dirty="0"/>
              <a:t>).  </a:t>
            </a:r>
          </a:p>
        </p:txBody>
      </p:sp>
      <p:sp>
        <p:nvSpPr>
          <p:cNvPr id="5" name="TextBox 4"/>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extLst>
      <p:ext uri="{BB962C8B-B14F-4D97-AF65-F5344CB8AC3E}">
        <p14:creationId xmlns:p14="http://schemas.microsoft.com/office/powerpoint/2010/main" val="32778886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228601" y="381000"/>
            <a:ext cx="8686799" cy="6191016"/>
          </a:xfrm>
          <a:ln>
            <a:noFill/>
          </a:ln>
        </p:spPr>
        <p:txBody>
          <a:bodyPr/>
          <a:lstStyle/>
          <a:p>
            <a:pPr marL="0" indent="0" algn="just">
              <a:spcBef>
                <a:spcPts val="0"/>
              </a:spcBef>
              <a:buNone/>
            </a:pPr>
            <a:r>
              <a:rPr lang="en-US" sz="3600" b="1" dirty="0"/>
              <a:t>What You Do: </a:t>
            </a:r>
            <a:r>
              <a:rPr lang="en-US" sz="2400" i="1" dirty="0"/>
              <a:t>(continued…)</a:t>
            </a:r>
            <a:endParaRPr lang="en-US" sz="2400" b="1" dirty="0"/>
          </a:p>
          <a:p>
            <a:pPr marL="0" indent="0" algn="just">
              <a:spcBef>
                <a:spcPts val="0"/>
              </a:spcBef>
              <a:buNone/>
            </a:pPr>
            <a:r>
              <a:rPr lang="en-US" sz="2400" b="1" dirty="0"/>
              <a:t>The Essay:  </a:t>
            </a:r>
            <a:endParaRPr lang="en-US" sz="2400" dirty="0"/>
          </a:p>
          <a:p>
            <a:pPr marL="0" indent="0" algn="just">
              <a:spcBef>
                <a:spcPts val="0"/>
              </a:spcBef>
              <a:buNone/>
            </a:pPr>
            <a:r>
              <a:rPr lang="en-US" sz="2400" dirty="0"/>
              <a:t>Your essay must be at least THREE paragraphs with a minimum of FIVE sentences each and must be written according to the following format:</a:t>
            </a:r>
          </a:p>
          <a:p>
            <a:pPr marL="0" lvl="0" indent="0" algn="just">
              <a:spcBef>
                <a:spcPts val="0"/>
              </a:spcBef>
              <a:buNone/>
            </a:pPr>
            <a:r>
              <a:rPr lang="en-US" sz="2400" b="1" dirty="0"/>
              <a:t>Environment</a:t>
            </a:r>
            <a:r>
              <a:rPr lang="en-US" sz="2400" dirty="0"/>
              <a:t>:  Describe your environment in full detail.  You should feel like you are standing in your environment as you describe the sights, sounds, smells, etc. </a:t>
            </a:r>
          </a:p>
          <a:p>
            <a:pPr marL="0" lvl="0" indent="0" algn="just">
              <a:spcBef>
                <a:spcPts val="0"/>
              </a:spcBef>
              <a:buNone/>
            </a:pPr>
            <a:r>
              <a:rPr lang="en-US" sz="2400" b="1" dirty="0"/>
              <a:t>Introduce your beast and its adaptations:  </a:t>
            </a:r>
            <a:r>
              <a:rPr lang="en-US" sz="2400" dirty="0"/>
              <a:t>What is its name?  What physical characteristics were predetermined (</a:t>
            </a:r>
            <a:r>
              <a:rPr lang="en-US" sz="2400" b="1" dirty="0"/>
              <a:t>roll D-F</a:t>
            </a:r>
            <a:r>
              <a:rPr lang="en-US" sz="2400" dirty="0"/>
              <a:t>)?   Which characteristics did you add on to your beast to help it live in its environment (</a:t>
            </a:r>
            <a:r>
              <a:rPr lang="en-US" sz="2400" b="1" dirty="0"/>
              <a:t>rolls A-C</a:t>
            </a:r>
            <a:r>
              <a:rPr lang="en-US" sz="2400" dirty="0"/>
              <a:t>)</a:t>
            </a:r>
            <a:r>
              <a:rPr lang="en-US" sz="2400" b="1" dirty="0"/>
              <a:t>?</a:t>
            </a:r>
            <a:endParaRPr lang="en-US" sz="2400" dirty="0"/>
          </a:p>
          <a:p>
            <a:pPr marL="0" lvl="0" indent="0" algn="just">
              <a:spcBef>
                <a:spcPts val="0"/>
              </a:spcBef>
              <a:buNone/>
            </a:pPr>
            <a:r>
              <a:rPr lang="en-US" sz="2400" b="1" dirty="0"/>
              <a:t>Introduce your predator and prey items:  </a:t>
            </a:r>
            <a:r>
              <a:rPr lang="en-US" sz="2400" dirty="0"/>
              <a:t>What characteristics did you add to your beast to help it catch its prey (roll </a:t>
            </a:r>
            <a:r>
              <a:rPr lang="en-US" sz="2400" b="1" dirty="0"/>
              <a:t>F</a:t>
            </a:r>
            <a:r>
              <a:rPr lang="en-US" sz="2400" dirty="0"/>
              <a:t>) and escape from predators (roll </a:t>
            </a:r>
            <a:r>
              <a:rPr lang="en-US" sz="2400" b="1" dirty="0"/>
              <a:t>G</a:t>
            </a:r>
            <a:r>
              <a:rPr lang="en-US" sz="2400" dirty="0"/>
              <a:t>)?  Describe the predator and prey that your beast interacts with in its environment in detail.</a:t>
            </a:r>
          </a:p>
          <a:p>
            <a:pPr marL="0" indent="0" algn="just">
              <a:spcBef>
                <a:spcPts val="0"/>
              </a:spcBef>
              <a:buNone/>
            </a:pPr>
            <a:endParaRPr lang="en-US" sz="2400" dirty="0"/>
          </a:p>
        </p:txBody>
      </p:sp>
      <p:sp>
        <p:nvSpPr>
          <p:cNvPr id="5" name="TextBox 4"/>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extLst>
      <p:ext uri="{BB962C8B-B14F-4D97-AF65-F5344CB8AC3E}">
        <p14:creationId xmlns:p14="http://schemas.microsoft.com/office/powerpoint/2010/main" val="10264498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Rectangle 3"/>
          <p:cNvSpPr>
            <a:spLocks noGrp="1" noChangeArrowheads="1"/>
          </p:cNvSpPr>
          <p:nvPr>
            <p:ph type="body" idx="1"/>
          </p:nvPr>
        </p:nvSpPr>
        <p:spPr>
          <a:xfrm>
            <a:off x="304800" y="1073671"/>
            <a:ext cx="4191000" cy="4717529"/>
          </a:xfrm>
        </p:spPr>
        <p:txBody>
          <a:bodyPr/>
          <a:lstStyle/>
          <a:p>
            <a:pPr marL="0" indent="0">
              <a:buNone/>
            </a:pPr>
            <a:r>
              <a:rPr lang="en-US" b="1" dirty="0"/>
              <a:t>What You Do:</a:t>
            </a:r>
            <a:r>
              <a:rPr lang="en-US" sz="2400" b="1" dirty="0"/>
              <a:t> </a:t>
            </a:r>
            <a:r>
              <a:rPr lang="en-US" sz="2400" i="1" dirty="0"/>
              <a:t>(continued…)</a:t>
            </a:r>
            <a:r>
              <a:rPr lang="en-US" sz="2400" b="1" dirty="0"/>
              <a:t> </a:t>
            </a:r>
            <a:endParaRPr lang="en-US" sz="2400" dirty="0"/>
          </a:p>
          <a:p>
            <a:pPr marL="0" indent="0" algn="just">
              <a:buNone/>
            </a:pPr>
            <a:r>
              <a:rPr lang="en-US" sz="2400" b="1" dirty="0"/>
              <a:t>Part 3:  THE PRESENTATION</a:t>
            </a:r>
            <a:endParaRPr lang="en-US" sz="2400" dirty="0"/>
          </a:p>
          <a:p>
            <a:pPr marL="0" indent="0" algn="just">
              <a:buNone/>
            </a:pPr>
            <a:r>
              <a:rPr lang="en-US" sz="2400" dirty="0"/>
              <a:t>You will present your beast in its environment to the class.  Read your essay about your animal and how it’s adapted to your environment OR Show your picture to the class and explain the environment and your beast’s adaptations you have drawn.</a:t>
            </a:r>
          </a:p>
          <a:p>
            <a:pPr marL="0" indent="0" algn="just">
              <a:lnSpc>
                <a:spcPct val="90000"/>
              </a:lnSpc>
              <a:buNone/>
            </a:pPr>
            <a:endParaRPr lang="en-US" sz="2600" b="1" dirty="0">
              <a:latin typeface="Calibri" pitchFamily="34" charset="0"/>
              <a:cs typeface="Calibri" pitchFamily="34" charset="0"/>
            </a:endParaRPr>
          </a:p>
        </p:txBody>
      </p:sp>
      <p:sp>
        <p:nvSpPr>
          <p:cNvPr id="5" name="TextBox 4"/>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pic>
        <p:nvPicPr>
          <p:cNvPr id="3074" name="Picture 2" descr="http://images.clipart.com/thb/thb9/PHDC/20080501/PBJ/67946386.thb.jpg?10016291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0007" y="321551"/>
            <a:ext cx="4607793" cy="6155449"/>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 name="Group 5"/>
          <p:cNvGrpSpPr/>
          <p:nvPr/>
        </p:nvGrpSpPr>
        <p:grpSpPr>
          <a:xfrm rot="360144">
            <a:off x="6853830" y="886062"/>
            <a:ext cx="1243128" cy="2900196"/>
            <a:chOff x="7013684" y="228600"/>
            <a:chExt cx="2070538" cy="5605955"/>
          </a:xfrm>
        </p:grpSpPr>
        <p:pic>
          <p:nvPicPr>
            <p:cNvPr id="7" name="Picture 7" descr="http://images.clipart.com/thb/thb11/PO/5344_2005020025/010311_0692_01/23408163.thb.jpg?010311_0692_0120_l__p"/>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47608" y="228600"/>
              <a:ext cx="1524871" cy="196215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descr="C:\Users\mzaher\AppData\Local\Microsoft\Windows\Temporary Internet Files\Content.IE5\H6H7VG49\MP900422533[1].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89941" l="9961" r="92773">
                          <a14:foregroundMark x1="49219" y1="77637" x2="58691" y2="71680"/>
                          <a14:foregroundMark x1="61621" y1="1465" x2="72949" y2="73145"/>
                          <a14:foregroundMark x1="72949" y1="71191" x2="79395" y2="69238"/>
                        </a14:backgroundRemoval>
                      </a14:imgEffect>
                    </a14:imgLayer>
                  </a14:imgProps>
                </a:ext>
                <a:ext uri="{28A0092B-C50C-407E-A947-70E740481C1C}">
                  <a14:useLocalDpi xmlns:a14="http://schemas.microsoft.com/office/drawing/2010/main" val="0"/>
                </a:ext>
              </a:extLst>
            </a:blip>
            <a:srcRect/>
            <a:stretch>
              <a:fillRect/>
            </a:stretch>
          </p:blipFill>
          <p:spPr bwMode="auto">
            <a:xfrm>
              <a:off x="7013684" y="3787665"/>
              <a:ext cx="2046890" cy="2046890"/>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5" descr="http://images.clipart.com/thb/thb11/PO/5344_2005020025/001010_0525_01/23675271.thb.jpg?001010_0525_0112_l__p"/>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135867" y="1371600"/>
              <a:ext cx="1948355" cy="2663767"/>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28458334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ttp://downloads.clipart.com/41871057.png?t=1363281156&amp;h=4be99ba949c7b95a677ed01b9b2f060c&amp;u=gettingnerdy"/>
          <p:cNvPicPr/>
          <p:nvPr/>
        </p:nvPicPr>
        <p:blipFill>
          <a:blip r:embed="rId2">
            <a:extLst>
              <a:ext uri="{28A0092B-C50C-407E-A947-70E740481C1C}">
                <a14:useLocalDpi xmlns:a14="http://schemas.microsoft.com/office/drawing/2010/main" val="0"/>
              </a:ext>
            </a:extLst>
          </a:blip>
          <a:srcRect/>
          <a:stretch>
            <a:fillRect/>
          </a:stretch>
        </p:blipFill>
        <p:spPr bwMode="auto">
          <a:xfrm>
            <a:off x="0" y="2326005"/>
            <a:ext cx="9144000" cy="4303395"/>
          </a:xfrm>
          <a:prstGeom prst="rect">
            <a:avLst/>
          </a:prstGeom>
          <a:noFill/>
          <a:ln>
            <a:noFill/>
          </a:ln>
        </p:spPr>
      </p:pic>
      <p:sp>
        <p:nvSpPr>
          <p:cNvPr id="216067" name="Rectangle 3"/>
          <p:cNvSpPr>
            <a:spLocks noGrp="1" noChangeArrowheads="1"/>
          </p:cNvSpPr>
          <p:nvPr>
            <p:ph type="body" idx="1"/>
          </p:nvPr>
        </p:nvSpPr>
        <p:spPr>
          <a:xfrm>
            <a:off x="304800" y="311671"/>
            <a:ext cx="8534400" cy="3117329"/>
          </a:xfrm>
        </p:spPr>
        <p:txBody>
          <a:bodyPr/>
          <a:lstStyle/>
          <a:p>
            <a:pPr marL="0" indent="0">
              <a:buNone/>
            </a:pPr>
            <a:r>
              <a:rPr lang="en-US" b="1" dirty="0"/>
              <a:t>Building Beasts:  CATASTROPHE!</a:t>
            </a:r>
            <a:endParaRPr lang="en-US" dirty="0"/>
          </a:p>
          <a:p>
            <a:pPr marL="0" indent="0" algn="just">
              <a:buNone/>
            </a:pPr>
            <a:r>
              <a:rPr lang="en-US" sz="2400" dirty="0"/>
              <a:t>Your beast has enjoyed a life of leisure in your current environment – playing with other beasts, frolicking in the lovely weather, eating lots of food and evading the predators in the area.  Unfortunately, times are changing, and your beast must inherit a beneficial mutation or its species will die!  Based on your first roll </a:t>
            </a:r>
            <a:r>
              <a:rPr lang="en-US" sz="2400" b="1" dirty="0"/>
              <a:t>(A)</a:t>
            </a:r>
            <a:r>
              <a:rPr lang="en-US" sz="2400" dirty="0"/>
              <a:t>, choose the appropriate catastrophe that will now affect your beast’s environment.  </a:t>
            </a:r>
          </a:p>
        </p:txBody>
      </p:sp>
      <p:sp>
        <p:nvSpPr>
          <p:cNvPr id="5" name="TextBox 4"/>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extLst>
      <p:ext uri="{BB962C8B-B14F-4D97-AF65-F5344CB8AC3E}">
        <p14:creationId xmlns:p14="http://schemas.microsoft.com/office/powerpoint/2010/main" val="39496956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zaher\AppData\Local\Microsoft\Windows\Temporary Internet Files\Content.IE5\CVVI84UB\MP900430849[1].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76200"/>
            <a:ext cx="9144000" cy="6707981"/>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http://downloads.clipart.com/41871057.png?t=1363281156&amp;h=4be99ba949c7b95a677ed01b9b2f060c&amp;u=gettingnerdy"/>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2326005"/>
            <a:ext cx="9144000" cy="4303395"/>
          </a:xfrm>
          <a:prstGeom prst="rect">
            <a:avLst/>
          </a:prstGeom>
          <a:noFill/>
          <a:ln>
            <a:noFill/>
          </a:ln>
        </p:spPr>
      </p:pic>
      <p:sp>
        <p:nvSpPr>
          <p:cNvPr id="216067" name="Rectangle 3"/>
          <p:cNvSpPr>
            <a:spLocks noGrp="1" noChangeArrowheads="1"/>
          </p:cNvSpPr>
          <p:nvPr>
            <p:ph type="body" idx="1"/>
          </p:nvPr>
        </p:nvSpPr>
        <p:spPr>
          <a:xfrm>
            <a:off x="152400" y="92056"/>
            <a:ext cx="8839200" cy="6537344"/>
          </a:xfrm>
        </p:spPr>
        <p:txBody>
          <a:bodyPr/>
          <a:lstStyle/>
          <a:p>
            <a:pPr marL="0" indent="0">
              <a:buNone/>
            </a:pPr>
            <a:r>
              <a:rPr lang="en-US" sz="2000" b="1" u="sng" dirty="0"/>
              <a:t>Environment 1</a:t>
            </a:r>
            <a:r>
              <a:rPr lang="en-US" sz="2000" dirty="0"/>
              <a:t>:  The mountains that were once covered in ice and snow have experienced an unusually warm season caused by global warming.  The snow and ice have melted creating raging rivers and streams all over the mountain as the water flows toward the valley below.  </a:t>
            </a:r>
          </a:p>
          <a:p>
            <a:pPr marL="0" indent="0">
              <a:buNone/>
            </a:pPr>
            <a:r>
              <a:rPr lang="en-US" sz="2000" b="1" u="sng" dirty="0"/>
              <a:t>Environment 2</a:t>
            </a:r>
            <a:r>
              <a:rPr lang="en-US" sz="2000" dirty="0"/>
              <a:t>:  The polar ice caps have melted causing the sea levels to rise.  The desert is now flooded with several inches of saltwater from nearby seas and saltwater organisms such as small clams and sea cucumbers now inhabit the sand.</a:t>
            </a:r>
          </a:p>
          <a:p>
            <a:pPr marL="0" indent="0">
              <a:buNone/>
            </a:pPr>
            <a:r>
              <a:rPr lang="en-US" sz="2000" b="1" u="sng" dirty="0"/>
              <a:t>Environment 3</a:t>
            </a:r>
            <a:r>
              <a:rPr lang="en-US" sz="2000" dirty="0"/>
              <a:t>:  Pollution from a nearby Cruise Ship collision has severely affected the quality of water in your environment, spilling oil everywhere, washing passenger’s luggage and trash onto the beaches and creating floating “rafts” of debris.</a:t>
            </a:r>
          </a:p>
          <a:p>
            <a:pPr marL="0" indent="0">
              <a:buNone/>
            </a:pPr>
            <a:r>
              <a:rPr lang="en-US" sz="2000" b="1" u="sng" dirty="0"/>
              <a:t>Environment 4</a:t>
            </a:r>
            <a:r>
              <a:rPr lang="en-US" sz="2000" dirty="0"/>
              <a:t>:  The volcano on the island goes dormant and due to its location in the Northern Hemisphere, the island experiences an ice age.  The island is blanketed in a thick layer of frigid ice, killing all vegetation.</a:t>
            </a:r>
          </a:p>
          <a:p>
            <a:pPr marL="0" indent="0">
              <a:buNone/>
            </a:pPr>
            <a:r>
              <a:rPr lang="en-US" sz="2000" b="1" u="sng" dirty="0"/>
              <a:t>Environment 5</a:t>
            </a:r>
            <a:r>
              <a:rPr lang="en-US" sz="2000" dirty="0"/>
              <a:t>:  A drought has come, causing all standing water to evaporate.  The swamps and marshes in the area dry up and cause the sticky humidity of the air to disappear.   </a:t>
            </a:r>
          </a:p>
          <a:p>
            <a:pPr marL="0" indent="0">
              <a:buNone/>
            </a:pPr>
            <a:r>
              <a:rPr lang="en-US" sz="2000" b="1" u="sng" dirty="0"/>
              <a:t>Environment 6</a:t>
            </a:r>
            <a:r>
              <a:rPr lang="en-US" sz="2000" dirty="0"/>
              <a:t>:  A rare meteor shower rains down on the land, opening a giant hole in the roof of the cave.  The hole allows sunlight, fresh air, and other weather conditions to affect the interior of the cave. </a:t>
            </a:r>
          </a:p>
        </p:txBody>
      </p:sp>
      <p:sp>
        <p:nvSpPr>
          <p:cNvPr id="5" name="TextBox 4"/>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extLst>
      <p:ext uri="{BB962C8B-B14F-4D97-AF65-F5344CB8AC3E}">
        <p14:creationId xmlns:p14="http://schemas.microsoft.com/office/powerpoint/2010/main" val="868237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clipart.com/thb/thb9/PHDC/20080624/PBJ/0/03/71730938.thb.jpg?1001735130"/>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0285" y="381000"/>
            <a:ext cx="9117949" cy="6096000"/>
          </a:xfrm>
          <a:prstGeom prst="rect">
            <a:avLst/>
          </a:prstGeom>
          <a:noFill/>
          <a:extLst>
            <a:ext uri="{909E8E84-426E-40dd-AFC4-6F175D3DCCD1}">
              <a14:hiddenFill xmlns="" xmlns:a14="http://schemas.microsoft.com/office/drawing/2010/main">
                <a:solidFill>
                  <a:srgbClr val="FFFFFF"/>
                </a:solidFill>
              </a14:hiddenFill>
            </a:ext>
          </a:extLst>
        </p:spPr>
      </p:pic>
      <p:sp>
        <p:nvSpPr>
          <p:cNvPr id="128002" name="Rectangle 2"/>
          <p:cNvSpPr>
            <a:spLocks noGrp="1" noChangeArrowheads="1"/>
          </p:cNvSpPr>
          <p:nvPr>
            <p:ph type="body" idx="1"/>
          </p:nvPr>
        </p:nvSpPr>
        <p:spPr>
          <a:xfrm>
            <a:off x="1676400" y="1676400"/>
            <a:ext cx="6019800" cy="3276600"/>
          </a:xfrm>
        </p:spPr>
        <p:txBody>
          <a:bodyPr/>
          <a:lstStyle/>
          <a:p>
            <a:pPr marL="0" indent="0" algn="ctr">
              <a:buFontTx/>
              <a:buNone/>
            </a:pPr>
            <a:r>
              <a:rPr lang="en-US" sz="3600" b="1" dirty="0">
                <a:solidFill>
                  <a:schemeClr val="accent6"/>
                </a:solidFill>
                <a:latin typeface="Calibri" pitchFamily="34" charset="0"/>
                <a:cs typeface="Calibri" pitchFamily="34" charset="0"/>
              </a:rPr>
              <a:t>Mutation Nation:  </a:t>
            </a:r>
          </a:p>
          <a:p>
            <a:pPr marL="0" indent="0" algn="ctr">
              <a:buNone/>
            </a:pPr>
            <a:r>
              <a:rPr lang="en-US" sz="2800" b="1" dirty="0">
                <a:solidFill>
                  <a:schemeClr val="accent6"/>
                </a:solidFill>
              </a:rPr>
              <a:t>Two mutations are discussed on the previous slides – Albinism and the Flu virus.  List three more mutations that exist in nature and whether they are good, bad or neutral in the chart on your paper…</a:t>
            </a:r>
          </a:p>
        </p:txBody>
      </p:sp>
      <p:sp>
        <p:nvSpPr>
          <p:cNvPr id="8" name="TextBox 7"/>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
        <p:nvSpPr>
          <p:cNvPr id="6" name="Rectangle 2"/>
          <p:cNvSpPr txBox="1">
            <a:spLocks noChangeArrowheads="1"/>
          </p:cNvSpPr>
          <p:nvPr/>
        </p:nvSpPr>
        <p:spPr bwMode="auto">
          <a:xfrm>
            <a:off x="1559359" y="2133600"/>
            <a:ext cx="6019800" cy="2324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7200" b="1" dirty="0">
                <a:solidFill>
                  <a:schemeClr val="accent6"/>
                </a:solidFill>
                <a:latin typeface="Calibri" pitchFamily="34" charset="0"/>
                <a:cs typeface="Calibri" pitchFamily="34" charset="0"/>
              </a:rPr>
              <a:t>What did you come up with?</a:t>
            </a:r>
            <a:endParaRPr lang="en-US" sz="7200" b="1" dirty="0">
              <a:solidFill>
                <a:schemeClr val="accent6"/>
              </a:solidFill>
            </a:endParaRPr>
          </a:p>
        </p:txBody>
      </p:sp>
    </p:spTree>
    <p:extLst>
      <p:ext uri="{BB962C8B-B14F-4D97-AF65-F5344CB8AC3E}">
        <p14:creationId xmlns:p14="http://schemas.microsoft.com/office/powerpoint/2010/main" val="29627268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8002">
                                            <p:txEl>
                                              <p:pRg st="0" end="0"/>
                                            </p:txEl>
                                          </p:spTgt>
                                        </p:tgtEl>
                                      </p:cBhvr>
                                    </p:animEffect>
                                    <p:set>
                                      <p:cBhvr>
                                        <p:cTn id="7" dur="1" fill="hold">
                                          <p:stCondLst>
                                            <p:cond delay="499"/>
                                          </p:stCondLst>
                                        </p:cTn>
                                        <p:tgtEl>
                                          <p:spTgt spid="128002">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28002">
                                            <p:txEl>
                                              <p:pRg st="1" end="1"/>
                                            </p:txEl>
                                          </p:spTgt>
                                        </p:tgtEl>
                                      </p:cBhvr>
                                    </p:animEffect>
                                    <p:set>
                                      <p:cBhvr>
                                        <p:cTn id="10" dur="1" fill="hold">
                                          <p:stCondLst>
                                            <p:cond delay="499"/>
                                          </p:stCondLst>
                                        </p:cTn>
                                        <p:tgtEl>
                                          <p:spTgt spid="128002">
                                            <p:txEl>
                                              <p:pRg st="1" end="1"/>
                                            </p:txEl>
                                          </p:spTgt>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2" grpId="0" uiExpand="1" build="p"/>
      <p:bldP spid="6"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zaher\AppData\Local\Microsoft\Windows\Temporary Internet Files\Content.IE5\CVVI84UB\MP900430849[1].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76200"/>
            <a:ext cx="9144000" cy="6707981"/>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http://downloads.clipart.com/41871057.png?t=1363281156&amp;h=4be99ba949c7b95a677ed01b9b2f060c&amp;u=gettingnerdy"/>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2326005"/>
            <a:ext cx="9144000" cy="4303395"/>
          </a:xfrm>
          <a:prstGeom prst="rect">
            <a:avLst/>
          </a:prstGeom>
          <a:noFill/>
          <a:ln>
            <a:noFill/>
          </a:ln>
        </p:spPr>
      </p:pic>
      <p:sp>
        <p:nvSpPr>
          <p:cNvPr id="216067" name="Rectangle 3"/>
          <p:cNvSpPr>
            <a:spLocks noGrp="1" noChangeArrowheads="1"/>
          </p:cNvSpPr>
          <p:nvPr>
            <p:ph type="body" idx="1"/>
          </p:nvPr>
        </p:nvSpPr>
        <p:spPr>
          <a:xfrm>
            <a:off x="152400" y="457200"/>
            <a:ext cx="8839200" cy="5943600"/>
          </a:xfrm>
        </p:spPr>
        <p:txBody>
          <a:bodyPr/>
          <a:lstStyle/>
          <a:p>
            <a:pPr marL="0" indent="0" algn="ctr">
              <a:buNone/>
            </a:pPr>
            <a:r>
              <a:rPr lang="en-US" sz="2200" dirty="0"/>
              <a:t>Luckily, your beast population is growing in numbers, and new mutations are being introduced into the species often.  Maybe they can survive!</a:t>
            </a:r>
          </a:p>
          <a:p>
            <a:pPr marL="0" indent="0">
              <a:buNone/>
            </a:pPr>
            <a:r>
              <a:rPr lang="en-US" sz="2200" b="1" dirty="0"/>
              <a:t>Your Task:  </a:t>
            </a:r>
            <a:endParaRPr lang="en-US" sz="2200" dirty="0"/>
          </a:p>
          <a:p>
            <a:pPr marL="0" indent="0">
              <a:buNone/>
            </a:pPr>
            <a:r>
              <a:rPr lang="en-US" sz="2200" dirty="0"/>
              <a:t>Introduce a new mutation adapted to the new environmental conditions that may help your beast’s species continue on for generations to come.    You must complete </a:t>
            </a:r>
            <a:r>
              <a:rPr lang="en-US" sz="2200" b="1" dirty="0"/>
              <a:t>BOTH</a:t>
            </a:r>
            <a:r>
              <a:rPr lang="en-US" sz="2200" dirty="0"/>
              <a:t> portions below:</a:t>
            </a:r>
          </a:p>
          <a:p>
            <a:pPr marL="0" lvl="0" indent="0">
              <a:buNone/>
            </a:pPr>
            <a:r>
              <a:rPr lang="en-US" sz="2200" dirty="0"/>
              <a:t> Draw a picture of your newly created beast and the environment </a:t>
            </a:r>
            <a:r>
              <a:rPr lang="en-US" sz="2200" b="1" dirty="0"/>
              <a:t>AFTER</a:t>
            </a:r>
            <a:r>
              <a:rPr lang="en-US" sz="2200" dirty="0"/>
              <a:t> the catastrophe.   </a:t>
            </a:r>
          </a:p>
          <a:p>
            <a:pPr marL="0" lvl="0" indent="0">
              <a:buNone/>
            </a:pPr>
            <a:r>
              <a:rPr lang="en-US" sz="2200" dirty="0"/>
              <a:t>Write two paragraphs with </a:t>
            </a:r>
            <a:r>
              <a:rPr lang="en-US" sz="2200" i="1" u="sng" dirty="0"/>
              <a:t>at least</a:t>
            </a:r>
            <a:r>
              <a:rPr lang="en-US" sz="2200" dirty="0"/>
              <a:t> five sentences each.  </a:t>
            </a:r>
          </a:p>
          <a:p>
            <a:pPr marL="457200" lvl="1" indent="0">
              <a:buNone/>
            </a:pPr>
            <a:r>
              <a:rPr lang="en-US" sz="2200" dirty="0"/>
              <a:t>Paragraph 1:  Explain what has happened to your environment.  What has happened to the vegetation?  How about the predators and prey in the environment?  Is the climate the same?   </a:t>
            </a:r>
          </a:p>
          <a:p>
            <a:pPr marL="457200" lvl="1" indent="0">
              <a:buNone/>
            </a:pPr>
            <a:r>
              <a:rPr lang="en-US" sz="2200" dirty="0"/>
              <a:t>Paragraph 2:  Give a detailed description of the new mutation you have given to your beast.  How is this mutation beneficial to the survival of your beast?  Explain how this adaptation is aligned with the new conditions in your environment. </a:t>
            </a:r>
          </a:p>
        </p:txBody>
      </p:sp>
      <p:sp>
        <p:nvSpPr>
          <p:cNvPr id="5" name="TextBox 4"/>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extLst>
      <p:ext uri="{BB962C8B-B14F-4D97-AF65-F5344CB8AC3E}">
        <p14:creationId xmlns:p14="http://schemas.microsoft.com/office/powerpoint/2010/main" val="5050862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3"/>
          <p:cNvSpPr>
            <a:spLocks noGrp="1" noChangeArrowheads="1"/>
          </p:cNvSpPr>
          <p:nvPr>
            <p:ph type="body" idx="1"/>
          </p:nvPr>
        </p:nvSpPr>
        <p:spPr>
          <a:xfrm>
            <a:off x="228600" y="274637"/>
            <a:ext cx="8686800" cy="5440363"/>
          </a:xfrm>
        </p:spPr>
        <p:txBody>
          <a:bodyPr/>
          <a:lstStyle/>
          <a:p>
            <a:pPr marL="0" indent="0" algn="ctr">
              <a:buFontTx/>
              <a:buNone/>
            </a:pPr>
            <a:r>
              <a:rPr lang="en-US" sz="2800" b="1" dirty="0">
                <a:latin typeface="Calibri" pitchFamily="34" charset="0"/>
                <a:cs typeface="Calibri" pitchFamily="34" charset="0"/>
              </a:rPr>
              <a:t>Some mutations lead to adaptation…</a:t>
            </a:r>
          </a:p>
          <a:p>
            <a:pPr marL="0" indent="0" algn="just">
              <a:buFontTx/>
              <a:buNone/>
            </a:pPr>
            <a:r>
              <a:rPr lang="en-US" sz="2800" dirty="0">
                <a:latin typeface="Calibri" pitchFamily="34" charset="0"/>
                <a:cs typeface="Calibri" pitchFamily="34" charset="0"/>
              </a:rPr>
              <a:t>When a </a:t>
            </a:r>
            <a:r>
              <a:rPr lang="en-US" sz="2800" b="1" u="sng" dirty="0">
                <a:latin typeface="Calibri" pitchFamily="34" charset="0"/>
                <a:cs typeface="Calibri" pitchFamily="34" charset="0"/>
              </a:rPr>
              <a:t>mutation is beneficial</a:t>
            </a:r>
            <a:r>
              <a:rPr lang="en-US" sz="2800" b="1" dirty="0">
                <a:latin typeface="Calibri" pitchFamily="34" charset="0"/>
                <a:cs typeface="Calibri" pitchFamily="34" charset="0"/>
              </a:rPr>
              <a:t> </a:t>
            </a:r>
            <a:r>
              <a:rPr lang="en-US" sz="2800" dirty="0">
                <a:latin typeface="Calibri" pitchFamily="34" charset="0"/>
                <a:cs typeface="Calibri" pitchFamily="34" charset="0"/>
              </a:rPr>
              <a:t>and helps an organism to survive in its environment, the organism has the opportunity to </a:t>
            </a:r>
            <a:r>
              <a:rPr lang="en-US" sz="2800" b="1" u="sng" dirty="0">
                <a:latin typeface="Calibri" pitchFamily="34" charset="0"/>
                <a:cs typeface="Calibri" pitchFamily="34" charset="0"/>
              </a:rPr>
              <a:t>live longer</a:t>
            </a:r>
            <a:r>
              <a:rPr lang="en-US" sz="2800" dirty="0">
                <a:latin typeface="Calibri" pitchFamily="34" charset="0"/>
                <a:cs typeface="Calibri" pitchFamily="34" charset="0"/>
              </a:rPr>
              <a:t>, </a:t>
            </a:r>
            <a:r>
              <a:rPr lang="en-US" sz="2800" b="1" u="sng" dirty="0">
                <a:latin typeface="Calibri" pitchFamily="34" charset="0"/>
                <a:cs typeface="Calibri" pitchFamily="34" charset="0"/>
              </a:rPr>
              <a:t>find a mate</a:t>
            </a:r>
            <a:r>
              <a:rPr lang="en-US" sz="2800" dirty="0">
                <a:latin typeface="Calibri" pitchFamily="34" charset="0"/>
                <a:cs typeface="Calibri" pitchFamily="34" charset="0"/>
              </a:rPr>
              <a:t>, and </a:t>
            </a:r>
            <a:r>
              <a:rPr lang="en-US" sz="2800" b="1" u="sng" dirty="0">
                <a:latin typeface="Calibri" pitchFamily="34" charset="0"/>
                <a:cs typeface="Calibri" pitchFamily="34" charset="0"/>
              </a:rPr>
              <a:t>pass on its good traits</a:t>
            </a:r>
            <a:r>
              <a:rPr lang="en-US" sz="2800" b="1" dirty="0">
                <a:latin typeface="Calibri" pitchFamily="34" charset="0"/>
                <a:cs typeface="Calibri" pitchFamily="34" charset="0"/>
              </a:rPr>
              <a:t> </a:t>
            </a:r>
            <a:r>
              <a:rPr lang="en-US" sz="2800" dirty="0">
                <a:latin typeface="Calibri" pitchFamily="34" charset="0"/>
                <a:cs typeface="Calibri" pitchFamily="34" charset="0"/>
              </a:rPr>
              <a:t>to its offspring.  </a:t>
            </a:r>
          </a:p>
          <a:p>
            <a:pPr marL="0" indent="0" algn="just">
              <a:buFontTx/>
              <a:buNone/>
            </a:pPr>
            <a:endParaRPr lang="en-US" sz="2800" dirty="0">
              <a:latin typeface="Calibri" pitchFamily="34" charset="0"/>
              <a:cs typeface="Calibri" pitchFamily="34" charset="0"/>
            </a:endParaRPr>
          </a:p>
          <a:p>
            <a:pPr marL="0" indent="0" algn="just">
              <a:buFontTx/>
              <a:buNone/>
            </a:pPr>
            <a:r>
              <a:rPr lang="en-US" sz="2800" dirty="0">
                <a:latin typeface="Calibri" pitchFamily="34" charset="0"/>
                <a:cs typeface="Calibri" pitchFamily="34" charset="0"/>
              </a:rPr>
              <a:t>How are a zebra’s stripes considered a helpful mutation?</a:t>
            </a:r>
          </a:p>
        </p:txBody>
      </p:sp>
      <p:pic>
        <p:nvPicPr>
          <p:cNvPr id="1026" name="Picture 2" descr="C:\Users\gvikingson\AppData\Local\Microsoft\Windows\Temporary Internet Files\Content.IE5\DS4VOUT3\MP90031383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532" y="4038600"/>
            <a:ext cx="3657600" cy="2426208"/>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1028" name="Picture 4" descr="http://images.clipart.com/thb/thb13/PH/bf5394_20050902a/bf5394_20050902a/30480274.thb.jpg?5394_050907_714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9944" y="4038600"/>
            <a:ext cx="3692056" cy="2426208"/>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333702" y="2667000"/>
            <a:ext cx="8458200" cy="1384995"/>
          </a:xfrm>
          <a:prstGeom prst="rect">
            <a:avLst/>
          </a:prstGeom>
          <a:solidFill>
            <a:schemeClr val="bg1"/>
          </a:solidFill>
        </p:spPr>
        <p:txBody>
          <a:bodyPr wrap="square" rtlCol="0">
            <a:spAutoFit/>
          </a:bodyPr>
          <a:lstStyle/>
          <a:p>
            <a:pPr algn="ctr"/>
            <a:r>
              <a:rPr lang="en-US" sz="2800" dirty="0">
                <a:solidFill>
                  <a:schemeClr val="accent2"/>
                </a:solidFill>
                <a:latin typeface="Calibri" pitchFamily="34" charset="0"/>
                <a:cs typeface="Calibri" pitchFamily="34" charset="0"/>
              </a:rPr>
              <a:t>A zebra’s stripes allow it to confuse predators when traveling in herds.  This allows them to survive another day to pass on their traits during reproduction.</a:t>
            </a:r>
          </a:p>
        </p:txBody>
      </p:sp>
      <p:sp>
        <p:nvSpPr>
          <p:cNvPr id="9" name="TextBox 8"/>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body" idx="1"/>
          </p:nvPr>
        </p:nvSpPr>
        <p:spPr>
          <a:xfrm>
            <a:off x="0" y="381000"/>
            <a:ext cx="9144000" cy="2362200"/>
          </a:xfrm>
        </p:spPr>
        <p:txBody>
          <a:bodyPr/>
          <a:lstStyle/>
          <a:p>
            <a:pPr marL="0" indent="0" algn="ctr">
              <a:buFontTx/>
              <a:buNone/>
            </a:pPr>
            <a:r>
              <a:rPr lang="en-US" sz="6000" dirty="0">
                <a:latin typeface="Calibri" pitchFamily="34" charset="0"/>
                <a:cs typeface="Calibri" pitchFamily="34" charset="0"/>
              </a:rPr>
              <a:t>What is an Adaptation?</a:t>
            </a:r>
          </a:p>
        </p:txBody>
      </p:sp>
      <p:sp>
        <p:nvSpPr>
          <p:cNvPr id="2" name="TextBox 1"/>
          <p:cNvSpPr txBox="1"/>
          <p:nvPr/>
        </p:nvSpPr>
        <p:spPr>
          <a:xfrm>
            <a:off x="304800" y="497919"/>
            <a:ext cx="8534400" cy="2092881"/>
          </a:xfrm>
          <a:prstGeom prst="rect">
            <a:avLst/>
          </a:prstGeom>
          <a:solidFill>
            <a:schemeClr val="bg1"/>
          </a:solidFill>
        </p:spPr>
        <p:txBody>
          <a:bodyPr wrap="square" rtlCol="0">
            <a:spAutoFit/>
          </a:bodyPr>
          <a:lstStyle/>
          <a:p>
            <a:pPr algn="ctr"/>
            <a:r>
              <a:rPr lang="en-US" sz="2800" dirty="0">
                <a:latin typeface="Calibri" pitchFamily="34" charset="0"/>
                <a:cs typeface="Calibri" pitchFamily="34" charset="0"/>
              </a:rPr>
              <a:t>An </a:t>
            </a:r>
            <a:r>
              <a:rPr lang="en-US" sz="2800" b="1" u="sng" dirty="0">
                <a:latin typeface="Calibri" pitchFamily="34" charset="0"/>
                <a:cs typeface="Calibri" pitchFamily="34" charset="0"/>
              </a:rPr>
              <a:t>adaptation</a:t>
            </a:r>
            <a:r>
              <a:rPr lang="en-US" sz="2800" dirty="0">
                <a:latin typeface="Calibri" pitchFamily="34" charset="0"/>
                <a:cs typeface="Calibri" pitchFamily="34" charset="0"/>
              </a:rPr>
              <a:t> is a characteristic that helps an organism </a:t>
            </a:r>
            <a:r>
              <a:rPr lang="en-US" sz="2800" b="1" u="sng" dirty="0">
                <a:latin typeface="Calibri" pitchFamily="34" charset="0"/>
                <a:cs typeface="Calibri" pitchFamily="34" charset="0"/>
              </a:rPr>
              <a:t>survive</a:t>
            </a:r>
            <a:r>
              <a:rPr lang="en-US" sz="2800" b="1" dirty="0">
                <a:latin typeface="Calibri" pitchFamily="34" charset="0"/>
                <a:cs typeface="Calibri" pitchFamily="34" charset="0"/>
              </a:rPr>
              <a:t> </a:t>
            </a:r>
            <a:r>
              <a:rPr lang="en-US" sz="2800" dirty="0">
                <a:latin typeface="Calibri" pitchFamily="34" charset="0"/>
                <a:cs typeface="Calibri" pitchFamily="34" charset="0"/>
              </a:rPr>
              <a:t>and </a:t>
            </a:r>
            <a:r>
              <a:rPr lang="en-US" sz="2800" b="1" u="sng" dirty="0">
                <a:latin typeface="Calibri" pitchFamily="34" charset="0"/>
                <a:cs typeface="Calibri" pitchFamily="34" charset="0"/>
              </a:rPr>
              <a:t>reproduce</a:t>
            </a:r>
            <a:r>
              <a:rPr lang="en-US" sz="2800" dirty="0">
                <a:latin typeface="Calibri" pitchFamily="34" charset="0"/>
                <a:cs typeface="Calibri" pitchFamily="34" charset="0"/>
              </a:rPr>
              <a:t> in its </a:t>
            </a:r>
            <a:r>
              <a:rPr lang="en-US" sz="2800" b="1" u="sng" dirty="0">
                <a:latin typeface="Calibri" pitchFamily="34" charset="0"/>
                <a:cs typeface="Calibri" pitchFamily="34" charset="0"/>
              </a:rPr>
              <a:t>environment</a:t>
            </a:r>
            <a:r>
              <a:rPr lang="en-US" sz="2800" dirty="0">
                <a:latin typeface="Calibri" pitchFamily="34" charset="0"/>
                <a:cs typeface="Calibri" pitchFamily="34" charset="0"/>
              </a:rPr>
              <a:t>.  They include </a:t>
            </a:r>
            <a:r>
              <a:rPr lang="en-US" sz="2800" b="1" u="sng" dirty="0">
                <a:latin typeface="Calibri" pitchFamily="34" charset="0"/>
                <a:cs typeface="Calibri" pitchFamily="34" charset="0"/>
              </a:rPr>
              <a:t>structures</a:t>
            </a:r>
            <a:r>
              <a:rPr lang="en-US" sz="2800" b="1" dirty="0">
                <a:latin typeface="Calibri" pitchFamily="34" charset="0"/>
                <a:cs typeface="Calibri" pitchFamily="34" charset="0"/>
              </a:rPr>
              <a:t> </a:t>
            </a:r>
            <a:r>
              <a:rPr lang="en-US" sz="2800" dirty="0">
                <a:latin typeface="Calibri" pitchFamily="34" charset="0"/>
                <a:cs typeface="Calibri" pitchFamily="34" charset="0"/>
              </a:rPr>
              <a:t>and </a:t>
            </a:r>
            <a:r>
              <a:rPr lang="en-US" sz="2800" b="1" u="sng" dirty="0">
                <a:latin typeface="Calibri" pitchFamily="34" charset="0"/>
                <a:cs typeface="Calibri" pitchFamily="34" charset="0"/>
              </a:rPr>
              <a:t>behaviors</a:t>
            </a:r>
            <a:r>
              <a:rPr lang="en-US" sz="2800" b="1" dirty="0">
                <a:latin typeface="Calibri" pitchFamily="34" charset="0"/>
                <a:cs typeface="Calibri" pitchFamily="34" charset="0"/>
              </a:rPr>
              <a:t> </a:t>
            </a:r>
            <a:r>
              <a:rPr lang="en-US" sz="2800" dirty="0">
                <a:latin typeface="Calibri" pitchFamily="34" charset="0"/>
                <a:cs typeface="Calibri" pitchFamily="34" charset="0"/>
              </a:rPr>
              <a:t>for finding </a:t>
            </a:r>
            <a:r>
              <a:rPr lang="en-US" sz="2800" b="1" u="sng" dirty="0">
                <a:latin typeface="Calibri" pitchFamily="34" charset="0"/>
                <a:cs typeface="Calibri" pitchFamily="34" charset="0"/>
              </a:rPr>
              <a:t>food</a:t>
            </a:r>
            <a:r>
              <a:rPr lang="en-US" sz="2800" dirty="0">
                <a:latin typeface="Calibri" pitchFamily="34" charset="0"/>
                <a:cs typeface="Calibri" pitchFamily="34" charset="0"/>
              </a:rPr>
              <a:t>, a </a:t>
            </a:r>
            <a:r>
              <a:rPr lang="en-US" sz="2800" b="1" u="sng" dirty="0">
                <a:latin typeface="Calibri" pitchFamily="34" charset="0"/>
                <a:cs typeface="Calibri" pitchFamily="34" charset="0"/>
              </a:rPr>
              <a:t>mate</a:t>
            </a:r>
            <a:r>
              <a:rPr lang="en-US" sz="2800" dirty="0">
                <a:latin typeface="Calibri" pitchFamily="34" charset="0"/>
                <a:cs typeface="Calibri" pitchFamily="34" charset="0"/>
              </a:rPr>
              <a:t>, for </a:t>
            </a:r>
            <a:r>
              <a:rPr lang="en-US" sz="2800" b="1" u="sng" dirty="0">
                <a:latin typeface="Calibri" pitchFamily="34" charset="0"/>
                <a:cs typeface="Calibri" pitchFamily="34" charset="0"/>
              </a:rPr>
              <a:t>protection</a:t>
            </a:r>
            <a:r>
              <a:rPr lang="en-US" sz="2800" dirty="0">
                <a:latin typeface="Calibri" pitchFamily="34" charset="0"/>
                <a:cs typeface="Calibri" pitchFamily="34" charset="0"/>
              </a:rPr>
              <a:t>, and for </a:t>
            </a:r>
            <a:r>
              <a:rPr lang="en-US" sz="2800" b="1" u="sng" dirty="0">
                <a:latin typeface="Calibri" pitchFamily="34" charset="0"/>
                <a:cs typeface="Calibri" pitchFamily="34" charset="0"/>
              </a:rPr>
              <a:t>moving</a:t>
            </a:r>
            <a:r>
              <a:rPr lang="en-US" sz="2800" b="1" dirty="0">
                <a:latin typeface="Calibri" pitchFamily="34" charset="0"/>
                <a:cs typeface="Calibri" pitchFamily="34" charset="0"/>
              </a:rPr>
              <a:t> </a:t>
            </a:r>
            <a:r>
              <a:rPr lang="en-US" sz="2800" dirty="0">
                <a:latin typeface="Calibri" pitchFamily="34" charset="0"/>
                <a:cs typeface="Calibri" pitchFamily="34" charset="0"/>
              </a:rPr>
              <a:t>from place to place. </a:t>
            </a:r>
          </a:p>
          <a:p>
            <a:pPr algn="ctr"/>
            <a:endParaRPr lang="en-US" dirty="0">
              <a:latin typeface="Calibri" pitchFamily="34" charset="0"/>
              <a:cs typeface="Calibri" pitchFamily="34" charset="0"/>
            </a:endParaRPr>
          </a:p>
        </p:txBody>
      </p:sp>
      <p:pic>
        <p:nvPicPr>
          <p:cNvPr id="3076" name="Picture 4" descr="http://images.clipart.com/thw/thw11/CL/5433_2005010014/000803_1058_57/20535021.thb.jpg?000803_1058_5702_v__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684614"/>
            <a:ext cx="3962400" cy="3905795"/>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932" y="76200"/>
            <a:ext cx="8763000" cy="1143000"/>
          </a:xfrm>
        </p:spPr>
        <p:txBody>
          <a:bodyPr/>
          <a:lstStyle/>
          <a:p>
            <a:r>
              <a:rPr lang="en-US" sz="3000" b="1" dirty="0">
                <a:latin typeface="Calibri" pitchFamily="34" charset="0"/>
                <a:cs typeface="Calibri" pitchFamily="34" charset="0"/>
              </a:rPr>
              <a:t>Can you list some adaptations of the animals below?</a:t>
            </a:r>
          </a:p>
        </p:txBody>
      </p:sp>
      <p:grpSp>
        <p:nvGrpSpPr>
          <p:cNvPr id="5" name="Group 4"/>
          <p:cNvGrpSpPr/>
          <p:nvPr/>
        </p:nvGrpSpPr>
        <p:grpSpPr>
          <a:xfrm>
            <a:off x="691059" y="1676400"/>
            <a:ext cx="7897209" cy="5029202"/>
            <a:chOff x="1752600" y="1676400"/>
            <a:chExt cx="5640860" cy="5029202"/>
          </a:xfrm>
        </p:grpSpPr>
        <p:sp>
          <p:nvSpPr>
            <p:cNvPr id="6" name="Freeform 5"/>
            <p:cNvSpPr/>
            <p:nvPr/>
          </p:nvSpPr>
          <p:spPr>
            <a:xfrm>
              <a:off x="3771522" y="3116939"/>
              <a:ext cx="1614721" cy="1614721"/>
            </a:xfrm>
            <a:custGeom>
              <a:avLst/>
              <a:gdLst>
                <a:gd name="connsiteX0" fmla="*/ 0 w 1614721"/>
                <a:gd name="connsiteY0" fmla="*/ 0 h 1614721"/>
                <a:gd name="connsiteX1" fmla="*/ 1614721 w 1614721"/>
                <a:gd name="connsiteY1" fmla="*/ 0 h 1614721"/>
                <a:gd name="connsiteX2" fmla="*/ 1614721 w 1614721"/>
                <a:gd name="connsiteY2" fmla="*/ 1614721 h 1614721"/>
                <a:gd name="connsiteX3" fmla="*/ 0 w 1614721"/>
                <a:gd name="connsiteY3" fmla="*/ 1614721 h 1614721"/>
                <a:gd name="connsiteX4" fmla="*/ 0 w 1614721"/>
                <a:gd name="connsiteY4" fmla="*/ 0 h 1614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4721" h="1614721">
                  <a:moveTo>
                    <a:pt x="0" y="0"/>
                  </a:moveTo>
                  <a:lnTo>
                    <a:pt x="1614721" y="0"/>
                  </a:lnTo>
                  <a:lnTo>
                    <a:pt x="1614721" y="1614721"/>
                  </a:lnTo>
                  <a:lnTo>
                    <a:pt x="0" y="1614721"/>
                  </a:lnTo>
                  <a:lnTo>
                    <a:pt x="0" y="0"/>
                  </a:lnTo>
                  <a:close/>
                </a:path>
              </a:pathLst>
            </a:custGeom>
            <a:solidFill>
              <a:schemeClr val="tx1"/>
            </a:solidFill>
            <a:effectLst>
              <a:softEdge rad="63500"/>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u="sng" kern="1200" dirty="0">
                  <a:latin typeface="Calibri" pitchFamily="34" charset="0"/>
                  <a:cs typeface="Calibri" pitchFamily="34" charset="0"/>
                </a:rPr>
                <a:t>Adaptation</a:t>
              </a:r>
              <a:r>
                <a:rPr lang="en-US" sz="2000" kern="1200" dirty="0">
                  <a:latin typeface="Calibri" pitchFamily="34" charset="0"/>
                  <a:cs typeface="Calibri" pitchFamily="34" charset="0"/>
                </a:rPr>
                <a:t>:</a:t>
              </a:r>
            </a:p>
            <a:p>
              <a:pPr lvl="0" algn="ctr" defTabSz="889000">
                <a:lnSpc>
                  <a:spcPct val="90000"/>
                </a:lnSpc>
                <a:spcBef>
                  <a:spcPct val="0"/>
                </a:spcBef>
                <a:spcAft>
                  <a:spcPct val="35000"/>
                </a:spcAft>
              </a:pPr>
              <a:r>
                <a:rPr lang="en-US" sz="2000" kern="1200" dirty="0">
                  <a:latin typeface="Calibri" pitchFamily="34" charset="0"/>
                  <a:cs typeface="Calibri" pitchFamily="34" charset="0"/>
                </a:rPr>
                <a:t> behavior or characteristic for survival </a:t>
              </a:r>
            </a:p>
          </p:txBody>
        </p:sp>
        <p:sp>
          <p:nvSpPr>
            <p:cNvPr id="7" name="Freeform 6"/>
            <p:cNvSpPr/>
            <p:nvPr/>
          </p:nvSpPr>
          <p:spPr>
            <a:xfrm rot="16200000">
              <a:off x="4430117" y="3035742"/>
              <a:ext cx="297530" cy="31785"/>
            </a:xfrm>
            <a:custGeom>
              <a:avLst/>
              <a:gdLst>
                <a:gd name="connsiteX0" fmla="*/ 0 w 297530"/>
                <a:gd name="connsiteY0" fmla="*/ 15892 h 31785"/>
                <a:gd name="connsiteX1" fmla="*/ 297530 w 297530"/>
                <a:gd name="connsiteY1" fmla="*/ 15892 h 31785"/>
              </a:gdLst>
              <a:ahLst/>
              <a:cxnLst>
                <a:cxn ang="0">
                  <a:pos x="connsiteX0" y="connsiteY0"/>
                </a:cxn>
                <a:cxn ang="0">
                  <a:pos x="connsiteX1" y="connsiteY1"/>
                </a:cxn>
              </a:cxnLst>
              <a:rect l="l" t="t" r="r" b="b"/>
              <a:pathLst>
                <a:path w="297530" h="31785">
                  <a:moveTo>
                    <a:pt x="0" y="15892"/>
                  </a:moveTo>
                  <a:lnTo>
                    <a:pt x="297530" y="15892"/>
                  </a:lnTo>
                </a:path>
              </a:pathLst>
            </a:custGeom>
            <a:noFill/>
            <a:ln>
              <a:solidFill>
                <a:schemeClr val="tx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54027" tIns="8454" rIns="154027" bIns="8455" numCol="1" spcCol="1270" anchor="ctr" anchorCtr="0">
              <a:noAutofit/>
            </a:bodyPr>
            <a:lstStyle/>
            <a:p>
              <a:pPr lvl="0" algn="ctr" defTabSz="222250">
                <a:lnSpc>
                  <a:spcPct val="90000"/>
                </a:lnSpc>
                <a:spcBef>
                  <a:spcPct val="0"/>
                </a:spcBef>
                <a:spcAft>
                  <a:spcPct val="35000"/>
                </a:spcAft>
              </a:pPr>
              <a:endParaRPr lang="en-US" sz="500" kern="1200">
                <a:latin typeface="Calibri" pitchFamily="34" charset="0"/>
                <a:cs typeface="Calibri" pitchFamily="34" charset="0"/>
              </a:endParaRPr>
            </a:p>
          </p:txBody>
        </p:sp>
        <p:sp>
          <p:nvSpPr>
            <p:cNvPr id="9" name="Freeform 8"/>
            <p:cNvSpPr/>
            <p:nvPr/>
          </p:nvSpPr>
          <p:spPr>
            <a:xfrm rot="19722888">
              <a:off x="5208455" y="3273464"/>
              <a:ext cx="830664" cy="31785"/>
            </a:xfrm>
            <a:custGeom>
              <a:avLst/>
              <a:gdLst>
                <a:gd name="connsiteX0" fmla="*/ 0 w 830664"/>
                <a:gd name="connsiteY0" fmla="*/ 15892 h 31785"/>
                <a:gd name="connsiteX1" fmla="*/ 830664 w 830664"/>
                <a:gd name="connsiteY1" fmla="*/ 15892 h 31785"/>
              </a:gdLst>
              <a:ahLst/>
              <a:cxnLst>
                <a:cxn ang="0">
                  <a:pos x="connsiteX0" y="connsiteY0"/>
                </a:cxn>
                <a:cxn ang="0">
                  <a:pos x="connsiteX1" y="connsiteY1"/>
                </a:cxn>
              </a:cxnLst>
              <a:rect l="l" t="t" r="r" b="b"/>
              <a:pathLst>
                <a:path w="830664" h="31785">
                  <a:moveTo>
                    <a:pt x="0" y="15892"/>
                  </a:moveTo>
                  <a:lnTo>
                    <a:pt x="830664" y="15892"/>
                  </a:lnTo>
                </a:path>
              </a:pathLst>
            </a:custGeom>
            <a:noFill/>
            <a:ln>
              <a:solidFill>
                <a:schemeClr val="tx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07265" tIns="-4874" rIns="407265" bIns="-4875" numCol="1" spcCol="1270" anchor="ctr" anchorCtr="0">
              <a:noAutofit/>
            </a:bodyPr>
            <a:lstStyle/>
            <a:p>
              <a:pPr lvl="0" algn="ctr" defTabSz="222250">
                <a:lnSpc>
                  <a:spcPct val="90000"/>
                </a:lnSpc>
                <a:spcBef>
                  <a:spcPct val="0"/>
                </a:spcBef>
                <a:spcAft>
                  <a:spcPct val="35000"/>
                </a:spcAft>
              </a:pPr>
              <a:endParaRPr lang="en-US" sz="500" kern="1200">
                <a:latin typeface="Calibri" pitchFamily="34" charset="0"/>
                <a:cs typeface="Calibri" pitchFamily="34" charset="0"/>
              </a:endParaRPr>
            </a:p>
          </p:txBody>
        </p:sp>
        <p:sp>
          <p:nvSpPr>
            <p:cNvPr id="11" name="Freeform 10"/>
            <p:cNvSpPr/>
            <p:nvPr/>
          </p:nvSpPr>
          <p:spPr>
            <a:xfrm rot="1621008">
              <a:off x="5253800" y="4468314"/>
              <a:ext cx="771177" cy="45719"/>
            </a:xfrm>
            <a:custGeom>
              <a:avLst/>
              <a:gdLst>
                <a:gd name="connsiteX0" fmla="*/ 0 w 564586"/>
                <a:gd name="connsiteY0" fmla="*/ 15892 h 31785"/>
                <a:gd name="connsiteX1" fmla="*/ 564586 w 564586"/>
                <a:gd name="connsiteY1" fmla="*/ 15892 h 31785"/>
              </a:gdLst>
              <a:ahLst/>
              <a:cxnLst>
                <a:cxn ang="0">
                  <a:pos x="connsiteX0" y="connsiteY0"/>
                </a:cxn>
                <a:cxn ang="0">
                  <a:pos x="connsiteX1" y="connsiteY1"/>
                </a:cxn>
              </a:cxnLst>
              <a:rect l="l" t="t" r="r" b="b"/>
              <a:pathLst>
                <a:path w="564586" h="31785">
                  <a:moveTo>
                    <a:pt x="0" y="15892"/>
                  </a:moveTo>
                  <a:lnTo>
                    <a:pt x="564586" y="15892"/>
                  </a:lnTo>
                </a:path>
              </a:pathLst>
            </a:custGeom>
            <a:noFill/>
            <a:ln>
              <a:solidFill>
                <a:schemeClr val="tx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80878" tIns="1778" rIns="280878" bIns="1777" numCol="1" spcCol="1270" anchor="ctr" anchorCtr="0">
              <a:noAutofit/>
            </a:bodyPr>
            <a:lstStyle/>
            <a:p>
              <a:pPr lvl="0" algn="ctr" defTabSz="222250">
                <a:lnSpc>
                  <a:spcPct val="90000"/>
                </a:lnSpc>
                <a:spcBef>
                  <a:spcPct val="0"/>
                </a:spcBef>
                <a:spcAft>
                  <a:spcPct val="35000"/>
                </a:spcAft>
              </a:pPr>
              <a:endParaRPr lang="en-US" sz="500" kern="1200">
                <a:latin typeface="Calibri" pitchFamily="34" charset="0"/>
                <a:cs typeface="Calibri" pitchFamily="34" charset="0"/>
              </a:endParaRPr>
            </a:p>
          </p:txBody>
        </p:sp>
        <p:sp>
          <p:nvSpPr>
            <p:cNvPr id="12" name="Freeform 11"/>
            <p:cNvSpPr/>
            <p:nvPr/>
          </p:nvSpPr>
          <p:spPr>
            <a:xfrm>
              <a:off x="5806270" y="1690905"/>
              <a:ext cx="1587190" cy="1752602"/>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10000"/>
                  </a:lnTo>
                  <a:lnTo>
                    <a:pt x="0" y="10000"/>
                  </a:lnTo>
                  <a:lnTo>
                    <a:pt x="0" y="0"/>
                  </a:lnTo>
                  <a:close/>
                </a:path>
              </a:pathLst>
            </a:custGeom>
            <a:blipFill rotWithShape="0">
              <a:blip r:embed="rId2"/>
              <a:stretch>
                <a:fillRect/>
              </a:stretch>
            </a:blipFill>
            <a:effectLst>
              <a:softEdge rad="63500"/>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en-US" sz="6500" kern="1200" dirty="0">
                  <a:latin typeface="Calibri" pitchFamily="34" charset="0"/>
                  <a:cs typeface="Calibri" pitchFamily="34" charset="0"/>
                </a:rPr>
                <a:t> </a:t>
              </a:r>
            </a:p>
          </p:txBody>
        </p:sp>
        <p:sp>
          <p:nvSpPr>
            <p:cNvPr id="13" name="Freeform 12"/>
            <p:cNvSpPr/>
            <p:nvPr/>
          </p:nvSpPr>
          <p:spPr>
            <a:xfrm rot="5400000">
              <a:off x="4321991" y="4888326"/>
              <a:ext cx="512910" cy="32656"/>
            </a:xfrm>
            <a:custGeom>
              <a:avLst/>
              <a:gdLst>
                <a:gd name="connsiteX0" fmla="*/ 0 w 297530"/>
                <a:gd name="connsiteY0" fmla="*/ 15892 h 31785"/>
                <a:gd name="connsiteX1" fmla="*/ 297530 w 297530"/>
                <a:gd name="connsiteY1" fmla="*/ 15892 h 31785"/>
              </a:gdLst>
              <a:ahLst/>
              <a:cxnLst>
                <a:cxn ang="0">
                  <a:pos x="connsiteX0" y="connsiteY0"/>
                </a:cxn>
                <a:cxn ang="0">
                  <a:pos x="connsiteX1" y="connsiteY1"/>
                </a:cxn>
              </a:cxnLst>
              <a:rect l="l" t="t" r="r" b="b"/>
              <a:pathLst>
                <a:path w="297530" h="31785">
                  <a:moveTo>
                    <a:pt x="0" y="15892"/>
                  </a:moveTo>
                  <a:lnTo>
                    <a:pt x="297530" y="15892"/>
                  </a:lnTo>
                </a:path>
              </a:pathLst>
            </a:custGeom>
            <a:noFill/>
            <a:ln>
              <a:solidFill>
                <a:schemeClr val="tx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54027" tIns="8454" rIns="154027" bIns="8455" numCol="1" spcCol="1270" anchor="ctr" anchorCtr="0">
              <a:noAutofit/>
            </a:bodyPr>
            <a:lstStyle/>
            <a:p>
              <a:pPr lvl="0" algn="ctr" defTabSz="222250">
                <a:lnSpc>
                  <a:spcPct val="90000"/>
                </a:lnSpc>
                <a:spcBef>
                  <a:spcPct val="0"/>
                </a:spcBef>
                <a:spcAft>
                  <a:spcPct val="35000"/>
                </a:spcAft>
              </a:pPr>
              <a:endParaRPr lang="en-US" sz="500" kern="1200">
                <a:latin typeface="Calibri" pitchFamily="34" charset="0"/>
                <a:cs typeface="Calibri" pitchFamily="34" charset="0"/>
              </a:endParaRPr>
            </a:p>
          </p:txBody>
        </p:sp>
        <p:sp>
          <p:nvSpPr>
            <p:cNvPr id="14" name="Freeform 13"/>
            <p:cNvSpPr/>
            <p:nvPr/>
          </p:nvSpPr>
          <p:spPr>
            <a:xfrm>
              <a:off x="3712024" y="4953000"/>
              <a:ext cx="1764338" cy="1752602"/>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10000"/>
                  </a:lnTo>
                  <a:lnTo>
                    <a:pt x="0" y="10000"/>
                  </a:lnTo>
                  <a:lnTo>
                    <a:pt x="0" y="0"/>
                  </a:lnTo>
                  <a:close/>
                </a:path>
              </a:pathLst>
            </a:custGeom>
            <a:blipFill rotWithShape="0">
              <a:blip r:embed="rId3"/>
              <a:stretch>
                <a:fillRect/>
              </a:stretch>
            </a:blipFill>
            <a:effectLst>
              <a:softEdge rad="63500"/>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en-US" sz="6500" kern="1200" dirty="0">
                  <a:latin typeface="Calibri" pitchFamily="34" charset="0"/>
                  <a:cs typeface="Calibri" pitchFamily="34" charset="0"/>
                </a:rPr>
                <a:t> </a:t>
              </a:r>
            </a:p>
          </p:txBody>
        </p:sp>
        <p:sp>
          <p:nvSpPr>
            <p:cNvPr id="15" name="Freeform 14"/>
            <p:cNvSpPr/>
            <p:nvPr/>
          </p:nvSpPr>
          <p:spPr>
            <a:xfrm rot="19949544">
              <a:off x="3073010" y="4459221"/>
              <a:ext cx="831577" cy="63395"/>
            </a:xfrm>
            <a:custGeom>
              <a:avLst/>
              <a:gdLst>
                <a:gd name="connsiteX0" fmla="*/ 0 w 661535"/>
                <a:gd name="connsiteY0" fmla="*/ 15892 h 31785"/>
                <a:gd name="connsiteX1" fmla="*/ 661535 w 661535"/>
                <a:gd name="connsiteY1" fmla="*/ 15892 h 31785"/>
              </a:gdLst>
              <a:ahLst/>
              <a:cxnLst>
                <a:cxn ang="0">
                  <a:pos x="connsiteX0" y="connsiteY0"/>
                </a:cxn>
                <a:cxn ang="0">
                  <a:pos x="connsiteX1" y="connsiteY1"/>
                </a:cxn>
              </a:cxnLst>
              <a:rect l="l" t="t" r="r" b="b"/>
              <a:pathLst>
                <a:path w="661535" h="31785">
                  <a:moveTo>
                    <a:pt x="661535" y="15893"/>
                  </a:moveTo>
                  <a:lnTo>
                    <a:pt x="0" y="15893"/>
                  </a:lnTo>
                </a:path>
              </a:pathLst>
            </a:custGeom>
            <a:noFill/>
            <a:ln>
              <a:solidFill>
                <a:schemeClr val="tx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26930" tIns="-645" rIns="326929" bIns="-645" numCol="1" spcCol="1270" anchor="ctr" anchorCtr="0">
              <a:noAutofit/>
            </a:bodyPr>
            <a:lstStyle/>
            <a:p>
              <a:pPr lvl="0" algn="ctr" defTabSz="222250">
                <a:lnSpc>
                  <a:spcPct val="90000"/>
                </a:lnSpc>
                <a:spcBef>
                  <a:spcPct val="0"/>
                </a:spcBef>
                <a:spcAft>
                  <a:spcPct val="35000"/>
                </a:spcAft>
              </a:pPr>
              <a:endParaRPr lang="en-US" sz="500" kern="1200">
                <a:latin typeface="Calibri" pitchFamily="34" charset="0"/>
                <a:cs typeface="Calibri" pitchFamily="34" charset="0"/>
              </a:endParaRPr>
            </a:p>
          </p:txBody>
        </p:sp>
        <p:sp>
          <p:nvSpPr>
            <p:cNvPr id="17" name="Freeform 16"/>
            <p:cNvSpPr/>
            <p:nvPr/>
          </p:nvSpPr>
          <p:spPr>
            <a:xfrm rot="23552370">
              <a:off x="3179349" y="3264329"/>
              <a:ext cx="780146" cy="31786"/>
            </a:xfrm>
            <a:custGeom>
              <a:avLst/>
              <a:gdLst>
                <a:gd name="connsiteX0" fmla="*/ 0 w 780145"/>
                <a:gd name="connsiteY0" fmla="*/ 15892 h 31785"/>
                <a:gd name="connsiteX1" fmla="*/ 780145 w 780145"/>
                <a:gd name="connsiteY1" fmla="*/ 15892 h 31785"/>
              </a:gdLst>
              <a:ahLst/>
              <a:cxnLst>
                <a:cxn ang="0">
                  <a:pos x="connsiteX0" y="connsiteY0"/>
                </a:cxn>
                <a:cxn ang="0">
                  <a:pos x="connsiteX1" y="connsiteY1"/>
                </a:cxn>
              </a:cxnLst>
              <a:rect l="l" t="t" r="r" b="b"/>
              <a:pathLst>
                <a:path w="780145" h="31785">
                  <a:moveTo>
                    <a:pt x="780145" y="15893"/>
                  </a:moveTo>
                  <a:lnTo>
                    <a:pt x="0" y="15893"/>
                  </a:lnTo>
                </a:path>
              </a:pathLst>
            </a:custGeom>
            <a:noFill/>
            <a:ln>
              <a:solidFill>
                <a:schemeClr val="tx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83269" tIns="-3610" rIns="383269" bIns="-3612" numCol="1" spcCol="1270" anchor="ctr" anchorCtr="0">
              <a:noAutofit/>
            </a:bodyPr>
            <a:lstStyle/>
            <a:p>
              <a:pPr lvl="0" algn="ctr" defTabSz="222250">
                <a:lnSpc>
                  <a:spcPct val="90000"/>
                </a:lnSpc>
                <a:spcBef>
                  <a:spcPct val="0"/>
                </a:spcBef>
                <a:spcAft>
                  <a:spcPct val="35000"/>
                </a:spcAft>
              </a:pPr>
              <a:endParaRPr lang="en-US" sz="500" kern="1200">
                <a:latin typeface="Calibri" pitchFamily="34" charset="0"/>
                <a:cs typeface="Calibri" pitchFamily="34" charset="0"/>
              </a:endParaRPr>
            </a:p>
          </p:txBody>
        </p:sp>
        <p:sp>
          <p:nvSpPr>
            <p:cNvPr id="18" name="Freeform 17"/>
            <p:cNvSpPr/>
            <p:nvPr/>
          </p:nvSpPr>
          <p:spPr>
            <a:xfrm>
              <a:off x="1752600" y="1676400"/>
              <a:ext cx="1614721" cy="1767107"/>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10000"/>
                  </a:lnTo>
                  <a:lnTo>
                    <a:pt x="0" y="10000"/>
                  </a:lnTo>
                  <a:lnTo>
                    <a:pt x="0" y="0"/>
                  </a:lnTo>
                  <a:close/>
                </a:path>
              </a:pathLst>
            </a:custGeom>
            <a:blipFill rotWithShape="0">
              <a:blip r:embed="rId4"/>
              <a:stretch>
                <a:fillRect/>
              </a:stretch>
            </a:blipFill>
            <a:effectLst>
              <a:softEdge rad="63500"/>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endParaRPr lang="en-US" sz="6500" kern="1200">
                <a:latin typeface="Calibri" pitchFamily="34" charset="0"/>
                <a:cs typeface="Calibri" pitchFamily="34" charset="0"/>
              </a:endParaRPr>
            </a:p>
          </p:txBody>
        </p:sp>
      </p:grpSp>
      <p:pic>
        <p:nvPicPr>
          <p:cNvPr id="33" name="Picture 13" descr="C:\Users\gvikingson\AppData\Local\Microsoft\Windows\Temporary Internet Files\Content.IE5\DS4VOUT3\MP900403190[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8384"/>
          <a:stretch/>
        </p:blipFill>
        <p:spPr bwMode="auto">
          <a:xfrm>
            <a:off x="3619229" y="984346"/>
            <a:ext cx="2157221" cy="1981199"/>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5136" name="Picture 16" descr="C:\Users\gvikingson\AppData\Local\Microsoft\Windows\Temporary Internet Files\Content.IE5\1IFMDQL2\MP900441088[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6667"/>
          <a:stretch/>
        </p:blipFill>
        <p:spPr bwMode="auto">
          <a:xfrm>
            <a:off x="1061504" y="4191000"/>
            <a:ext cx="1763836" cy="1940217"/>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5137" name="Picture 17" descr="C:\Users\gvikingson\AppData\Local\Microsoft\Windows\Temporary Internet Files\Content.IE5\TMF5Y1AU\MP900400790[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0956" b="8264"/>
          <a:stretch/>
        </p:blipFill>
        <p:spPr bwMode="auto">
          <a:xfrm>
            <a:off x="6401267" y="4191000"/>
            <a:ext cx="1828333" cy="1940217"/>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
        <p:nvSpPr>
          <p:cNvPr id="19" name="TextBox 18"/>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
        <p:nvSpPr>
          <p:cNvPr id="3" name="Rectangle 2"/>
          <p:cNvSpPr/>
          <p:nvPr/>
        </p:nvSpPr>
        <p:spPr>
          <a:xfrm>
            <a:off x="691059" y="1690905"/>
            <a:ext cx="2260611" cy="175260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indent="-285750">
              <a:buFont typeface="Arial" pitchFamily="34" charset="0"/>
              <a:buChar char="•"/>
            </a:pPr>
            <a:r>
              <a:rPr lang="en-US" sz="1400" dirty="0"/>
              <a:t>Jaw that can “unhinge” to swallow prey whole</a:t>
            </a:r>
          </a:p>
          <a:p>
            <a:pPr marL="285750" indent="-285750">
              <a:buFont typeface="Arial" pitchFamily="34" charset="0"/>
              <a:buChar char="•"/>
            </a:pPr>
            <a:r>
              <a:rPr lang="en-US" sz="1400" dirty="0"/>
              <a:t>Basks in the sun to warm cold-blooded body</a:t>
            </a:r>
          </a:p>
          <a:p>
            <a:pPr marL="285750" indent="-285750">
              <a:buFont typeface="Arial" pitchFamily="34" charset="0"/>
              <a:buChar char="•"/>
            </a:pPr>
            <a:r>
              <a:rPr lang="en-US" sz="1400" dirty="0"/>
              <a:t>Can “smell” with it’s tongue</a:t>
            </a:r>
          </a:p>
        </p:txBody>
      </p:sp>
      <p:sp>
        <p:nvSpPr>
          <p:cNvPr id="20" name="Rectangle 19"/>
          <p:cNvSpPr/>
          <p:nvPr/>
        </p:nvSpPr>
        <p:spPr>
          <a:xfrm>
            <a:off x="3619229" y="990600"/>
            <a:ext cx="2157221" cy="191852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indent="-285750">
              <a:buFont typeface="Arial" pitchFamily="34" charset="0"/>
              <a:buChar char="•"/>
            </a:pPr>
            <a:r>
              <a:rPr lang="en-US" sz="1400" dirty="0"/>
              <a:t>Large ears to hear predators</a:t>
            </a:r>
          </a:p>
          <a:p>
            <a:pPr marL="285750" indent="-285750">
              <a:buFont typeface="Arial" pitchFamily="34" charset="0"/>
              <a:buChar char="•"/>
            </a:pPr>
            <a:r>
              <a:rPr lang="en-US" sz="1400" dirty="0"/>
              <a:t>Powerful back legs for jumping long distances</a:t>
            </a:r>
          </a:p>
          <a:p>
            <a:pPr marL="285750" indent="-285750">
              <a:buFont typeface="Arial" pitchFamily="34" charset="0"/>
              <a:buChar char="•"/>
            </a:pPr>
            <a:r>
              <a:rPr lang="en-US" sz="1400" dirty="0"/>
              <a:t>Pouch for carrying young until they are able to survive on their own</a:t>
            </a:r>
          </a:p>
        </p:txBody>
      </p:sp>
      <p:sp>
        <p:nvSpPr>
          <p:cNvPr id="21" name="Rectangle 20"/>
          <p:cNvSpPr/>
          <p:nvPr/>
        </p:nvSpPr>
        <p:spPr>
          <a:xfrm>
            <a:off x="6387223" y="1690905"/>
            <a:ext cx="2260611" cy="175260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indent="-285750">
              <a:buFont typeface="Arial" pitchFamily="34" charset="0"/>
              <a:buChar char="•"/>
            </a:pPr>
            <a:r>
              <a:rPr lang="en-US" sz="1400" dirty="0"/>
              <a:t>Have special hairs on their back which they can release when under attack to irritate the eyes and nose of predators</a:t>
            </a:r>
          </a:p>
          <a:p>
            <a:pPr marL="285750" indent="-285750">
              <a:buFont typeface="Arial" pitchFamily="34" charset="0"/>
              <a:buChar char="•"/>
            </a:pPr>
            <a:r>
              <a:rPr lang="en-US" sz="1400" dirty="0"/>
              <a:t>Can easily sense vibrations in the ground</a:t>
            </a:r>
          </a:p>
        </p:txBody>
      </p:sp>
      <p:sp>
        <p:nvSpPr>
          <p:cNvPr id="22" name="Rectangle 21"/>
          <p:cNvSpPr/>
          <p:nvPr/>
        </p:nvSpPr>
        <p:spPr>
          <a:xfrm>
            <a:off x="813117" y="4191000"/>
            <a:ext cx="2138554" cy="193726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indent="-285750">
              <a:buFont typeface="Arial" pitchFamily="34" charset="0"/>
              <a:buChar char="•"/>
            </a:pPr>
            <a:r>
              <a:rPr lang="en-US" sz="1400" dirty="0"/>
              <a:t>Have opposable thumbs for grasping items</a:t>
            </a:r>
          </a:p>
          <a:p>
            <a:pPr marL="285750" indent="-285750">
              <a:buFont typeface="Arial" pitchFamily="34" charset="0"/>
              <a:buChar char="•"/>
            </a:pPr>
            <a:r>
              <a:rPr lang="en-US" sz="1400" dirty="0"/>
              <a:t>Prehensile tail for hanging from trees</a:t>
            </a:r>
          </a:p>
          <a:p>
            <a:pPr marL="285750" indent="-285750">
              <a:buFont typeface="Arial" pitchFamily="34" charset="0"/>
              <a:buChar char="•"/>
            </a:pPr>
            <a:r>
              <a:rPr lang="en-US" sz="1400" dirty="0"/>
              <a:t>Teeth designed for omnivorous diet</a:t>
            </a:r>
          </a:p>
          <a:p>
            <a:pPr marL="285750" indent="-285750">
              <a:buFont typeface="Arial" pitchFamily="34" charset="0"/>
              <a:buChar char="•"/>
            </a:pPr>
            <a:endParaRPr lang="en-US" sz="1400" dirty="0"/>
          </a:p>
        </p:txBody>
      </p:sp>
      <p:sp>
        <p:nvSpPr>
          <p:cNvPr id="23" name="Rectangle 22"/>
          <p:cNvSpPr/>
          <p:nvPr/>
        </p:nvSpPr>
        <p:spPr>
          <a:xfrm>
            <a:off x="3380656" y="4904654"/>
            <a:ext cx="2523673" cy="180094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indent="-285750">
              <a:buFont typeface="Arial" pitchFamily="34" charset="0"/>
              <a:buChar char="•"/>
            </a:pPr>
            <a:r>
              <a:rPr lang="en-US" sz="1400" dirty="0"/>
              <a:t>Has spots that camouflage them from predators and prey alike</a:t>
            </a:r>
          </a:p>
          <a:p>
            <a:pPr marL="285750" indent="-285750">
              <a:buFont typeface="Arial" pitchFamily="34" charset="0"/>
              <a:buChar char="•"/>
            </a:pPr>
            <a:r>
              <a:rPr lang="en-US" sz="1400" dirty="0"/>
              <a:t>Teeth designed for meat eating</a:t>
            </a:r>
          </a:p>
          <a:p>
            <a:pPr marL="285750" indent="-285750">
              <a:buFont typeface="Arial" pitchFamily="34" charset="0"/>
              <a:buChar char="•"/>
            </a:pPr>
            <a:r>
              <a:rPr lang="en-US" sz="1400" dirty="0"/>
              <a:t>Have special ankle bones that allow them to climb down trees headfirst </a:t>
            </a:r>
          </a:p>
        </p:txBody>
      </p:sp>
      <p:sp>
        <p:nvSpPr>
          <p:cNvPr id="24" name="Rectangle 23"/>
          <p:cNvSpPr/>
          <p:nvPr/>
        </p:nvSpPr>
        <p:spPr>
          <a:xfrm>
            <a:off x="6389851" y="4191000"/>
            <a:ext cx="2198417" cy="194021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indent="-285750">
              <a:buFont typeface="Arial" pitchFamily="34" charset="0"/>
              <a:buChar char="•"/>
            </a:pPr>
            <a:r>
              <a:rPr lang="en-US" sz="1400" dirty="0"/>
              <a:t>Trunk used to bathe, drink and wash themselves</a:t>
            </a:r>
          </a:p>
          <a:p>
            <a:pPr marL="285750" indent="-285750">
              <a:buFont typeface="Arial" pitchFamily="34" charset="0"/>
              <a:buChar char="•"/>
            </a:pPr>
            <a:r>
              <a:rPr lang="en-US" sz="1400" dirty="0"/>
              <a:t>Large tusks for defense</a:t>
            </a:r>
          </a:p>
          <a:p>
            <a:pPr marL="285750" indent="-285750">
              <a:buFont typeface="Arial" pitchFamily="34" charset="0"/>
              <a:buChar char="•"/>
            </a:pPr>
            <a:r>
              <a:rPr lang="en-US" sz="1400" dirty="0"/>
              <a:t>Large feet to distribute body weight and to dig out water holes</a:t>
            </a:r>
          </a:p>
        </p:txBody>
      </p:sp>
    </p:spTree>
    <p:extLst>
      <p:ext uri="{BB962C8B-B14F-4D97-AF65-F5344CB8AC3E}">
        <p14:creationId xmlns:p14="http://schemas.microsoft.com/office/powerpoint/2010/main" val="35869029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1000" fill="hold"/>
                                        <p:tgtEl>
                                          <p:spTgt spid="20"/>
                                        </p:tgtEl>
                                        <p:attrNameLst>
                                          <p:attrName>ppt_w</p:attrName>
                                        </p:attrNameLst>
                                      </p:cBhvr>
                                      <p:tavLst>
                                        <p:tav tm="0">
                                          <p:val>
                                            <p:fltVal val="0"/>
                                          </p:val>
                                        </p:tav>
                                        <p:tav tm="100000">
                                          <p:val>
                                            <p:strVal val="#ppt_w"/>
                                          </p:val>
                                        </p:tav>
                                      </p:tavLst>
                                    </p:anim>
                                    <p:anim calcmode="lin" valueType="num">
                                      <p:cBhvr>
                                        <p:cTn id="16" dur="1000" fill="hold"/>
                                        <p:tgtEl>
                                          <p:spTgt spid="20"/>
                                        </p:tgtEl>
                                        <p:attrNameLst>
                                          <p:attrName>ppt_h</p:attrName>
                                        </p:attrNameLst>
                                      </p:cBhvr>
                                      <p:tavLst>
                                        <p:tav tm="0">
                                          <p:val>
                                            <p:fltVal val="0"/>
                                          </p:val>
                                        </p:tav>
                                        <p:tav tm="100000">
                                          <p:val>
                                            <p:strVal val="#ppt_h"/>
                                          </p:val>
                                        </p:tav>
                                      </p:tavLst>
                                    </p:anim>
                                    <p:anim calcmode="lin" valueType="num">
                                      <p:cBhvr>
                                        <p:cTn id="17" dur="1000" fill="hold"/>
                                        <p:tgtEl>
                                          <p:spTgt spid="20"/>
                                        </p:tgtEl>
                                        <p:attrNameLst>
                                          <p:attrName>style.rotation</p:attrName>
                                        </p:attrNameLst>
                                      </p:cBhvr>
                                      <p:tavLst>
                                        <p:tav tm="0">
                                          <p:val>
                                            <p:fltVal val="90"/>
                                          </p:val>
                                        </p:tav>
                                        <p:tav tm="100000">
                                          <p:val>
                                            <p:fltVal val="0"/>
                                          </p:val>
                                        </p:tav>
                                      </p:tavLst>
                                    </p:anim>
                                    <p:animEffect transition="in" filter="fade">
                                      <p:cBhvr>
                                        <p:cTn id="18" dur="1000"/>
                                        <p:tgtEl>
                                          <p:spTgt spid="20"/>
                                        </p:tgtEl>
                                      </p:cBhvr>
                                    </p:animEffect>
                                  </p:childTnLst>
                                </p:cTn>
                              </p:par>
                              <p:par>
                                <p:cTn id="19" presetID="31" presetClass="exit" presetSubtype="0" fill="hold" grpId="1" nodeType="withEffect">
                                  <p:stCondLst>
                                    <p:cond delay="0"/>
                                  </p:stCondLst>
                                  <p:childTnLst>
                                    <p:anim calcmode="lin" valueType="num">
                                      <p:cBhvr>
                                        <p:cTn id="20" dur="1000"/>
                                        <p:tgtEl>
                                          <p:spTgt spid="3"/>
                                        </p:tgtEl>
                                        <p:attrNameLst>
                                          <p:attrName>ppt_w</p:attrName>
                                        </p:attrNameLst>
                                      </p:cBhvr>
                                      <p:tavLst>
                                        <p:tav tm="0">
                                          <p:val>
                                            <p:strVal val="ppt_w"/>
                                          </p:val>
                                        </p:tav>
                                        <p:tav tm="100000">
                                          <p:val>
                                            <p:fltVal val="0"/>
                                          </p:val>
                                        </p:tav>
                                      </p:tavLst>
                                    </p:anim>
                                    <p:anim calcmode="lin" valueType="num">
                                      <p:cBhvr>
                                        <p:cTn id="21" dur="1000"/>
                                        <p:tgtEl>
                                          <p:spTgt spid="3"/>
                                        </p:tgtEl>
                                        <p:attrNameLst>
                                          <p:attrName>ppt_h</p:attrName>
                                        </p:attrNameLst>
                                      </p:cBhvr>
                                      <p:tavLst>
                                        <p:tav tm="0">
                                          <p:val>
                                            <p:strVal val="ppt_h"/>
                                          </p:val>
                                        </p:tav>
                                        <p:tav tm="100000">
                                          <p:val>
                                            <p:fltVal val="0"/>
                                          </p:val>
                                        </p:tav>
                                      </p:tavLst>
                                    </p:anim>
                                    <p:anim calcmode="lin" valueType="num">
                                      <p:cBhvr>
                                        <p:cTn id="22" dur="1000"/>
                                        <p:tgtEl>
                                          <p:spTgt spid="3"/>
                                        </p:tgtEl>
                                        <p:attrNameLst>
                                          <p:attrName>style.rotation</p:attrName>
                                        </p:attrNameLst>
                                      </p:cBhvr>
                                      <p:tavLst>
                                        <p:tav tm="0">
                                          <p:val>
                                            <p:fltVal val="0"/>
                                          </p:val>
                                        </p:tav>
                                        <p:tav tm="100000">
                                          <p:val>
                                            <p:fltVal val="90"/>
                                          </p:val>
                                        </p:tav>
                                      </p:tavLst>
                                    </p:anim>
                                    <p:animEffect transition="out" filter="fade">
                                      <p:cBhvr>
                                        <p:cTn id="23" dur="1000"/>
                                        <p:tgtEl>
                                          <p:spTgt spid="3"/>
                                        </p:tgtEl>
                                      </p:cBhvr>
                                    </p:animEffect>
                                    <p:set>
                                      <p:cBhvr>
                                        <p:cTn id="24" dur="1" fill="hold">
                                          <p:stCondLst>
                                            <p:cond delay="999"/>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1000" fill="hold"/>
                                        <p:tgtEl>
                                          <p:spTgt spid="21"/>
                                        </p:tgtEl>
                                        <p:attrNameLst>
                                          <p:attrName>ppt_w</p:attrName>
                                        </p:attrNameLst>
                                      </p:cBhvr>
                                      <p:tavLst>
                                        <p:tav tm="0">
                                          <p:val>
                                            <p:fltVal val="0"/>
                                          </p:val>
                                        </p:tav>
                                        <p:tav tm="100000">
                                          <p:val>
                                            <p:strVal val="#ppt_w"/>
                                          </p:val>
                                        </p:tav>
                                      </p:tavLst>
                                    </p:anim>
                                    <p:anim calcmode="lin" valueType="num">
                                      <p:cBhvr>
                                        <p:cTn id="30" dur="1000" fill="hold"/>
                                        <p:tgtEl>
                                          <p:spTgt spid="21"/>
                                        </p:tgtEl>
                                        <p:attrNameLst>
                                          <p:attrName>ppt_h</p:attrName>
                                        </p:attrNameLst>
                                      </p:cBhvr>
                                      <p:tavLst>
                                        <p:tav tm="0">
                                          <p:val>
                                            <p:fltVal val="0"/>
                                          </p:val>
                                        </p:tav>
                                        <p:tav tm="100000">
                                          <p:val>
                                            <p:strVal val="#ppt_h"/>
                                          </p:val>
                                        </p:tav>
                                      </p:tavLst>
                                    </p:anim>
                                    <p:anim calcmode="lin" valueType="num">
                                      <p:cBhvr>
                                        <p:cTn id="31" dur="1000" fill="hold"/>
                                        <p:tgtEl>
                                          <p:spTgt spid="21"/>
                                        </p:tgtEl>
                                        <p:attrNameLst>
                                          <p:attrName>style.rotation</p:attrName>
                                        </p:attrNameLst>
                                      </p:cBhvr>
                                      <p:tavLst>
                                        <p:tav tm="0">
                                          <p:val>
                                            <p:fltVal val="90"/>
                                          </p:val>
                                        </p:tav>
                                        <p:tav tm="100000">
                                          <p:val>
                                            <p:fltVal val="0"/>
                                          </p:val>
                                        </p:tav>
                                      </p:tavLst>
                                    </p:anim>
                                    <p:animEffect transition="in" filter="fade">
                                      <p:cBhvr>
                                        <p:cTn id="32" dur="1000"/>
                                        <p:tgtEl>
                                          <p:spTgt spid="21"/>
                                        </p:tgtEl>
                                      </p:cBhvr>
                                    </p:animEffect>
                                  </p:childTnLst>
                                </p:cTn>
                              </p:par>
                              <p:par>
                                <p:cTn id="33" presetID="31" presetClass="exit" presetSubtype="0" fill="hold" grpId="1" nodeType="withEffect">
                                  <p:stCondLst>
                                    <p:cond delay="0"/>
                                  </p:stCondLst>
                                  <p:childTnLst>
                                    <p:anim calcmode="lin" valueType="num">
                                      <p:cBhvr>
                                        <p:cTn id="34" dur="1000"/>
                                        <p:tgtEl>
                                          <p:spTgt spid="20"/>
                                        </p:tgtEl>
                                        <p:attrNameLst>
                                          <p:attrName>ppt_w</p:attrName>
                                        </p:attrNameLst>
                                      </p:cBhvr>
                                      <p:tavLst>
                                        <p:tav tm="0">
                                          <p:val>
                                            <p:strVal val="ppt_w"/>
                                          </p:val>
                                        </p:tav>
                                        <p:tav tm="100000">
                                          <p:val>
                                            <p:fltVal val="0"/>
                                          </p:val>
                                        </p:tav>
                                      </p:tavLst>
                                    </p:anim>
                                    <p:anim calcmode="lin" valueType="num">
                                      <p:cBhvr>
                                        <p:cTn id="35" dur="1000"/>
                                        <p:tgtEl>
                                          <p:spTgt spid="20"/>
                                        </p:tgtEl>
                                        <p:attrNameLst>
                                          <p:attrName>ppt_h</p:attrName>
                                        </p:attrNameLst>
                                      </p:cBhvr>
                                      <p:tavLst>
                                        <p:tav tm="0">
                                          <p:val>
                                            <p:strVal val="ppt_h"/>
                                          </p:val>
                                        </p:tav>
                                        <p:tav tm="100000">
                                          <p:val>
                                            <p:fltVal val="0"/>
                                          </p:val>
                                        </p:tav>
                                      </p:tavLst>
                                    </p:anim>
                                    <p:anim calcmode="lin" valueType="num">
                                      <p:cBhvr>
                                        <p:cTn id="36" dur="1000"/>
                                        <p:tgtEl>
                                          <p:spTgt spid="20"/>
                                        </p:tgtEl>
                                        <p:attrNameLst>
                                          <p:attrName>style.rotation</p:attrName>
                                        </p:attrNameLst>
                                      </p:cBhvr>
                                      <p:tavLst>
                                        <p:tav tm="0">
                                          <p:val>
                                            <p:fltVal val="0"/>
                                          </p:val>
                                        </p:tav>
                                        <p:tav tm="100000">
                                          <p:val>
                                            <p:fltVal val="90"/>
                                          </p:val>
                                        </p:tav>
                                      </p:tavLst>
                                    </p:anim>
                                    <p:animEffect transition="out" filter="fade">
                                      <p:cBhvr>
                                        <p:cTn id="37" dur="1000"/>
                                        <p:tgtEl>
                                          <p:spTgt spid="20"/>
                                        </p:tgtEl>
                                      </p:cBhvr>
                                    </p:animEffect>
                                    <p:set>
                                      <p:cBhvr>
                                        <p:cTn id="38" dur="1" fill="hold">
                                          <p:stCondLst>
                                            <p:cond delay="999"/>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1000" fill="hold"/>
                                        <p:tgtEl>
                                          <p:spTgt spid="22"/>
                                        </p:tgtEl>
                                        <p:attrNameLst>
                                          <p:attrName>ppt_w</p:attrName>
                                        </p:attrNameLst>
                                      </p:cBhvr>
                                      <p:tavLst>
                                        <p:tav tm="0">
                                          <p:val>
                                            <p:fltVal val="0"/>
                                          </p:val>
                                        </p:tav>
                                        <p:tav tm="100000">
                                          <p:val>
                                            <p:strVal val="#ppt_w"/>
                                          </p:val>
                                        </p:tav>
                                      </p:tavLst>
                                    </p:anim>
                                    <p:anim calcmode="lin" valueType="num">
                                      <p:cBhvr>
                                        <p:cTn id="44" dur="1000" fill="hold"/>
                                        <p:tgtEl>
                                          <p:spTgt spid="22"/>
                                        </p:tgtEl>
                                        <p:attrNameLst>
                                          <p:attrName>ppt_h</p:attrName>
                                        </p:attrNameLst>
                                      </p:cBhvr>
                                      <p:tavLst>
                                        <p:tav tm="0">
                                          <p:val>
                                            <p:fltVal val="0"/>
                                          </p:val>
                                        </p:tav>
                                        <p:tav tm="100000">
                                          <p:val>
                                            <p:strVal val="#ppt_h"/>
                                          </p:val>
                                        </p:tav>
                                      </p:tavLst>
                                    </p:anim>
                                    <p:anim calcmode="lin" valueType="num">
                                      <p:cBhvr>
                                        <p:cTn id="45" dur="1000" fill="hold"/>
                                        <p:tgtEl>
                                          <p:spTgt spid="22"/>
                                        </p:tgtEl>
                                        <p:attrNameLst>
                                          <p:attrName>style.rotation</p:attrName>
                                        </p:attrNameLst>
                                      </p:cBhvr>
                                      <p:tavLst>
                                        <p:tav tm="0">
                                          <p:val>
                                            <p:fltVal val="90"/>
                                          </p:val>
                                        </p:tav>
                                        <p:tav tm="100000">
                                          <p:val>
                                            <p:fltVal val="0"/>
                                          </p:val>
                                        </p:tav>
                                      </p:tavLst>
                                    </p:anim>
                                    <p:animEffect transition="in" filter="fade">
                                      <p:cBhvr>
                                        <p:cTn id="46" dur="1000"/>
                                        <p:tgtEl>
                                          <p:spTgt spid="22"/>
                                        </p:tgtEl>
                                      </p:cBhvr>
                                    </p:animEffect>
                                  </p:childTnLst>
                                </p:cTn>
                              </p:par>
                              <p:par>
                                <p:cTn id="47" presetID="31" presetClass="exit" presetSubtype="0" fill="hold" grpId="1" nodeType="withEffect">
                                  <p:stCondLst>
                                    <p:cond delay="0"/>
                                  </p:stCondLst>
                                  <p:childTnLst>
                                    <p:anim calcmode="lin" valueType="num">
                                      <p:cBhvr>
                                        <p:cTn id="48" dur="1000"/>
                                        <p:tgtEl>
                                          <p:spTgt spid="21"/>
                                        </p:tgtEl>
                                        <p:attrNameLst>
                                          <p:attrName>ppt_w</p:attrName>
                                        </p:attrNameLst>
                                      </p:cBhvr>
                                      <p:tavLst>
                                        <p:tav tm="0">
                                          <p:val>
                                            <p:strVal val="ppt_w"/>
                                          </p:val>
                                        </p:tav>
                                        <p:tav tm="100000">
                                          <p:val>
                                            <p:fltVal val="0"/>
                                          </p:val>
                                        </p:tav>
                                      </p:tavLst>
                                    </p:anim>
                                    <p:anim calcmode="lin" valueType="num">
                                      <p:cBhvr>
                                        <p:cTn id="49" dur="1000"/>
                                        <p:tgtEl>
                                          <p:spTgt spid="21"/>
                                        </p:tgtEl>
                                        <p:attrNameLst>
                                          <p:attrName>ppt_h</p:attrName>
                                        </p:attrNameLst>
                                      </p:cBhvr>
                                      <p:tavLst>
                                        <p:tav tm="0">
                                          <p:val>
                                            <p:strVal val="ppt_h"/>
                                          </p:val>
                                        </p:tav>
                                        <p:tav tm="100000">
                                          <p:val>
                                            <p:fltVal val="0"/>
                                          </p:val>
                                        </p:tav>
                                      </p:tavLst>
                                    </p:anim>
                                    <p:anim calcmode="lin" valueType="num">
                                      <p:cBhvr>
                                        <p:cTn id="50" dur="1000"/>
                                        <p:tgtEl>
                                          <p:spTgt spid="21"/>
                                        </p:tgtEl>
                                        <p:attrNameLst>
                                          <p:attrName>style.rotation</p:attrName>
                                        </p:attrNameLst>
                                      </p:cBhvr>
                                      <p:tavLst>
                                        <p:tav tm="0">
                                          <p:val>
                                            <p:fltVal val="0"/>
                                          </p:val>
                                        </p:tav>
                                        <p:tav tm="100000">
                                          <p:val>
                                            <p:fltVal val="90"/>
                                          </p:val>
                                        </p:tav>
                                      </p:tavLst>
                                    </p:anim>
                                    <p:animEffect transition="out" filter="fade">
                                      <p:cBhvr>
                                        <p:cTn id="51" dur="1000"/>
                                        <p:tgtEl>
                                          <p:spTgt spid="21"/>
                                        </p:tgtEl>
                                      </p:cBhvr>
                                    </p:animEffect>
                                    <p:set>
                                      <p:cBhvr>
                                        <p:cTn id="52" dur="1" fill="hold">
                                          <p:stCondLst>
                                            <p:cond delay="999"/>
                                          </p:stCondLst>
                                        </p:cTn>
                                        <p:tgtEl>
                                          <p:spTgt spid="2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1000" fill="hold"/>
                                        <p:tgtEl>
                                          <p:spTgt spid="23"/>
                                        </p:tgtEl>
                                        <p:attrNameLst>
                                          <p:attrName>ppt_w</p:attrName>
                                        </p:attrNameLst>
                                      </p:cBhvr>
                                      <p:tavLst>
                                        <p:tav tm="0">
                                          <p:val>
                                            <p:fltVal val="0"/>
                                          </p:val>
                                        </p:tav>
                                        <p:tav tm="100000">
                                          <p:val>
                                            <p:strVal val="#ppt_w"/>
                                          </p:val>
                                        </p:tav>
                                      </p:tavLst>
                                    </p:anim>
                                    <p:anim calcmode="lin" valueType="num">
                                      <p:cBhvr>
                                        <p:cTn id="58" dur="1000" fill="hold"/>
                                        <p:tgtEl>
                                          <p:spTgt spid="23"/>
                                        </p:tgtEl>
                                        <p:attrNameLst>
                                          <p:attrName>ppt_h</p:attrName>
                                        </p:attrNameLst>
                                      </p:cBhvr>
                                      <p:tavLst>
                                        <p:tav tm="0">
                                          <p:val>
                                            <p:fltVal val="0"/>
                                          </p:val>
                                        </p:tav>
                                        <p:tav tm="100000">
                                          <p:val>
                                            <p:strVal val="#ppt_h"/>
                                          </p:val>
                                        </p:tav>
                                      </p:tavLst>
                                    </p:anim>
                                    <p:anim calcmode="lin" valueType="num">
                                      <p:cBhvr>
                                        <p:cTn id="59" dur="1000" fill="hold"/>
                                        <p:tgtEl>
                                          <p:spTgt spid="23"/>
                                        </p:tgtEl>
                                        <p:attrNameLst>
                                          <p:attrName>style.rotation</p:attrName>
                                        </p:attrNameLst>
                                      </p:cBhvr>
                                      <p:tavLst>
                                        <p:tav tm="0">
                                          <p:val>
                                            <p:fltVal val="90"/>
                                          </p:val>
                                        </p:tav>
                                        <p:tav tm="100000">
                                          <p:val>
                                            <p:fltVal val="0"/>
                                          </p:val>
                                        </p:tav>
                                      </p:tavLst>
                                    </p:anim>
                                    <p:animEffect transition="in" filter="fade">
                                      <p:cBhvr>
                                        <p:cTn id="60" dur="1000"/>
                                        <p:tgtEl>
                                          <p:spTgt spid="23"/>
                                        </p:tgtEl>
                                      </p:cBhvr>
                                    </p:animEffect>
                                  </p:childTnLst>
                                </p:cTn>
                              </p:par>
                              <p:par>
                                <p:cTn id="61" presetID="31" presetClass="exit" presetSubtype="0" fill="hold" grpId="1" nodeType="withEffect">
                                  <p:stCondLst>
                                    <p:cond delay="0"/>
                                  </p:stCondLst>
                                  <p:childTnLst>
                                    <p:anim calcmode="lin" valueType="num">
                                      <p:cBhvr>
                                        <p:cTn id="62" dur="1000"/>
                                        <p:tgtEl>
                                          <p:spTgt spid="22"/>
                                        </p:tgtEl>
                                        <p:attrNameLst>
                                          <p:attrName>ppt_w</p:attrName>
                                        </p:attrNameLst>
                                      </p:cBhvr>
                                      <p:tavLst>
                                        <p:tav tm="0">
                                          <p:val>
                                            <p:strVal val="ppt_w"/>
                                          </p:val>
                                        </p:tav>
                                        <p:tav tm="100000">
                                          <p:val>
                                            <p:fltVal val="0"/>
                                          </p:val>
                                        </p:tav>
                                      </p:tavLst>
                                    </p:anim>
                                    <p:anim calcmode="lin" valueType="num">
                                      <p:cBhvr>
                                        <p:cTn id="63" dur="1000"/>
                                        <p:tgtEl>
                                          <p:spTgt spid="22"/>
                                        </p:tgtEl>
                                        <p:attrNameLst>
                                          <p:attrName>ppt_h</p:attrName>
                                        </p:attrNameLst>
                                      </p:cBhvr>
                                      <p:tavLst>
                                        <p:tav tm="0">
                                          <p:val>
                                            <p:strVal val="ppt_h"/>
                                          </p:val>
                                        </p:tav>
                                        <p:tav tm="100000">
                                          <p:val>
                                            <p:fltVal val="0"/>
                                          </p:val>
                                        </p:tav>
                                      </p:tavLst>
                                    </p:anim>
                                    <p:anim calcmode="lin" valueType="num">
                                      <p:cBhvr>
                                        <p:cTn id="64" dur="1000"/>
                                        <p:tgtEl>
                                          <p:spTgt spid="22"/>
                                        </p:tgtEl>
                                        <p:attrNameLst>
                                          <p:attrName>style.rotation</p:attrName>
                                        </p:attrNameLst>
                                      </p:cBhvr>
                                      <p:tavLst>
                                        <p:tav tm="0">
                                          <p:val>
                                            <p:fltVal val="0"/>
                                          </p:val>
                                        </p:tav>
                                        <p:tav tm="100000">
                                          <p:val>
                                            <p:fltVal val="90"/>
                                          </p:val>
                                        </p:tav>
                                      </p:tavLst>
                                    </p:anim>
                                    <p:animEffect transition="out" filter="fade">
                                      <p:cBhvr>
                                        <p:cTn id="65" dur="1000"/>
                                        <p:tgtEl>
                                          <p:spTgt spid="22"/>
                                        </p:tgtEl>
                                      </p:cBhvr>
                                    </p:animEffect>
                                    <p:set>
                                      <p:cBhvr>
                                        <p:cTn id="66" dur="1" fill="hold">
                                          <p:stCondLst>
                                            <p:cond delay="999"/>
                                          </p:stCondLst>
                                        </p:cTn>
                                        <p:tgtEl>
                                          <p:spTgt spid="2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p:cTn id="71" dur="1000" fill="hold"/>
                                        <p:tgtEl>
                                          <p:spTgt spid="24"/>
                                        </p:tgtEl>
                                        <p:attrNameLst>
                                          <p:attrName>ppt_w</p:attrName>
                                        </p:attrNameLst>
                                      </p:cBhvr>
                                      <p:tavLst>
                                        <p:tav tm="0">
                                          <p:val>
                                            <p:fltVal val="0"/>
                                          </p:val>
                                        </p:tav>
                                        <p:tav tm="100000">
                                          <p:val>
                                            <p:strVal val="#ppt_w"/>
                                          </p:val>
                                        </p:tav>
                                      </p:tavLst>
                                    </p:anim>
                                    <p:anim calcmode="lin" valueType="num">
                                      <p:cBhvr>
                                        <p:cTn id="72" dur="1000" fill="hold"/>
                                        <p:tgtEl>
                                          <p:spTgt spid="24"/>
                                        </p:tgtEl>
                                        <p:attrNameLst>
                                          <p:attrName>ppt_h</p:attrName>
                                        </p:attrNameLst>
                                      </p:cBhvr>
                                      <p:tavLst>
                                        <p:tav tm="0">
                                          <p:val>
                                            <p:fltVal val="0"/>
                                          </p:val>
                                        </p:tav>
                                        <p:tav tm="100000">
                                          <p:val>
                                            <p:strVal val="#ppt_h"/>
                                          </p:val>
                                        </p:tav>
                                      </p:tavLst>
                                    </p:anim>
                                    <p:anim calcmode="lin" valueType="num">
                                      <p:cBhvr>
                                        <p:cTn id="73" dur="1000" fill="hold"/>
                                        <p:tgtEl>
                                          <p:spTgt spid="24"/>
                                        </p:tgtEl>
                                        <p:attrNameLst>
                                          <p:attrName>style.rotation</p:attrName>
                                        </p:attrNameLst>
                                      </p:cBhvr>
                                      <p:tavLst>
                                        <p:tav tm="0">
                                          <p:val>
                                            <p:fltVal val="90"/>
                                          </p:val>
                                        </p:tav>
                                        <p:tav tm="100000">
                                          <p:val>
                                            <p:fltVal val="0"/>
                                          </p:val>
                                        </p:tav>
                                      </p:tavLst>
                                    </p:anim>
                                    <p:animEffect transition="in" filter="fade">
                                      <p:cBhvr>
                                        <p:cTn id="74" dur="1000"/>
                                        <p:tgtEl>
                                          <p:spTgt spid="24"/>
                                        </p:tgtEl>
                                      </p:cBhvr>
                                    </p:animEffect>
                                  </p:childTnLst>
                                </p:cTn>
                              </p:par>
                              <p:par>
                                <p:cTn id="75" presetID="31" presetClass="exit" presetSubtype="0" fill="hold" grpId="1" nodeType="withEffect">
                                  <p:stCondLst>
                                    <p:cond delay="0"/>
                                  </p:stCondLst>
                                  <p:childTnLst>
                                    <p:anim calcmode="lin" valueType="num">
                                      <p:cBhvr>
                                        <p:cTn id="76" dur="1000"/>
                                        <p:tgtEl>
                                          <p:spTgt spid="23"/>
                                        </p:tgtEl>
                                        <p:attrNameLst>
                                          <p:attrName>ppt_w</p:attrName>
                                        </p:attrNameLst>
                                      </p:cBhvr>
                                      <p:tavLst>
                                        <p:tav tm="0">
                                          <p:val>
                                            <p:strVal val="ppt_w"/>
                                          </p:val>
                                        </p:tav>
                                        <p:tav tm="100000">
                                          <p:val>
                                            <p:fltVal val="0"/>
                                          </p:val>
                                        </p:tav>
                                      </p:tavLst>
                                    </p:anim>
                                    <p:anim calcmode="lin" valueType="num">
                                      <p:cBhvr>
                                        <p:cTn id="77" dur="1000"/>
                                        <p:tgtEl>
                                          <p:spTgt spid="23"/>
                                        </p:tgtEl>
                                        <p:attrNameLst>
                                          <p:attrName>ppt_h</p:attrName>
                                        </p:attrNameLst>
                                      </p:cBhvr>
                                      <p:tavLst>
                                        <p:tav tm="0">
                                          <p:val>
                                            <p:strVal val="ppt_h"/>
                                          </p:val>
                                        </p:tav>
                                        <p:tav tm="100000">
                                          <p:val>
                                            <p:fltVal val="0"/>
                                          </p:val>
                                        </p:tav>
                                      </p:tavLst>
                                    </p:anim>
                                    <p:anim calcmode="lin" valueType="num">
                                      <p:cBhvr>
                                        <p:cTn id="78" dur="1000"/>
                                        <p:tgtEl>
                                          <p:spTgt spid="23"/>
                                        </p:tgtEl>
                                        <p:attrNameLst>
                                          <p:attrName>style.rotation</p:attrName>
                                        </p:attrNameLst>
                                      </p:cBhvr>
                                      <p:tavLst>
                                        <p:tav tm="0">
                                          <p:val>
                                            <p:fltVal val="0"/>
                                          </p:val>
                                        </p:tav>
                                        <p:tav tm="100000">
                                          <p:val>
                                            <p:fltVal val="90"/>
                                          </p:val>
                                        </p:tav>
                                      </p:tavLst>
                                    </p:anim>
                                    <p:animEffect transition="out" filter="fade">
                                      <p:cBhvr>
                                        <p:cTn id="79" dur="1000"/>
                                        <p:tgtEl>
                                          <p:spTgt spid="23"/>
                                        </p:tgtEl>
                                      </p:cBhvr>
                                    </p:animEffect>
                                    <p:set>
                                      <p:cBhvr>
                                        <p:cTn id="80" dur="1" fill="hold">
                                          <p:stCondLst>
                                            <p:cond delay="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0" grpId="0" animBg="1"/>
      <p:bldP spid="20" grpId="1" animBg="1"/>
      <p:bldP spid="21" grpId="0" animBg="1"/>
      <p:bldP spid="21" grpId="1" animBg="1"/>
      <p:bldP spid="22" grpId="0" animBg="1"/>
      <p:bldP spid="22" grpId="1" animBg="1"/>
      <p:bldP spid="23" grpId="0" animBg="1"/>
      <p:bldP spid="23" grpId="1"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3"/>
          <p:cNvSpPr>
            <a:spLocks noGrp="1" noChangeArrowheads="1"/>
          </p:cNvSpPr>
          <p:nvPr>
            <p:ph type="body" idx="1"/>
          </p:nvPr>
        </p:nvSpPr>
        <p:spPr>
          <a:xfrm>
            <a:off x="152400" y="457200"/>
            <a:ext cx="4191000" cy="6114816"/>
          </a:xfrm>
        </p:spPr>
        <p:txBody>
          <a:bodyPr/>
          <a:lstStyle/>
          <a:p>
            <a:pPr marL="0" indent="0" algn="ctr">
              <a:lnSpc>
                <a:spcPct val="80000"/>
              </a:lnSpc>
              <a:buFontTx/>
              <a:buNone/>
            </a:pPr>
            <a:r>
              <a:rPr lang="en-US" sz="4400" b="1" dirty="0">
                <a:latin typeface="Calibri" pitchFamily="34" charset="0"/>
                <a:cs typeface="Calibri" pitchFamily="34" charset="0"/>
              </a:rPr>
              <a:t>Who figured all of this stuff out?</a:t>
            </a:r>
          </a:p>
          <a:p>
            <a:pPr marL="0" indent="0" algn="just">
              <a:lnSpc>
                <a:spcPct val="80000"/>
              </a:lnSpc>
              <a:buFontTx/>
              <a:buNone/>
            </a:pPr>
            <a:r>
              <a:rPr lang="en-US" sz="2400" b="1" u="sng" dirty="0">
                <a:latin typeface="Calibri" pitchFamily="34" charset="0"/>
                <a:cs typeface="Calibri" pitchFamily="34" charset="0"/>
              </a:rPr>
              <a:t>Charles Darwin</a:t>
            </a:r>
            <a:r>
              <a:rPr lang="en-US" sz="2400" dirty="0">
                <a:latin typeface="Calibri" pitchFamily="34" charset="0"/>
                <a:cs typeface="Calibri" pitchFamily="34" charset="0"/>
              </a:rPr>
              <a:t>, studied the characteristics of organisms in the Galapagos Islands and noticed that they were similar to those on nearby South America. He hypothesized that animals came to the </a:t>
            </a:r>
            <a:r>
              <a:rPr lang="en-US" sz="2400" b="1" u="sng" dirty="0">
                <a:latin typeface="Calibri" pitchFamily="34" charset="0"/>
                <a:cs typeface="Calibri" pitchFamily="34" charset="0"/>
              </a:rPr>
              <a:t>Galapagos</a:t>
            </a:r>
            <a:r>
              <a:rPr lang="en-US" sz="2400" dirty="0">
                <a:latin typeface="Calibri" pitchFamily="34" charset="0"/>
                <a:cs typeface="Calibri" pitchFamily="34" charset="0"/>
              </a:rPr>
              <a:t> from the </a:t>
            </a:r>
            <a:r>
              <a:rPr lang="en-US" sz="2400" b="1" u="sng" dirty="0">
                <a:latin typeface="Calibri" pitchFamily="34" charset="0"/>
                <a:cs typeface="Calibri" pitchFamily="34" charset="0"/>
              </a:rPr>
              <a:t>mainland</a:t>
            </a:r>
            <a:r>
              <a:rPr lang="en-US" sz="2400" dirty="0">
                <a:latin typeface="Calibri" pitchFamily="34" charset="0"/>
                <a:cs typeface="Calibri" pitchFamily="34" charset="0"/>
              </a:rPr>
              <a:t>.  The </a:t>
            </a:r>
            <a:r>
              <a:rPr lang="en-US" sz="2400" b="1" u="sng" dirty="0">
                <a:latin typeface="Calibri" pitchFamily="34" charset="0"/>
                <a:cs typeface="Calibri" pitchFamily="34" charset="0"/>
              </a:rPr>
              <a:t>environment</a:t>
            </a:r>
            <a:r>
              <a:rPr lang="en-US" sz="2400" b="1" dirty="0">
                <a:latin typeface="Calibri" pitchFamily="34" charset="0"/>
                <a:cs typeface="Calibri" pitchFamily="34" charset="0"/>
              </a:rPr>
              <a:t> </a:t>
            </a:r>
            <a:r>
              <a:rPr lang="en-US" sz="2400" dirty="0">
                <a:latin typeface="Calibri" pitchFamily="34" charset="0"/>
                <a:cs typeface="Calibri" pitchFamily="34" charset="0"/>
              </a:rPr>
              <a:t>determined which animals would survive and which would die off.  Those adapted to the new environment survived and became </a:t>
            </a:r>
            <a:r>
              <a:rPr lang="en-US" sz="2400" b="1" u="sng" dirty="0">
                <a:latin typeface="Calibri" pitchFamily="34" charset="0"/>
                <a:cs typeface="Calibri" pitchFamily="34" charset="0"/>
              </a:rPr>
              <a:t>different</a:t>
            </a:r>
            <a:r>
              <a:rPr lang="en-US" sz="2400" b="1" dirty="0">
                <a:latin typeface="Calibri" pitchFamily="34" charset="0"/>
                <a:cs typeface="Calibri" pitchFamily="34" charset="0"/>
              </a:rPr>
              <a:t> </a:t>
            </a:r>
            <a:r>
              <a:rPr lang="en-US" sz="2400" dirty="0">
                <a:latin typeface="Calibri" pitchFamily="34" charset="0"/>
                <a:cs typeface="Calibri" pitchFamily="34" charset="0"/>
              </a:rPr>
              <a:t>from their mainland relatives. </a:t>
            </a:r>
          </a:p>
          <a:p>
            <a:pPr marL="0" indent="0" algn="ctr">
              <a:lnSpc>
                <a:spcPct val="80000"/>
              </a:lnSpc>
              <a:buFontTx/>
              <a:buNone/>
            </a:pPr>
            <a:r>
              <a:rPr lang="en-US" sz="2400" dirty="0">
                <a:latin typeface="Calibri" pitchFamily="34" charset="0"/>
                <a:cs typeface="Calibri" pitchFamily="34" charset="0"/>
              </a:rPr>
              <a:t>Example:  Iguanas &amp; </a:t>
            </a:r>
            <a:r>
              <a:rPr lang="en-US" sz="2400" b="1" u="sng" dirty="0">
                <a:latin typeface="Calibri" pitchFamily="34" charset="0"/>
                <a:cs typeface="Calibri" pitchFamily="34" charset="0"/>
              </a:rPr>
              <a:t>Finches</a:t>
            </a:r>
            <a:endParaRPr lang="en-US" sz="2400" b="1" dirty="0">
              <a:latin typeface="Calibri" pitchFamily="34" charset="0"/>
              <a:cs typeface="Calibri" pitchFamily="34" charset="0"/>
            </a:endParaRPr>
          </a:p>
        </p:txBody>
      </p:sp>
      <p:pic>
        <p:nvPicPr>
          <p:cNvPr id="4106" name="Picture 10" descr="http://images.clipart.com/thb/thb14/PH/Corel.21214/34872270.thb.jpg?000802_c160_0000_cl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469937"/>
            <a:ext cx="1974409" cy="1320034"/>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4108" name="Picture 12" descr="http://images.clipart.com/thb/thb14/PH/Corel.23808/34789346.thb.jpg?000802_c160_0093_clh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599" y="1789971"/>
            <a:ext cx="1974410" cy="1320034"/>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4110" name="Picture 14" descr="http://downloads.clipart.com/36911400.jpg?t=1360785305&amp;h=7e00a459eff39c78860f737fa75a8a1a&amp;u=gettingnerd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3761" y="3110004"/>
            <a:ext cx="4389239" cy="3462011"/>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pic>
        <p:nvPicPr>
          <p:cNvPr id="4098" name="Picture 2" descr="C:\Users\gvikingson\AppData\Local\Microsoft\Windows\Temporary Internet Files\Content.IE5\1IFMDQL2\MC900353619[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969"/>
          <a:stretch/>
        </p:blipFill>
        <p:spPr bwMode="auto">
          <a:xfrm>
            <a:off x="4495800" y="263400"/>
            <a:ext cx="2057400" cy="28608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3"/>
          <p:cNvSpPr>
            <a:spLocks noGrp="1" noChangeArrowheads="1"/>
          </p:cNvSpPr>
          <p:nvPr>
            <p:ph type="body" idx="1"/>
          </p:nvPr>
        </p:nvSpPr>
        <p:spPr>
          <a:xfrm>
            <a:off x="228600" y="1905000"/>
            <a:ext cx="4191000" cy="2971800"/>
          </a:xfrm>
        </p:spPr>
        <p:txBody>
          <a:bodyPr/>
          <a:lstStyle/>
          <a:p>
            <a:pPr marL="0" indent="0" algn="ctr">
              <a:lnSpc>
                <a:spcPct val="80000"/>
              </a:lnSpc>
              <a:buNone/>
            </a:pPr>
            <a:r>
              <a:rPr lang="en-US" sz="4400" b="1" dirty="0">
                <a:latin typeface="Calibri" pitchFamily="34" charset="0"/>
                <a:cs typeface="Calibri" pitchFamily="34" charset="0"/>
                <a:hlinkClick r:id="rId2"/>
              </a:rPr>
              <a:t>Evolution:  Things You Need to Know </a:t>
            </a:r>
            <a:r>
              <a:rPr lang="en-US" sz="4400" b="1" dirty="0">
                <a:latin typeface="Calibri" pitchFamily="34" charset="0"/>
                <a:cs typeface="Calibri" pitchFamily="34" charset="0"/>
              </a:rPr>
              <a:t>by James May </a:t>
            </a:r>
            <a:r>
              <a:rPr lang="en-US" sz="4400" dirty="0"/>
              <a:t>Season 2 Episode 3 - Evolution</a:t>
            </a:r>
          </a:p>
          <a:p>
            <a:pPr marL="0" indent="0" algn="ctr">
              <a:buNone/>
            </a:pPr>
            <a:r>
              <a:rPr lang="en-US" sz="2400" dirty="0"/>
              <a:t>Watch this great BBC video about evolution and answer the questions on your sheet</a:t>
            </a:r>
          </a:p>
        </p:txBody>
      </p:sp>
      <p:pic>
        <p:nvPicPr>
          <p:cNvPr id="4106" name="Picture 10" descr="http://images.clipart.com/thb/thb14/PH/Corel.21214/34872270.thb.jpg?000802_c160_0000_clh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69937"/>
            <a:ext cx="1974409" cy="1320034"/>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4108" name="Picture 12" descr="http://images.clipart.com/thb/thb14/PH/Corel.23808/34789346.thb.jpg?000802_c160_0093_clh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599" y="1789971"/>
            <a:ext cx="1974410" cy="1320034"/>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4110" name="Picture 14" descr="http://downloads.clipart.com/36911400.jpg?t=1360785305&amp;h=7e00a459eff39c78860f737fa75a8a1a&amp;u=gettingnerd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3761" y="3110004"/>
            <a:ext cx="4389239" cy="3462011"/>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pic>
        <p:nvPicPr>
          <p:cNvPr id="4098" name="Picture 2" descr="C:\Users\gvikingson\AppData\Local\Microsoft\Windows\Temporary Internet Files\Content.IE5\1IFMDQL2\MC900353619[1].wm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969"/>
          <a:stretch/>
        </p:blipFill>
        <p:spPr bwMode="auto">
          <a:xfrm>
            <a:off x="4495800" y="263400"/>
            <a:ext cx="2057400" cy="2860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809200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gvikingson\AppData\Local\Microsoft\Windows\Temporary Internet Files\Content.IE5\JSGONNT1\MP900425333[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983"/>
          <a:stretch/>
        </p:blipFill>
        <p:spPr bwMode="auto">
          <a:xfrm>
            <a:off x="5887988" y="76200"/>
            <a:ext cx="2630416" cy="1597326"/>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7171" name="Picture 3" descr="C:\Users\gvikingson\AppData\Local\Microsoft\Windows\Temporary Internet Files\Content.IE5\DS4VOUT3\MP90043174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6521" y="1752600"/>
            <a:ext cx="2641883" cy="1706904"/>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7172" name="Picture 4" descr="C:\Users\gvikingson\AppData\Local\Microsoft\Windows\Temporary Internet Files\Content.IE5\1IFMDQL2\MP900406743[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723" b="8765"/>
          <a:stretch/>
        </p:blipFill>
        <p:spPr bwMode="auto">
          <a:xfrm>
            <a:off x="5876521" y="3519937"/>
            <a:ext cx="2657879" cy="1585463"/>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7173" name="Picture 5" descr="C:\Users\gvikingson\AppData\Local\Microsoft\Windows\Temporary Internet Files\Content.IE5\JSGONNT1\MP900403322[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198"/>
          <a:stretch/>
        </p:blipFill>
        <p:spPr bwMode="auto">
          <a:xfrm>
            <a:off x="5876520" y="5173483"/>
            <a:ext cx="2657879" cy="1608317"/>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
        <p:nvSpPr>
          <p:cNvPr id="9" name="TextBox 8"/>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
        <p:nvSpPr>
          <p:cNvPr id="8" name="Rectangle 3"/>
          <p:cNvSpPr>
            <a:spLocks noGrp="1" noChangeArrowheads="1"/>
          </p:cNvSpPr>
          <p:nvPr>
            <p:ph type="subTitle" idx="1"/>
          </p:nvPr>
        </p:nvSpPr>
        <p:spPr>
          <a:xfrm>
            <a:off x="228600" y="304800"/>
            <a:ext cx="5647920" cy="6267216"/>
          </a:xfrm>
        </p:spPr>
        <p:txBody>
          <a:bodyPr/>
          <a:lstStyle/>
          <a:p>
            <a:pPr eaLnBrk="1" hangingPunct="1">
              <a:lnSpc>
                <a:spcPct val="90000"/>
              </a:lnSpc>
            </a:pPr>
            <a:r>
              <a:rPr lang="en-US" sz="4000" b="1" dirty="0"/>
              <a:t>May the Best Beak Win...</a:t>
            </a:r>
          </a:p>
          <a:p>
            <a:pPr eaLnBrk="1" hangingPunct="1">
              <a:lnSpc>
                <a:spcPct val="90000"/>
              </a:lnSpc>
            </a:pPr>
            <a:r>
              <a:rPr lang="en-US" sz="4000" b="1" dirty="0"/>
              <a:t>Bird Beak Adaptations</a:t>
            </a:r>
          </a:p>
          <a:p>
            <a:pPr algn="just"/>
            <a:r>
              <a:rPr lang="en-US" sz="2400" b="1" dirty="0"/>
              <a:t>Objective:  </a:t>
            </a:r>
            <a:r>
              <a:rPr lang="en-US" sz="2400" dirty="0"/>
              <a:t>To observe how the shape of a bird’s beak determines what it eats</a:t>
            </a:r>
            <a:endParaRPr lang="en-US" sz="2200" dirty="0"/>
          </a:p>
          <a:p>
            <a:pPr algn="just"/>
            <a:r>
              <a:rPr lang="en-US" sz="2400" b="1" dirty="0"/>
              <a:t>Hypothesis: </a:t>
            </a:r>
            <a:r>
              <a:rPr lang="en-US" sz="2200" dirty="0"/>
              <a:t>Which beak do you think will be best suited for each food type?</a:t>
            </a:r>
          </a:p>
          <a:p>
            <a:pPr algn="just"/>
            <a:r>
              <a:rPr lang="en-US" sz="2400" b="1" dirty="0"/>
              <a:t>Background Information: </a:t>
            </a:r>
            <a:r>
              <a:rPr lang="en-US" sz="2200" dirty="0"/>
              <a:t>Birds are a varied species of animal.  They can have brightly colored feathers or be camouflaged within their environment.  Their feet can be webbed for swimming, have talons for shredding, or adapted for sitting on limbs.   Their beaks can also tell a lot about the types of food that the bird can eat.  This lab demonstrates how the shape of a bird’s beak decides what food within the environment is suitable for consumption.</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p:cNvSpPr>
            <a:spLocks noGrp="1" noChangeArrowheads="1"/>
          </p:cNvSpPr>
          <p:nvPr>
            <p:ph type="body" idx="1"/>
          </p:nvPr>
        </p:nvSpPr>
        <p:spPr>
          <a:xfrm>
            <a:off x="381000" y="304800"/>
            <a:ext cx="8382000" cy="2895600"/>
          </a:xfrm>
        </p:spPr>
        <p:txBody>
          <a:bodyPr/>
          <a:lstStyle/>
          <a:p>
            <a:pPr marL="0" indent="0">
              <a:buNone/>
            </a:pPr>
            <a:r>
              <a:rPr lang="en-US" b="1" dirty="0">
                <a:latin typeface="Calibri" pitchFamily="34" charset="0"/>
                <a:cs typeface="Calibri" pitchFamily="34" charset="0"/>
              </a:rPr>
              <a:t>Before You Begin:</a:t>
            </a:r>
          </a:p>
          <a:p>
            <a:pPr marL="514350" indent="-514350">
              <a:buFont typeface="+mj-lt"/>
              <a:buAutoNum type="arabicPeriod"/>
            </a:pPr>
            <a:r>
              <a:rPr lang="en-US" sz="2800" dirty="0">
                <a:latin typeface="Calibri" pitchFamily="34" charset="0"/>
                <a:cs typeface="Calibri" pitchFamily="34" charset="0"/>
              </a:rPr>
              <a:t>What is an adaptation?</a:t>
            </a:r>
          </a:p>
          <a:p>
            <a:pPr marL="0" indent="0">
              <a:buNone/>
            </a:pPr>
            <a:r>
              <a:rPr lang="en-US" sz="2800" b="1" dirty="0">
                <a:latin typeface="Calibri" pitchFamily="34" charset="0"/>
                <a:cs typeface="Calibri" pitchFamily="34" charset="0"/>
              </a:rPr>
              <a:t>A trait that allows an organism to successfully survive in its environment</a:t>
            </a:r>
          </a:p>
          <a:p>
            <a:pPr marL="514350" indent="-514350">
              <a:buFont typeface="+mj-lt"/>
              <a:buAutoNum type="arabicPeriod" startAt="2"/>
            </a:pPr>
            <a:r>
              <a:rPr lang="en-US" sz="2800" dirty="0">
                <a:latin typeface="Calibri" pitchFamily="34" charset="0"/>
                <a:cs typeface="Calibri" pitchFamily="34" charset="0"/>
              </a:rPr>
              <a:t>Describe at least three adaptations that an owl has:</a:t>
            </a:r>
          </a:p>
        </p:txBody>
      </p:sp>
      <p:pic>
        <p:nvPicPr>
          <p:cNvPr id="6148" name="Picture 4" descr="http://downloads.clipart.com/30494488.jpg?t=1360166148&amp;h=8f656a6214ae41372ac48bdf9d4b0725&amp;u=gettingnerdy"/>
          <p:cNvPicPr>
            <a:picLocks noChangeAspect="1" noChangeArrowheads="1"/>
          </p:cNvPicPr>
          <p:nvPr/>
        </p:nvPicPr>
        <p:blipFill rotWithShape="1">
          <a:blip r:embed="rId2">
            <a:extLst>
              <a:ext uri="{28A0092B-C50C-407E-A947-70E740481C1C}">
                <a14:useLocalDpi xmlns:a14="http://schemas.microsoft.com/office/drawing/2010/main" val="0"/>
              </a:ext>
            </a:extLst>
          </a:blip>
          <a:srcRect l="14896" t="50000" r="10621"/>
          <a:stretch/>
        </p:blipFill>
        <p:spPr bwMode="auto">
          <a:xfrm>
            <a:off x="1981200" y="3733800"/>
            <a:ext cx="5675587" cy="2543175"/>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76200" y="5413178"/>
            <a:ext cx="1820916" cy="646331"/>
          </a:xfrm>
          <a:prstGeom prst="rect">
            <a:avLst/>
          </a:prstGeom>
          <a:noFill/>
        </p:spPr>
        <p:txBody>
          <a:bodyPr wrap="square" rtlCol="0">
            <a:spAutoFit/>
          </a:bodyPr>
          <a:lstStyle/>
          <a:p>
            <a:pPr algn="ctr"/>
            <a:r>
              <a:rPr lang="en-US" dirty="0">
                <a:solidFill>
                  <a:srgbClr val="0070C0"/>
                </a:solidFill>
                <a:latin typeface="Calibri" pitchFamily="34" charset="0"/>
                <a:cs typeface="Calibri" pitchFamily="34" charset="0"/>
              </a:rPr>
              <a:t>Sharp talons for catching prey</a:t>
            </a:r>
          </a:p>
        </p:txBody>
      </p:sp>
      <p:sp>
        <p:nvSpPr>
          <p:cNvPr id="3" name="TextBox 2"/>
          <p:cNvSpPr txBox="1"/>
          <p:nvPr/>
        </p:nvSpPr>
        <p:spPr>
          <a:xfrm>
            <a:off x="-76200" y="3524071"/>
            <a:ext cx="1981200" cy="1200329"/>
          </a:xfrm>
          <a:prstGeom prst="rect">
            <a:avLst/>
          </a:prstGeom>
          <a:noFill/>
        </p:spPr>
        <p:txBody>
          <a:bodyPr wrap="square" rtlCol="0">
            <a:spAutoFit/>
          </a:bodyPr>
          <a:lstStyle/>
          <a:p>
            <a:pPr algn="ctr"/>
            <a:r>
              <a:rPr lang="en-US" dirty="0">
                <a:solidFill>
                  <a:srgbClr val="0070C0"/>
                </a:solidFill>
                <a:latin typeface="Calibri" pitchFamily="34" charset="0"/>
                <a:cs typeface="Calibri" pitchFamily="34" charset="0"/>
              </a:rPr>
              <a:t>Fringed flight feathers muffle sound for silent flight</a:t>
            </a:r>
          </a:p>
        </p:txBody>
      </p:sp>
      <p:sp>
        <p:nvSpPr>
          <p:cNvPr id="9" name="TextBox 8"/>
          <p:cNvSpPr txBox="1"/>
          <p:nvPr/>
        </p:nvSpPr>
        <p:spPr>
          <a:xfrm>
            <a:off x="4887309" y="2895600"/>
            <a:ext cx="3875691" cy="923330"/>
          </a:xfrm>
          <a:prstGeom prst="rect">
            <a:avLst/>
          </a:prstGeom>
          <a:noFill/>
        </p:spPr>
        <p:txBody>
          <a:bodyPr wrap="square" rtlCol="0">
            <a:spAutoFit/>
          </a:bodyPr>
          <a:lstStyle/>
          <a:p>
            <a:pPr algn="ctr"/>
            <a:r>
              <a:rPr lang="en-US" dirty="0">
                <a:solidFill>
                  <a:srgbClr val="0070C0"/>
                </a:solidFill>
                <a:latin typeface="Calibri" pitchFamily="34" charset="0"/>
                <a:cs typeface="Calibri" pitchFamily="34" charset="0"/>
              </a:rPr>
              <a:t>Large forward facing eyes for hunting.  Light sensitive rods give them good night vision</a:t>
            </a:r>
          </a:p>
        </p:txBody>
      </p:sp>
      <p:sp>
        <p:nvSpPr>
          <p:cNvPr id="10" name="TextBox 9"/>
          <p:cNvSpPr txBox="1"/>
          <p:nvPr/>
        </p:nvSpPr>
        <p:spPr>
          <a:xfrm>
            <a:off x="7627884" y="3780472"/>
            <a:ext cx="1439916" cy="1477328"/>
          </a:xfrm>
          <a:prstGeom prst="rect">
            <a:avLst/>
          </a:prstGeom>
          <a:noFill/>
        </p:spPr>
        <p:txBody>
          <a:bodyPr wrap="square" rtlCol="0">
            <a:spAutoFit/>
          </a:bodyPr>
          <a:lstStyle/>
          <a:p>
            <a:pPr algn="ctr"/>
            <a:r>
              <a:rPr lang="en-US" dirty="0">
                <a:solidFill>
                  <a:srgbClr val="0070C0"/>
                </a:solidFill>
                <a:latin typeface="Calibri" pitchFamily="34" charset="0"/>
                <a:cs typeface="Calibri" pitchFamily="34" charset="0"/>
              </a:rPr>
              <a:t>Wide range of neck motion for following prey</a:t>
            </a:r>
          </a:p>
        </p:txBody>
      </p:sp>
      <p:cxnSp>
        <p:nvCxnSpPr>
          <p:cNvPr id="6" name="Straight Arrow Connector 5"/>
          <p:cNvCxnSpPr/>
          <p:nvPr/>
        </p:nvCxnSpPr>
        <p:spPr>
          <a:xfrm>
            <a:off x="1219200" y="4458563"/>
            <a:ext cx="1219200" cy="26583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828800" y="5413178"/>
            <a:ext cx="2133600" cy="32316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887309" y="3524071"/>
            <a:ext cx="599091" cy="139615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181600" y="4458563"/>
            <a:ext cx="2475187" cy="52487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5029200" y="5249278"/>
            <a:ext cx="457200" cy="102769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867807" y="6211669"/>
            <a:ext cx="3371193" cy="646331"/>
          </a:xfrm>
          <a:prstGeom prst="rect">
            <a:avLst/>
          </a:prstGeom>
          <a:noFill/>
        </p:spPr>
        <p:txBody>
          <a:bodyPr wrap="square" rtlCol="0">
            <a:spAutoFit/>
          </a:bodyPr>
          <a:lstStyle/>
          <a:p>
            <a:pPr algn="ctr"/>
            <a:r>
              <a:rPr lang="en-US" dirty="0">
                <a:solidFill>
                  <a:srgbClr val="0070C0"/>
                </a:solidFill>
                <a:latin typeface="Calibri" pitchFamily="34" charset="0"/>
                <a:cs typeface="Calibri" pitchFamily="34" charset="0"/>
              </a:rPr>
              <a:t>Sharp hooked beak for tearing and shredding flesh</a:t>
            </a:r>
          </a:p>
        </p:txBody>
      </p:sp>
      <p:sp>
        <p:nvSpPr>
          <p:cNvPr id="17" name="TextBox 16"/>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539">
                                            <p:txEl>
                                              <p:pRg st="2" end="2"/>
                                            </p:txEl>
                                          </p:spTgt>
                                        </p:tgtEl>
                                        <p:attrNameLst>
                                          <p:attrName>style.visibility</p:attrName>
                                        </p:attrNameLst>
                                      </p:cBhvr>
                                      <p:to>
                                        <p:strVal val="visible"/>
                                      </p:to>
                                    </p:set>
                                    <p:anim calcmode="lin" valueType="num">
                                      <p:cBhvr additive="base">
                                        <p:cTn id="7" dur="500" fill="hold"/>
                                        <p:tgtEl>
                                          <p:spTgt spid="6553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55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P spid="10"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gvikingson\AppData\Local\Microsoft\Windows\Temporary Internet Files\Content.IE5\JSGONNT1\MP900425333[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983"/>
          <a:stretch/>
        </p:blipFill>
        <p:spPr bwMode="auto">
          <a:xfrm>
            <a:off x="6116588" y="76200"/>
            <a:ext cx="2630416" cy="1597326"/>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7171" name="Picture 3" descr="C:\Users\gvikingson\AppData\Local\Microsoft\Windows\Temporary Internet Files\Content.IE5\DS4VOUT3\MP90043174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5121" y="1752600"/>
            <a:ext cx="2641883" cy="1706904"/>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7172" name="Picture 4" descr="C:\Users\gvikingson\AppData\Local\Microsoft\Windows\Temporary Internet Files\Content.IE5\1IFMDQL2\MP900406743[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723" b="8765"/>
          <a:stretch/>
        </p:blipFill>
        <p:spPr bwMode="auto">
          <a:xfrm>
            <a:off x="6105121" y="3519937"/>
            <a:ext cx="2657879" cy="1585463"/>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7173" name="Picture 5" descr="C:\Users\gvikingson\AppData\Local\Microsoft\Windows\Temporary Internet Files\Content.IE5\JSGONNT1\MP900403322[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198"/>
          <a:stretch/>
        </p:blipFill>
        <p:spPr bwMode="auto">
          <a:xfrm>
            <a:off x="6105120" y="5173483"/>
            <a:ext cx="2657879" cy="1608317"/>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
        <p:nvSpPr>
          <p:cNvPr id="9" name="TextBox 8"/>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
        <p:nvSpPr>
          <p:cNvPr id="8" name="Rectangle 3"/>
          <p:cNvSpPr>
            <a:spLocks noGrp="1" noChangeArrowheads="1"/>
          </p:cNvSpPr>
          <p:nvPr>
            <p:ph type="subTitle" idx="1"/>
          </p:nvPr>
        </p:nvSpPr>
        <p:spPr>
          <a:xfrm>
            <a:off x="295680" y="804159"/>
            <a:ext cx="5647920" cy="5291841"/>
          </a:xfrm>
        </p:spPr>
        <p:txBody>
          <a:bodyPr/>
          <a:lstStyle/>
          <a:p>
            <a:pPr eaLnBrk="1" hangingPunct="1">
              <a:lnSpc>
                <a:spcPct val="90000"/>
              </a:lnSpc>
              <a:spcBef>
                <a:spcPts val="0"/>
              </a:spcBef>
            </a:pPr>
            <a:r>
              <a:rPr lang="en-US" sz="4000" b="1" dirty="0"/>
              <a:t>May the Best Beak Win...</a:t>
            </a:r>
          </a:p>
          <a:p>
            <a:pPr eaLnBrk="1" hangingPunct="1">
              <a:lnSpc>
                <a:spcPct val="90000"/>
              </a:lnSpc>
              <a:spcBef>
                <a:spcPts val="0"/>
              </a:spcBef>
            </a:pPr>
            <a:r>
              <a:rPr lang="en-US" sz="4000" b="1" dirty="0"/>
              <a:t>Bird Beak Adaptations</a:t>
            </a:r>
          </a:p>
          <a:p>
            <a:pPr marL="609600" indent="-609600" algn="just">
              <a:lnSpc>
                <a:spcPct val="80000"/>
              </a:lnSpc>
              <a:spcBef>
                <a:spcPts val="0"/>
              </a:spcBef>
            </a:pPr>
            <a:r>
              <a:rPr lang="en-US" sz="2400" b="1" dirty="0">
                <a:latin typeface="Calibri" pitchFamily="34" charset="0"/>
                <a:cs typeface="Calibri" pitchFamily="34" charset="0"/>
              </a:rPr>
              <a:t>What You Do</a:t>
            </a:r>
            <a:r>
              <a:rPr lang="en-US" sz="2400" dirty="0">
                <a:latin typeface="Calibri" pitchFamily="34" charset="0"/>
                <a:cs typeface="Calibri" pitchFamily="34" charset="0"/>
              </a:rPr>
              <a:t>:</a:t>
            </a:r>
          </a:p>
          <a:p>
            <a:pPr marL="346075" indent="-346075" algn="just">
              <a:lnSpc>
                <a:spcPct val="80000"/>
              </a:lnSpc>
              <a:spcBef>
                <a:spcPts val="0"/>
              </a:spcBef>
              <a:buFontTx/>
              <a:buAutoNum type="arabicPeriod"/>
            </a:pPr>
            <a:r>
              <a:rPr lang="en-US" sz="2200" dirty="0">
                <a:latin typeface="Calibri" pitchFamily="34" charset="0"/>
                <a:cs typeface="Calibri" pitchFamily="34" charset="0"/>
              </a:rPr>
              <a:t>Select one beak from the objects provided by your teacher</a:t>
            </a:r>
          </a:p>
          <a:p>
            <a:pPr marL="346075" indent="-346075" algn="just">
              <a:lnSpc>
                <a:spcPct val="80000"/>
              </a:lnSpc>
              <a:spcBef>
                <a:spcPts val="0"/>
              </a:spcBef>
              <a:buFontTx/>
              <a:buAutoNum type="arabicPeriod"/>
            </a:pPr>
            <a:r>
              <a:rPr lang="en-US" sz="2200" dirty="0">
                <a:latin typeface="Calibri" pitchFamily="34" charset="0"/>
                <a:cs typeface="Calibri" pitchFamily="34" charset="0"/>
              </a:rPr>
              <a:t>Get one plastic cup filled with “food” and empty it out slowly in front of you on a paper plate (your “habitat”).  There are 20 food items in each cup.  The empty cup now represents your “stomach.”</a:t>
            </a:r>
          </a:p>
          <a:p>
            <a:pPr marL="346075" indent="-346075" algn="just">
              <a:lnSpc>
                <a:spcPct val="80000"/>
              </a:lnSpc>
              <a:spcBef>
                <a:spcPts val="0"/>
              </a:spcBef>
              <a:buFontTx/>
              <a:buAutoNum type="arabicPeriod"/>
            </a:pPr>
            <a:r>
              <a:rPr lang="en-US" sz="2200" dirty="0">
                <a:latin typeface="Calibri" pitchFamily="34" charset="0"/>
                <a:cs typeface="Calibri" pitchFamily="34" charset="0"/>
              </a:rPr>
              <a:t>Hold your stomach in one hand and your beak in the other.  </a:t>
            </a:r>
          </a:p>
          <a:p>
            <a:pPr marL="346075" indent="-346075" algn="just">
              <a:lnSpc>
                <a:spcPct val="80000"/>
              </a:lnSpc>
              <a:spcBef>
                <a:spcPts val="0"/>
              </a:spcBef>
              <a:buFontTx/>
              <a:buAutoNum type="arabicPeriod"/>
            </a:pPr>
            <a:r>
              <a:rPr lang="en-US" sz="2200" dirty="0">
                <a:latin typeface="Calibri" pitchFamily="34" charset="0"/>
                <a:cs typeface="Calibri" pitchFamily="34" charset="0"/>
              </a:rPr>
              <a:t>When your teacher tells you, use your beak to pick up the food from your habitat and place them in your stomach.  You will have 30 seconds to get as many food items as possible.</a:t>
            </a:r>
          </a:p>
        </p:txBody>
      </p:sp>
    </p:spTree>
    <p:extLst>
      <p:ext uri="{BB962C8B-B14F-4D97-AF65-F5344CB8AC3E}">
        <p14:creationId xmlns:p14="http://schemas.microsoft.com/office/powerpoint/2010/main" val="7464162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8053703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gvikingson\AppData\Local\Microsoft\Windows\Temporary Internet Files\Content.IE5\JSGONNT1\MP900425333[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983"/>
          <a:stretch/>
        </p:blipFill>
        <p:spPr bwMode="auto">
          <a:xfrm>
            <a:off x="6116588" y="76200"/>
            <a:ext cx="2630416" cy="1597326"/>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7171" name="Picture 3" descr="C:\Users\gvikingson\AppData\Local\Microsoft\Windows\Temporary Internet Files\Content.IE5\DS4VOUT3\MP90043174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5121" y="1752600"/>
            <a:ext cx="2641883" cy="1706904"/>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7172" name="Picture 4" descr="C:\Users\gvikingson\AppData\Local\Microsoft\Windows\Temporary Internet Files\Content.IE5\1IFMDQL2\MP900406743[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723" b="8765"/>
          <a:stretch/>
        </p:blipFill>
        <p:spPr bwMode="auto">
          <a:xfrm>
            <a:off x="6105121" y="3519937"/>
            <a:ext cx="2657879" cy="1585463"/>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7173" name="Picture 5" descr="C:\Users\gvikingson\AppData\Local\Microsoft\Windows\Temporary Internet Files\Content.IE5\JSGONNT1\MP900403322[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198"/>
          <a:stretch/>
        </p:blipFill>
        <p:spPr bwMode="auto">
          <a:xfrm>
            <a:off x="6105120" y="5173483"/>
            <a:ext cx="2657879" cy="1608317"/>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
        <p:nvSpPr>
          <p:cNvPr id="9" name="TextBox 8"/>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
        <p:nvSpPr>
          <p:cNvPr id="8" name="Rectangle 3"/>
          <p:cNvSpPr>
            <a:spLocks noGrp="1" noChangeArrowheads="1"/>
          </p:cNvSpPr>
          <p:nvPr>
            <p:ph type="subTitle" idx="1"/>
          </p:nvPr>
        </p:nvSpPr>
        <p:spPr>
          <a:xfrm>
            <a:off x="295680" y="575559"/>
            <a:ext cx="5647920" cy="5749041"/>
          </a:xfrm>
        </p:spPr>
        <p:txBody>
          <a:bodyPr/>
          <a:lstStyle/>
          <a:p>
            <a:pPr eaLnBrk="1" hangingPunct="1">
              <a:lnSpc>
                <a:spcPct val="90000"/>
              </a:lnSpc>
              <a:spcBef>
                <a:spcPts val="0"/>
              </a:spcBef>
            </a:pPr>
            <a:r>
              <a:rPr lang="en-US" sz="4000" b="1" dirty="0"/>
              <a:t>May the Best Beak Win...</a:t>
            </a:r>
          </a:p>
          <a:p>
            <a:pPr eaLnBrk="1" hangingPunct="1">
              <a:lnSpc>
                <a:spcPct val="90000"/>
              </a:lnSpc>
              <a:spcBef>
                <a:spcPts val="0"/>
              </a:spcBef>
            </a:pPr>
            <a:r>
              <a:rPr lang="en-US" sz="4000" b="1" dirty="0"/>
              <a:t>Bird Beak Adaptations</a:t>
            </a:r>
          </a:p>
          <a:p>
            <a:pPr marL="609600" indent="-609600" algn="just">
              <a:lnSpc>
                <a:spcPct val="80000"/>
              </a:lnSpc>
              <a:spcBef>
                <a:spcPts val="0"/>
              </a:spcBef>
            </a:pPr>
            <a:r>
              <a:rPr lang="en-US" sz="2400" b="1" dirty="0">
                <a:latin typeface="Calibri" pitchFamily="34" charset="0"/>
                <a:cs typeface="Calibri" pitchFamily="34" charset="0"/>
              </a:rPr>
              <a:t>What You Do</a:t>
            </a:r>
            <a:r>
              <a:rPr lang="en-US" sz="2400" dirty="0">
                <a:latin typeface="Calibri" pitchFamily="34" charset="0"/>
                <a:cs typeface="Calibri" pitchFamily="34" charset="0"/>
              </a:rPr>
              <a:t>: </a:t>
            </a:r>
            <a:r>
              <a:rPr lang="en-US" sz="2000" i="1" dirty="0">
                <a:latin typeface="Calibri" pitchFamily="34" charset="0"/>
                <a:cs typeface="Calibri" pitchFamily="34" charset="0"/>
              </a:rPr>
              <a:t>(continued…)</a:t>
            </a:r>
          </a:p>
          <a:p>
            <a:pPr marL="457200" indent="-457200" algn="just">
              <a:lnSpc>
                <a:spcPct val="80000"/>
              </a:lnSpc>
              <a:spcBef>
                <a:spcPts val="0"/>
              </a:spcBef>
              <a:buAutoNum type="arabicPeriod" startAt="5"/>
            </a:pPr>
            <a:r>
              <a:rPr lang="en-US" sz="2200" dirty="0">
                <a:latin typeface="Calibri" pitchFamily="34" charset="0"/>
                <a:cs typeface="Calibri" pitchFamily="34" charset="0"/>
              </a:rPr>
              <a:t>When your teacher says “Stop,” count the remaining food on the plate and subtract that number from 20 to obtain the number of food items that were eaten.  Record that number in your “Bird beak data table” under the correct beak in your handout.</a:t>
            </a:r>
          </a:p>
          <a:p>
            <a:pPr marL="457200" indent="-457200" algn="just">
              <a:lnSpc>
                <a:spcPct val="80000"/>
              </a:lnSpc>
              <a:spcBef>
                <a:spcPts val="0"/>
              </a:spcBef>
              <a:buFont typeface="+mj-lt"/>
              <a:buAutoNum type="arabicPeriod" startAt="6"/>
            </a:pPr>
            <a:r>
              <a:rPr lang="en-US" sz="2200" dirty="0">
                <a:latin typeface="Calibri" pitchFamily="34" charset="0"/>
                <a:cs typeface="Calibri" pitchFamily="34" charset="0"/>
              </a:rPr>
              <a:t>After round 1, rotate the food source but keep your beak.   </a:t>
            </a:r>
          </a:p>
          <a:p>
            <a:pPr marL="457200" indent="-457200" algn="just">
              <a:lnSpc>
                <a:spcPct val="80000"/>
              </a:lnSpc>
              <a:spcBef>
                <a:spcPts val="0"/>
              </a:spcBef>
              <a:buFont typeface="+mj-lt"/>
              <a:buAutoNum type="arabicPeriod" startAt="6"/>
            </a:pPr>
            <a:r>
              <a:rPr lang="en-US" sz="2200" dirty="0">
                <a:latin typeface="Calibri" pitchFamily="34" charset="0"/>
                <a:cs typeface="Calibri" pitchFamily="34" charset="0"/>
              </a:rPr>
              <a:t>Continue to do this until you have eaten each type of food source with your current beak.</a:t>
            </a:r>
          </a:p>
          <a:p>
            <a:pPr marL="457200" indent="-457200" algn="just">
              <a:lnSpc>
                <a:spcPct val="80000"/>
              </a:lnSpc>
              <a:spcBef>
                <a:spcPts val="0"/>
              </a:spcBef>
              <a:buFont typeface="+mj-lt"/>
              <a:buAutoNum type="arabicPeriod" startAt="6"/>
            </a:pPr>
            <a:r>
              <a:rPr lang="en-US" sz="2200" dirty="0">
                <a:latin typeface="Calibri" pitchFamily="34" charset="0"/>
                <a:cs typeface="Calibri" pitchFamily="34" charset="0"/>
              </a:rPr>
              <a:t>Swap beaks for a different beak type and repeat steps 1-7 until you have used all beaks. </a:t>
            </a:r>
          </a:p>
          <a:p>
            <a:pPr marL="457200" indent="-457200" algn="just">
              <a:lnSpc>
                <a:spcPct val="80000"/>
              </a:lnSpc>
              <a:spcBef>
                <a:spcPts val="0"/>
              </a:spcBef>
              <a:buFont typeface="+mj-lt"/>
              <a:buAutoNum type="arabicPeriod" startAt="6"/>
            </a:pPr>
            <a:r>
              <a:rPr lang="en-US" sz="2200" dirty="0">
                <a:latin typeface="Calibri" pitchFamily="34" charset="0"/>
                <a:cs typeface="Calibri" pitchFamily="34" charset="0"/>
              </a:rPr>
              <a:t>When complete, you should have eaten all types of food with each type of beak.</a:t>
            </a:r>
          </a:p>
        </p:txBody>
      </p:sp>
    </p:spTree>
    <p:extLst>
      <p:ext uri="{BB962C8B-B14F-4D97-AF65-F5344CB8AC3E}">
        <p14:creationId xmlns:p14="http://schemas.microsoft.com/office/powerpoint/2010/main" val="34022245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3685"/>
            <a:ext cx="8627582" cy="6405715"/>
          </a:xfrm>
        </p:spPr>
        <p:txBody>
          <a:bodyPr/>
          <a:lstStyle/>
          <a:p>
            <a:pPr marL="0" indent="0">
              <a:lnSpc>
                <a:spcPct val="90000"/>
              </a:lnSpc>
              <a:buNone/>
            </a:pPr>
            <a:r>
              <a:rPr lang="en-US" b="1" dirty="0">
                <a:latin typeface="Calibri" pitchFamily="34" charset="0"/>
                <a:cs typeface="Calibri" pitchFamily="34" charset="0"/>
              </a:rPr>
              <a:t>What Happened?  The Results:</a:t>
            </a:r>
          </a:p>
          <a:p>
            <a:pPr marL="346075" indent="-346075" algn="just">
              <a:lnSpc>
                <a:spcPct val="90000"/>
              </a:lnSpc>
              <a:buFontTx/>
              <a:buAutoNum type="arabicPeriod"/>
            </a:pPr>
            <a:r>
              <a:rPr lang="en-US" sz="2200" dirty="0">
                <a:latin typeface="Calibri" pitchFamily="34" charset="0"/>
                <a:cs typeface="Calibri" pitchFamily="34" charset="0"/>
              </a:rPr>
              <a:t>In nature, how are birds’ beaks adapted to their environment?</a:t>
            </a:r>
          </a:p>
          <a:p>
            <a:pPr marL="346075" indent="-346075" algn="ctr">
              <a:lnSpc>
                <a:spcPct val="90000"/>
              </a:lnSpc>
              <a:buNone/>
            </a:pPr>
            <a:r>
              <a:rPr lang="en-US" sz="2200" b="1" dirty="0">
                <a:latin typeface="Calibri" pitchFamily="34" charset="0"/>
                <a:cs typeface="Calibri" pitchFamily="34" charset="0"/>
              </a:rPr>
              <a:t>The shape of their beak determines the type of food that they eat; if that food is available in the environment, then the bird may survive</a:t>
            </a:r>
          </a:p>
          <a:p>
            <a:pPr marL="346075" lvl="0" indent="-346075" algn="just">
              <a:buAutoNum type="arabicPeriod" startAt="2"/>
            </a:pPr>
            <a:r>
              <a:rPr lang="en-US" sz="2200" dirty="0">
                <a:solidFill>
                  <a:schemeClr val="tx1"/>
                </a:solidFill>
                <a:latin typeface="Calibri" pitchFamily="34" charset="0"/>
                <a:cs typeface="Calibri" pitchFamily="34" charset="0"/>
              </a:rPr>
              <a:t>Which beak was the most successful for eating all items?</a:t>
            </a:r>
          </a:p>
          <a:p>
            <a:pPr marL="346075" lvl="0" indent="-346075" algn="ctr">
              <a:buNone/>
            </a:pPr>
            <a:r>
              <a:rPr lang="en-US" sz="2200" b="1" dirty="0">
                <a:latin typeface="Calibri" pitchFamily="34" charset="0"/>
                <a:cs typeface="Calibri" pitchFamily="34" charset="0"/>
              </a:rPr>
              <a:t>Let’s Discuss!</a:t>
            </a:r>
            <a:endParaRPr lang="en-US" sz="2200" b="1" dirty="0">
              <a:solidFill>
                <a:schemeClr val="tx1"/>
              </a:solidFill>
              <a:latin typeface="Calibri" pitchFamily="34" charset="0"/>
              <a:cs typeface="Calibri" pitchFamily="34" charset="0"/>
            </a:endParaRPr>
          </a:p>
          <a:p>
            <a:pPr marL="346075" indent="-346075" algn="just">
              <a:lnSpc>
                <a:spcPct val="90000"/>
              </a:lnSpc>
              <a:buAutoNum type="arabicPeriod" startAt="3"/>
            </a:pPr>
            <a:r>
              <a:rPr lang="en-US" sz="2200" dirty="0">
                <a:latin typeface="Calibri" pitchFamily="34" charset="0"/>
                <a:cs typeface="Calibri" pitchFamily="34" charset="0"/>
              </a:rPr>
              <a:t>How can a large variety of birds eat and live in the same area of one another without starving?</a:t>
            </a:r>
          </a:p>
          <a:p>
            <a:pPr marL="346075" indent="-346075" algn="ctr">
              <a:lnSpc>
                <a:spcPct val="90000"/>
              </a:lnSpc>
              <a:buNone/>
            </a:pPr>
            <a:r>
              <a:rPr lang="en-US" sz="2200" b="1" dirty="0">
                <a:latin typeface="Calibri" pitchFamily="34" charset="0"/>
                <a:cs typeface="Calibri" pitchFamily="34" charset="0"/>
              </a:rPr>
              <a:t>They are all adapted to different food sources and so they don’t necessarily compete for the same resources</a:t>
            </a:r>
          </a:p>
          <a:p>
            <a:pPr marL="346075" lvl="0" indent="-346075" algn="just">
              <a:buAutoNum type="arabicPeriod" startAt="4"/>
            </a:pPr>
            <a:r>
              <a:rPr lang="en-US" sz="2200" dirty="0">
                <a:solidFill>
                  <a:schemeClr val="tx1"/>
                </a:solidFill>
                <a:latin typeface="Calibri" pitchFamily="34" charset="0"/>
                <a:cs typeface="Calibri" pitchFamily="34" charset="0"/>
              </a:rPr>
              <a:t>What do you think would happen if a bird’s beak were adapted to a certain food and that food was unavailable?</a:t>
            </a:r>
          </a:p>
          <a:p>
            <a:pPr indent="3175"/>
            <a:r>
              <a:rPr lang="en-US" sz="2200" b="1" dirty="0">
                <a:solidFill>
                  <a:schemeClr val="tx1"/>
                </a:solidFill>
                <a:latin typeface="Calibri" pitchFamily="34" charset="0"/>
                <a:cs typeface="Calibri" pitchFamily="34" charset="0"/>
              </a:rPr>
              <a:t>The bird population may decline</a:t>
            </a:r>
          </a:p>
          <a:p>
            <a:pPr indent="3175"/>
            <a:r>
              <a:rPr lang="en-US" sz="2200" b="1" dirty="0">
                <a:solidFill>
                  <a:schemeClr val="tx1"/>
                </a:solidFill>
                <a:latin typeface="Calibri" pitchFamily="34" charset="0"/>
                <a:cs typeface="Calibri" pitchFamily="34" charset="0"/>
              </a:rPr>
              <a:t>They may find another similar food</a:t>
            </a:r>
          </a:p>
          <a:p>
            <a:pPr indent="3175"/>
            <a:r>
              <a:rPr lang="en-US" sz="2200" b="1" dirty="0">
                <a:latin typeface="Calibri" pitchFamily="34" charset="0"/>
                <a:cs typeface="Calibri" pitchFamily="34" charset="0"/>
              </a:rPr>
              <a:t>T</a:t>
            </a:r>
            <a:r>
              <a:rPr lang="en-US" sz="2200" b="1" dirty="0">
                <a:solidFill>
                  <a:schemeClr val="tx1"/>
                </a:solidFill>
                <a:latin typeface="Calibri" pitchFamily="34" charset="0"/>
                <a:cs typeface="Calibri" pitchFamily="34" charset="0"/>
              </a:rPr>
              <a:t>hey may move to an area where their primary food </a:t>
            </a:r>
          </a:p>
          <a:p>
            <a:pPr indent="0">
              <a:buNone/>
            </a:pPr>
            <a:r>
              <a:rPr lang="en-US" sz="2200" b="1" dirty="0">
                <a:latin typeface="Calibri" pitchFamily="34" charset="0"/>
                <a:cs typeface="Calibri" pitchFamily="34" charset="0"/>
              </a:rPr>
              <a:t>   </a:t>
            </a:r>
            <a:r>
              <a:rPr lang="en-US" sz="2200" b="1" dirty="0">
                <a:solidFill>
                  <a:schemeClr val="tx1"/>
                </a:solidFill>
                <a:latin typeface="Calibri" pitchFamily="34" charset="0"/>
                <a:cs typeface="Calibri" pitchFamily="34" charset="0"/>
              </a:rPr>
              <a:t>is more abundant</a:t>
            </a:r>
          </a:p>
          <a:p>
            <a:pPr marL="0" lvl="0" indent="0">
              <a:buNone/>
            </a:pPr>
            <a:endParaRPr lang="en-US" sz="2000" b="1" dirty="0">
              <a:solidFill>
                <a:schemeClr val="tx1"/>
              </a:solidFill>
              <a:latin typeface="Calibri" pitchFamily="34" charset="0"/>
              <a:cs typeface="Calibri" pitchFamily="34" charset="0"/>
            </a:endParaRPr>
          </a:p>
        </p:txBody>
      </p:sp>
      <p:pic>
        <p:nvPicPr>
          <p:cNvPr id="33794" name="Picture 2" descr="C:\Users\gvikingson\AppData\Local\Microsoft\Windows\Temporary Internet Files\Content.IE5\JSGONNT1\MC900084398[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0618" y="4285746"/>
            <a:ext cx="1236182" cy="2515485"/>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extLst>
      <p:ext uri="{BB962C8B-B14F-4D97-AF65-F5344CB8AC3E}">
        <p14:creationId xmlns:p14="http://schemas.microsoft.com/office/powerpoint/2010/main" val="8656985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33794"/>
                                        </p:tgtEl>
                                        <p:attrNameLst>
                                          <p:attrName>r</p:attrName>
                                        </p:attrNameLst>
                                      </p:cBhvr>
                                    </p:animRot>
                                    <p:animRot by="-240000">
                                      <p:cBhvr>
                                        <p:cTn id="7" dur="400" fill="hold">
                                          <p:stCondLst>
                                            <p:cond delay="400"/>
                                          </p:stCondLst>
                                        </p:cTn>
                                        <p:tgtEl>
                                          <p:spTgt spid="33794"/>
                                        </p:tgtEl>
                                        <p:attrNameLst>
                                          <p:attrName>r</p:attrName>
                                        </p:attrNameLst>
                                      </p:cBhvr>
                                    </p:animRot>
                                    <p:animRot by="240000">
                                      <p:cBhvr>
                                        <p:cTn id="8" dur="400" fill="hold">
                                          <p:stCondLst>
                                            <p:cond delay="800"/>
                                          </p:stCondLst>
                                        </p:cTn>
                                        <p:tgtEl>
                                          <p:spTgt spid="33794"/>
                                        </p:tgtEl>
                                        <p:attrNameLst>
                                          <p:attrName>r</p:attrName>
                                        </p:attrNameLst>
                                      </p:cBhvr>
                                    </p:animRot>
                                    <p:animRot by="-240000">
                                      <p:cBhvr>
                                        <p:cTn id="9" dur="400" fill="hold">
                                          <p:stCondLst>
                                            <p:cond delay="1200"/>
                                          </p:stCondLst>
                                        </p:cTn>
                                        <p:tgtEl>
                                          <p:spTgt spid="33794"/>
                                        </p:tgtEl>
                                        <p:attrNameLst>
                                          <p:attrName>r</p:attrName>
                                        </p:attrNameLst>
                                      </p:cBhvr>
                                    </p:animRot>
                                    <p:animRot by="120000">
                                      <p:cBhvr>
                                        <p:cTn id="10" dur="400" fill="hold">
                                          <p:stCondLst>
                                            <p:cond delay="1600"/>
                                          </p:stCondLst>
                                        </p:cTn>
                                        <p:tgtEl>
                                          <p:spTgt spid="3379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 calcmode="lin" valueType="num">
                                      <p:cBhvr additive="base">
                                        <p:cTn id="3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 calcmode="lin" valueType="num">
                                      <p:cBhvr additive="base">
                                        <p:cTn id="4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anim calcmode="lin" valueType="num">
                                      <p:cBhvr additive="base">
                                        <p:cTn id="4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3685"/>
            <a:ext cx="8627582" cy="6405715"/>
          </a:xfrm>
        </p:spPr>
        <p:txBody>
          <a:bodyPr/>
          <a:lstStyle/>
          <a:p>
            <a:pPr marL="0" indent="0">
              <a:lnSpc>
                <a:spcPct val="90000"/>
              </a:lnSpc>
              <a:buNone/>
            </a:pPr>
            <a:r>
              <a:rPr lang="en-US" b="1" dirty="0">
                <a:latin typeface="Calibri" pitchFamily="34" charset="0"/>
                <a:cs typeface="Calibri" pitchFamily="34" charset="0"/>
              </a:rPr>
              <a:t>What Happened?  The Results:  </a:t>
            </a:r>
            <a:r>
              <a:rPr lang="en-US" sz="2200" i="1" dirty="0">
                <a:latin typeface="Calibri" pitchFamily="34" charset="0"/>
                <a:cs typeface="Calibri" pitchFamily="34" charset="0"/>
              </a:rPr>
              <a:t>(continued…)</a:t>
            </a:r>
          </a:p>
          <a:p>
            <a:pPr marL="457200" indent="-457200" algn="just">
              <a:lnSpc>
                <a:spcPct val="90000"/>
              </a:lnSpc>
              <a:buFont typeface="+mj-lt"/>
              <a:buAutoNum type="arabicPeriod" startAt="5"/>
            </a:pPr>
            <a:r>
              <a:rPr lang="en-US" sz="2200" dirty="0">
                <a:latin typeface="Calibri" pitchFamily="34" charset="0"/>
                <a:cs typeface="Calibri" pitchFamily="34" charset="0"/>
              </a:rPr>
              <a:t>Was your hypothesis correct?  Draw a </a:t>
            </a:r>
            <a:r>
              <a:rPr lang="en-US" sz="2200" b="1" dirty="0">
                <a:latin typeface="Calibri" pitchFamily="34" charset="0"/>
                <a:cs typeface="Calibri" pitchFamily="34" charset="0"/>
              </a:rPr>
              <a:t>LINE </a:t>
            </a:r>
            <a:r>
              <a:rPr lang="en-US" sz="2200" dirty="0">
                <a:latin typeface="Calibri" pitchFamily="34" charset="0"/>
                <a:cs typeface="Calibri" pitchFamily="34" charset="0"/>
              </a:rPr>
              <a:t>to match each bird beak to the food type is was best suited to eat:</a:t>
            </a:r>
          </a:p>
          <a:p>
            <a:pPr marL="457200" indent="-457200" algn="just">
              <a:lnSpc>
                <a:spcPct val="90000"/>
              </a:lnSpc>
              <a:buFont typeface="+mj-lt"/>
              <a:buAutoNum type="arabicPeriod" startAt="5"/>
            </a:pPr>
            <a:endParaRPr lang="en-US" sz="2200" dirty="0">
              <a:latin typeface="Calibri" pitchFamily="34" charset="0"/>
              <a:cs typeface="Calibri" pitchFamily="34" charset="0"/>
            </a:endParaRPr>
          </a:p>
          <a:p>
            <a:pPr marL="0" indent="0" algn="just">
              <a:lnSpc>
                <a:spcPct val="90000"/>
              </a:lnSpc>
              <a:buNone/>
            </a:pPr>
            <a:r>
              <a:rPr lang="en-US" dirty="0">
                <a:latin typeface="Calibri" pitchFamily="34" charset="0"/>
                <a:cs typeface="Calibri" pitchFamily="34" charset="0"/>
              </a:rPr>
              <a:t>FLATBILL </a:t>
            </a:r>
            <a:r>
              <a:rPr lang="en-US" sz="2000" dirty="0">
                <a:latin typeface="Calibri" pitchFamily="34" charset="0"/>
                <a:cs typeface="Calibri" pitchFamily="34" charset="0"/>
              </a:rPr>
              <a:t>(CLOTHESPIN)</a:t>
            </a:r>
            <a:r>
              <a:rPr lang="en-US" dirty="0">
                <a:latin typeface="Calibri" pitchFamily="34" charset="0"/>
                <a:cs typeface="Calibri" pitchFamily="34" charset="0"/>
              </a:rPr>
              <a:t>		MAGGOTS</a:t>
            </a:r>
            <a:r>
              <a:rPr lang="en-US" sz="2000" dirty="0">
                <a:latin typeface="Calibri" pitchFamily="34" charset="0"/>
                <a:cs typeface="Calibri" pitchFamily="34" charset="0"/>
              </a:rPr>
              <a:t>(RICE/RISOTTO)</a:t>
            </a:r>
          </a:p>
          <a:p>
            <a:pPr marL="0" indent="0" algn="just">
              <a:lnSpc>
                <a:spcPct val="90000"/>
              </a:lnSpc>
              <a:buNone/>
            </a:pPr>
            <a:r>
              <a:rPr lang="en-US" dirty="0">
                <a:latin typeface="Calibri" pitchFamily="34" charset="0"/>
                <a:cs typeface="Calibri" pitchFamily="34" charset="0"/>
              </a:rPr>
              <a:t>TWEEZERBEAK</a:t>
            </a:r>
            <a:r>
              <a:rPr lang="en-US" sz="2000" dirty="0">
                <a:latin typeface="Calibri" pitchFamily="34" charset="0"/>
                <a:cs typeface="Calibri" pitchFamily="34" charset="0"/>
              </a:rPr>
              <a:t>(TWEEZERS)</a:t>
            </a:r>
            <a:r>
              <a:rPr lang="en-US" dirty="0">
                <a:latin typeface="Calibri" pitchFamily="34" charset="0"/>
                <a:cs typeface="Calibri" pitchFamily="34" charset="0"/>
              </a:rPr>
              <a:t>	WORMS</a:t>
            </a:r>
            <a:r>
              <a:rPr lang="en-US" sz="2000" dirty="0">
                <a:latin typeface="Calibri" pitchFamily="34" charset="0"/>
                <a:cs typeface="Calibri" pitchFamily="34" charset="0"/>
              </a:rPr>
              <a:t>(RUBBERBANDS)</a:t>
            </a:r>
          </a:p>
          <a:p>
            <a:pPr marL="0" indent="0" algn="just">
              <a:lnSpc>
                <a:spcPct val="90000"/>
              </a:lnSpc>
              <a:buNone/>
            </a:pPr>
            <a:r>
              <a:rPr lang="en-US" dirty="0">
                <a:latin typeface="Calibri" pitchFamily="34" charset="0"/>
                <a:cs typeface="Calibri" pitchFamily="34" charset="0"/>
              </a:rPr>
              <a:t>SPOONBILL </a:t>
            </a:r>
            <a:r>
              <a:rPr lang="en-US" sz="2000" dirty="0">
                <a:latin typeface="Calibri" pitchFamily="34" charset="0"/>
                <a:cs typeface="Calibri" pitchFamily="34" charset="0"/>
              </a:rPr>
              <a:t>(SPOONS) </a:t>
            </a:r>
            <a:r>
              <a:rPr lang="en-US" dirty="0">
                <a:latin typeface="Calibri" pitchFamily="34" charset="0"/>
                <a:cs typeface="Calibri" pitchFamily="34" charset="0"/>
              </a:rPr>
              <a:t>		LADYBUGS </a:t>
            </a:r>
            <a:r>
              <a:rPr lang="en-US" sz="2000" dirty="0">
                <a:latin typeface="Calibri" pitchFamily="34" charset="0"/>
                <a:cs typeface="Calibri" pitchFamily="34" charset="0"/>
              </a:rPr>
              <a:t>(BEANS)</a:t>
            </a:r>
          </a:p>
          <a:p>
            <a:pPr marL="0" indent="0" algn="just">
              <a:lnSpc>
                <a:spcPct val="90000"/>
              </a:lnSpc>
              <a:buNone/>
            </a:pPr>
            <a:r>
              <a:rPr lang="en-US" dirty="0">
                <a:latin typeface="Calibri" pitchFamily="34" charset="0"/>
                <a:cs typeface="Calibri" pitchFamily="34" charset="0"/>
              </a:rPr>
              <a:t>NEEDLENOSE </a:t>
            </a:r>
            <a:r>
              <a:rPr lang="en-US" sz="2000" dirty="0">
                <a:latin typeface="Calibri" pitchFamily="34" charset="0"/>
                <a:cs typeface="Calibri" pitchFamily="34" charset="0"/>
              </a:rPr>
              <a:t>(CHOPSTICKS)</a:t>
            </a:r>
            <a:r>
              <a:rPr lang="en-US" dirty="0">
                <a:latin typeface="Calibri" pitchFamily="34" charset="0"/>
                <a:cs typeface="Calibri" pitchFamily="34" charset="0"/>
              </a:rPr>
              <a:t>	STICKBUGS </a:t>
            </a:r>
            <a:r>
              <a:rPr lang="en-US" sz="2000" dirty="0">
                <a:latin typeface="Calibri" pitchFamily="34" charset="0"/>
                <a:cs typeface="Calibri" pitchFamily="34" charset="0"/>
              </a:rPr>
              <a:t>(TOOTHPICKS)</a:t>
            </a:r>
          </a:p>
          <a:p>
            <a:pPr marL="0" indent="0" algn="just">
              <a:lnSpc>
                <a:spcPct val="90000"/>
              </a:lnSpc>
              <a:buNone/>
            </a:pPr>
            <a:endParaRPr lang="en-US" sz="2200" dirty="0">
              <a:latin typeface="Calibri" pitchFamily="34" charset="0"/>
              <a:cs typeface="Calibri" pitchFamily="34" charset="0"/>
            </a:endParaRPr>
          </a:p>
          <a:p>
            <a:pPr marL="457200" indent="-457200" algn="just">
              <a:lnSpc>
                <a:spcPct val="90000"/>
              </a:lnSpc>
              <a:buAutoNum type="arabicPeriod" startAt="6"/>
            </a:pPr>
            <a:r>
              <a:rPr lang="en-US" sz="2200" dirty="0">
                <a:latin typeface="Calibri" pitchFamily="34" charset="0"/>
                <a:cs typeface="Calibri" pitchFamily="34" charset="0"/>
              </a:rPr>
              <a:t>How might the feeding strategy change for the birds if the stick bugs contained three times the protein than any of the other food sources?</a:t>
            </a:r>
          </a:p>
          <a:p>
            <a:pPr marL="0" indent="0" algn="ctr">
              <a:lnSpc>
                <a:spcPct val="90000"/>
              </a:lnSpc>
              <a:buNone/>
            </a:pPr>
            <a:r>
              <a:rPr lang="en-US" sz="2200" b="1" dirty="0">
                <a:latin typeface="Calibri" pitchFamily="34" charset="0"/>
                <a:cs typeface="Calibri" pitchFamily="34" charset="0"/>
              </a:rPr>
              <a:t>Birds may be more likely to eat smaller quantities because of the additional nutrition content of the </a:t>
            </a:r>
            <a:r>
              <a:rPr lang="en-US" sz="2200" b="1" dirty="0" err="1">
                <a:latin typeface="Calibri" pitchFamily="34" charset="0"/>
                <a:cs typeface="Calibri" pitchFamily="34" charset="0"/>
              </a:rPr>
              <a:t>stickbugs</a:t>
            </a:r>
            <a:r>
              <a:rPr lang="en-US" sz="2200" b="1" dirty="0">
                <a:latin typeface="Calibri" pitchFamily="34" charset="0"/>
                <a:cs typeface="Calibri" pitchFamily="34" charset="0"/>
              </a:rPr>
              <a:t>.  Birds may not need as many of this food source and therefore, their feeding strategy may move to a less aggressive behavior.</a:t>
            </a:r>
          </a:p>
          <a:p>
            <a:pPr marL="346075" indent="-346075" algn="just">
              <a:lnSpc>
                <a:spcPct val="90000"/>
              </a:lnSpc>
              <a:buFontTx/>
              <a:buAutoNum type="arabicPeriod"/>
            </a:pPr>
            <a:endParaRPr lang="en-US" sz="2200" b="1" dirty="0">
              <a:solidFill>
                <a:schemeClr val="tx1"/>
              </a:solidFill>
              <a:latin typeface="Calibri" pitchFamily="34" charset="0"/>
              <a:cs typeface="Calibri" pitchFamily="34" charset="0"/>
            </a:endParaRPr>
          </a:p>
          <a:p>
            <a:pPr marL="0" indent="0" algn="just">
              <a:lnSpc>
                <a:spcPct val="90000"/>
              </a:lnSpc>
              <a:buNone/>
            </a:pPr>
            <a:r>
              <a:rPr lang="en-US" sz="2200" b="1" dirty="0">
                <a:latin typeface="Calibri" pitchFamily="34" charset="0"/>
                <a:cs typeface="Calibri" pitchFamily="34" charset="0"/>
              </a:rPr>
              <a:t>	</a:t>
            </a:r>
            <a:endParaRPr lang="en-US" sz="2000" b="1" dirty="0">
              <a:solidFill>
                <a:schemeClr val="tx1"/>
              </a:solidFill>
              <a:latin typeface="Calibri" pitchFamily="34" charset="0"/>
              <a:cs typeface="Calibri" pitchFamily="34" charset="0"/>
            </a:endParaRPr>
          </a:p>
        </p:txBody>
      </p:sp>
      <p:sp>
        <p:nvSpPr>
          <p:cNvPr id="5" name="TextBox 4"/>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
        <p:nvSpPr>
          <p:cNvPr id="4" name="TextBox 3"/>
          <p:cNvSpPr txBox="1"/>
          <p:nvPr/>
        </p:nvSpPr>
        <p:spPr>
          <a:xfrm>
            <a:off x="871045" y="1588056"/>
            <a:ext cx="7467600" cy="2831544"/>
          </a:xfrm>
          <a:prstGeom prst="rect">
            <a:avLst/>
          </a:prstGeom>
          <a:noFill/>
        </p:spPr>
        <p:txBody>
          <a:bodyPr wrap="square" rtlCol="0">
            <a:spAutoFit/>
          </a:bodyPr>
          <a:lstStyle/>
          <a:p>
            <a:pPr algn="ctr"/>
            <a:r>
              <a:rPr lang="en-US" sz="8000" b="1" dirty="0">
                <a:latin typeface="Calibri" pitchFamily="34" charset="0"/>
                <a:cs typeface="Calibri" pitchFamily="34" charset="0"/>
              </a:rPr>
              <a:t>What did </a:t>
            </a:r>
            <a:r>
              <a:rPr lang="en-US" sz="8000" b="1" u="sng" dirty="0">
                <a:latin typeface="Calibri" pitchFamily="34" charset="0"/>
                <a:cs typeface="Calibri" pitchFamily="34" charset="0"/>
              </a:rPr>
              <a:t>YOU</a:t>
            </a:r>
            <a:r>
              <a:rPr lang="en-US" sz="8000" b="1" dirty="0">
                <a:latin typeface="Calibri" pitchFamily="34" charset="0"/>
                <a:cs typeface="Calibri" pitchFamily="34" charset="0"/>
              </a:rPr>
              <a:t> find?</a:t>
            </a:r>
          </a:p>
          <a:p>
            <a:endParaRPr lang="en-US" dirty="0"/>
          </a:p>
        </p:txBody>
      </p:sp>
    </p:spTree>
    <p:extLst>
      <p:ext uri="{BB962C8B-B14F-4D97-AF65-F5344CB8AC3E}">
        <p14:creationId xmlns:p14="http://schemas.microsoft.com/office/powerpoint/2010/main" val="41127583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3" end="3"/>
                                            </p:txEl>
                                          </p:spTgt>
                                        </p:tgtEl>
                                      </p:cBhvr>
                                    </p:animEffect>
                                    <p:set>
                                      <p:cBhvr>
                                        <p:cTn id="7" dur="1" fill="hold">
                                          <p:stCondLst>
                                            <p:cond delay="499"/>
                                          </p:stCondLst>
                                        </p:cTn>
                                        <p:tgtEl>
                                          <p:spTgt spid="3">
                                            <p:txEl>
                                              <p:pRg st="3" end="3"/>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xEl>
                                              <p:pRg st="4" end="4"/>
                                            </p:txEl>
                                          </p:spTgt>
                                        </p:tgtEl>
                                      </p:cBhvr>
                                    </p:animEffect>
                                    <p:set>
                                      <p:cBhvr>
                                        <p:cTn id="10" dur="1" fill="hold">
                                          <p:stCondLst>
                                            <p:cond delay="499"/>
                                          </p:stCondLst>
                                        </p:cTn>
                                        <p:tgtEl>
                                          <p:spTgt spid="3">
                                            <p:txEl>
                                              <p:pRg st="4" end="4"/>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
                                            <p:txEl>
                                              <p:pRg st="5" end="5"/>
                                            </p:txEl>
                                          </p:spTgt>
                                        </p:tgtEl>
                                      </p:cBhvr>
                                    </p:animEffect>
                                    <p:set>
                                      <p:cBhvr>
                                        <p:cTn id="13" dur="1" fill="hold">
                                          <p:stCondLst>
                                            <p:cond delay="499"/>
                                          </p:stCondLst>
                                        </p:cTn>
                                        <p:tgtEl>
                                          <p:spTgt spid="3">
                                            <p:txEl>
                                              <p:pRg st="5" end="5"/>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3">
                                            <p:txEl>
                                              <p:pRg st="6" end="6"/>
                                            </p:txEl>
                                          </p:spTgt>
                                        </p:tgtEl>
                                      </p:cBhvr>
                                    </p:animEffect>
                                    <p:set>
                                      <p:cBhvr>
                                        <p:cTn id="16" dur="1" fill="hold">
                                          <p:stCondLst>
                                            <p:cond delay="499"/>
                                          </p:stCondLst>
                                        </p:cTn>
                                        <p:tgtEl>
                                          <p:spTgt spid="3">
                                            <p:txEl>
                                              <p:pRg st="6" end="6"/>
                                            </p:txEl>
                                          </p:spTgt>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 calcmode="lin" valueType="num">
                                      <p:cBhvr additive="base">
                                        <p:cTn id="24"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4685"/>
            <a:ext cx="8627582" cy="5643715"/>
          </a:xfrm>
        </p:spPr>
        <p:txBody>
          <a:bodyPr/>
          <a:lstStyle/>
          <a:p>
            <a:pPr marL="0" indent="0">
              <a:lnSpc>
                <a:spcPct val="90000"/>
              </a:lnSpc>
              <a:buNone/>
            </a:pPr>
            <a:r>
              <a:rPr lang="en-US" b="1" dirty="0">
                <a:latin typeface="Calibri" pitchFamily="34" charset="0"/>
                <a:cs typeface="Calibri" pitchFamily="34" charset="0"/>
              </a:rPr>
              <a:t>What Happened?  The Results:  </a:t>
            </a:r>
            <a:r>
              <a:rPr lang="en-US" sz="2200" i="1" dirty="0">
                <a:latin typeface="Calibri" pitchFamily="34" charset="0"/>
                <a:cs typeface="Calibri" pitchFamily="34" charset="0"/>
              </a:rPr>
              <a:t>(continued…)</a:t>
            </a:r>
          </a:p>
          <a:p>
            <a:pPr marL="0" indent="0">
              <a:lnSpc>
                <a:spcPct val="90000"/>
              </a:lnSpc>
              <a:buNone/>
            </a:pPr>
            <a:endParaRPr lang="en-US" sz="2200" i="1" dirty="0">
              <a:latin typeface="Calibri" pitchFamily="34" charset="0"/>
              <a:cs typeface="Calibri" pitchFamily="34" charset="0"/>
            </a:endParaRPr>
          </a:p>
          <a:p>
            <a:pPr marL="457200" indent="-457200" algn="just">
              <a:lnSpc>
                <a:spcPct val="90000"/>
              </a:lnSpc>
              <a:buAutoNum type="arabicPeriod" startAt="7"/>
            </a:pPr>
            <a:r>
              <a:rPr lang="en-US" sz="2800" dirty="0">
                <a:latin typeface="Calibri" pitchFamily="34" charset="0"/>
                <a:cs typeface="Calibri" pitchFamily="34" charset="0"/>
              </a:rPr>
              <a:t>What would happen if the birds from this activity flew to a remote island in the North Pacific where no other birds lived and the only food source is a small mealworm shaped like rotini pasta?  Which birds do you think would be most successful?  Which do you think would be least successful?</a:t>
            </a:r>
          </a:p>
          <a:p>
            <a:pPr marL="0" indent="0" algn="ctr">
              <a:lnSpc>
                <a:spcPct val="90000"/>
              </a:lnSpc>
              <a:buNone/>
            </a:pPr>
            <a:r>
              <a:rPr lang="en-US" sz="2800" b="1" dirty="0">
                <a:latin typeface="Calibri" pitchFamily="34" charset="0"/>
                <a:cs typeface="Calibri" pitchFamily="34" charset="0"/>
              </a:rPr>
              <a:t>Let’s Discuss!</a:t>
            </a:r>
          </a:p>
          <a:p>
            <a:pPr marL="457200" indent="-457200" algn="just">
              <a:lnSpc>
                <a:spcPct val="90000"/>
              </a:lnSpc>
              <a:buFont typeface="+mj-lt"/>
              <a:buAutoNum type="arabicPeriod" startAt="8"/>
            </a:pPr>
            <a:r>
              <a:rPr lang="en-US" sz="2800" dirty="0">
                <a:latin typeface="Calibri" pitchFamily="34" charset="0"/>
                <a:cs typeface="Calibri" pitchFamily="34" charset="0"/>
              </a:rPr>
              <a:t>You visit that same island on your 50</a:t>
            </a:r>
            <a:r>
              <a:rPr lang="en-US" sz="2800" baseline="30000" dirty="0">
                <a:latin typeface="Calibri" pitchFamily="34" charset="0"/>
                <a:cs typeface="Calibri" pitchFamily="34" charset="0"/>
              </a:rPr>
              <a:t>th</a:t>
            </a:r>
            <a:r>
              <a:rPr lang="en-US" sz="2800" dirty="0">
                <a:latin typeface="Calibri" pitchFamily="34" charset="0"/>
                <a:cs typeface="Calibri" pitchFamily="34" charset="0"/>
              </a:rPr>
              <a:t> wedding anniversary.   What do you think the bird populations will look like?</a:t>
            </a:r>
          </a:p>
          <a:p>
            <a:pPr marL="0" indent="0" algn="ctr">
              <a:lnSpc>
                <a:spcPct val="90000"/>
              </a:lnSpc>
              <a:buNone/>
            </a:pPr>
            <a:r>
              <a:rPr lang="en-US" sz="2800" b="1" dirty="0">
                <a:latin typeface="Calibri" pitchFamily="34" charset="0"/>
                <a:cs typeface="Calibri" pitchFamily="34" charset="0"/>
              </a:rPr>
              <a:t>Let’s Discuss!</a:t>
            </a:r>
            <a:endParaRPr lang="en-US" sz="2800" b="1" dirty="0">
              <a:solidFill>
                <a:schemeClr val="tx1"/>
              </a:solidFill>
              <a:latin typeface="Calibri" pitchFamily="34" charset="0"/>
              <a:cs typeface="Calibri" pitchFamily="34" charset="0"/>
            </a:endParaRPr>
          </a:p>
          <a:p>
            <a:pPr marL="0" indent="0" algn="just">
              <a:lnSpc>
                <a:spcPct val="90000"/>
              </a:lnSpc>
              <a:buNone/>
            </a:pPr>
            <a:r>
              <a:rPr lang="en-US" sz="2200" b="1" dirty="0">
                <a:latin typeface="Calibri" pitchFamily="34" charset="0"/>
                <a:cs typeface="Calibri" pitchFamily="34" charset="0"/>
              </a:rPr>
              <a:t>	</a:t>
            </a:r>
            <a:endParaRPr lang="en-US" sz="2000" b="1" dirty="0">
              <a:solidFill>
                <a:schemeClr val="tx1"/>
              </a:solidFill>
              <a:latin typeface="Calibri" pitchFamily="34" charset="0"/>
              <a:cs typeface="Calibri" pitchFamily="34" charset="0"/>
            </a:endParaRPr>
          </a:p>
        </p:txBody>
      </p:sp>
      <p:sp>
        <p:nvSpPr>
          <p:cNvPr id="5" name="TextBox 4"/>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extLst>
      <p:ext uri="{BB962C8B-B14F-4D97-AF65-F5344CB8AC3E}">
        <p14:creationId xmlns:p14="http://schemas.microsoft.com/office/powerpoint/2010/main" val="12133428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itchFamily="34" charset="0"/>
                <a:cs typeface="Calibri" pitchFamily="34" charset="0"/>
              </a:rPr>
              <a:t>Did you draw them right?</a:t>
            </a:r>
          </a:p>
        </p:txBody>
      </p:sp>
      <p:pic>
        <p:nvPicPr>
          <p:cNvPr id="6" name="Picture 3" descr="C:\Users\gvikingson\AppData\Local\Microsoft\Windows\Temporary Internet Files\Content.IE5\TMF5Y1AU\MP900178898[1].jpg"/>
          <p:cNvPicPr>
            <a:picLocks noChangeAspect="1" noChangeArrowheads="1"/>
          </p:cNvPicPr>
          <p:nvPr/>
        </p:nvPicPr>
        <p:blipFill rotWithShape="1">
          <a:blip r:embed="rId2">
            <a:extLst>
              <a:ext uri="{28A0092B-C50C-407E-A947-70E740481C1C}">
                <a14:useLocalDpi xmlns:a14="http://schemas.microsoft.com/office/drawing/2010/main" val="0"/>
              </a:ext>
            </a:extLst>
          </a:blip>
          <a:srcRect l="21911" r="21192" b="24749"/>
          <a:stretch/>
        </p:blipFill>
        <p:spPr bwMode="auto">
          <a:xfrm flipH="1">
            <a:off x="6852316" y="1548510"/>
            <a:ext cx="2102720" cy="1832088"/>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4" descr="C:\Users\gvikingson\AppData\Local\Microsoft\Windows\Temporary Internet Files\Content.IE5\JSGONNT1\MP900262840[1].jpg"/>
          <p:cNvPicPr>
            <a:picLocks noChangeAspect="1" noChangeArrowheads="1"/>
          </p:cNvPicPr>
          <p:nvPr/>
        </p:nvPicPr>
        <p:blipFill rotWithShape="1">
          <a:blip r:embed="rId3">
            <a:extLst>
              <a:ext uri="{28A0092B-C50C-407E-A947-70E740481C1C}">
                <a14:useLocalDpi xmlns:a14="http://schemas.microsoft.com/office/drawing/2010/main" val="0"/>
              </a:ext>
            </a:extLst>
          </a:blip>
          <a:srcRect l="5382" t="11678" r="4720" b="36979"/>
          <a:stretch/>
        </p:blipFill>
        <p:spPr bwMode="auto">
          <a:xfrm>
            <a:off x="152400" y="1548510"/>
            <a:ext cx="2160781" cy="1865106"/>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5" descr="C:\Users\gvikingson\AppData\Local\Microsoft\Windows\Temporary Internet Files\Content.IE5\1IFMDQL2\MP900431756[1].jpg"/>
          <p:cNvPicPr>
            <a:picLocks noChangeAspect="1" noChangeArrowheads="1"/>
          </p:cNvPicPr>
          <p:nvPr/>
        </p:nvPicPr>
        <p:blipFill rotWithShape="1">
          <a:blip r:embed="rId4">
            <a:extLst>
              <a:ext uri="{28A0092B-C50C-407E-A947-70E740481C1C}">
                <a14:useLocalDpi xmlns:a14="http://schemas.microsoft.com/office/drawing/2010/main" val="0"/>
              </a:ext>
            </a:extLst>
          </a:blip>
          <a:srcRect l="22088" t="9488" r="10879" b="50000"/>
          <a:stretch/>
        </p:blipFill>
        <p:spPr bwMode="auto">
          <a:xfrm>
            <a:off x="6933173" y="4154694"/>
            <a:ext cx="2058427" cy="1865106"/>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7" descr="C:\Users\gvikingson\AppData\Local\Microsoft\Windows\Temporary Internet Files\Content.IE5\DS4VOUT3\MP900201345[1].jpg"/>
          <p:cNvPicPr>
            <a:picLocks noChangeAspect="1" noChangeArrowheads="1"/>
          </p:cNvPicPr>
          <p:nvPr/>
        </p:nvPicPr>
        <p:blipFill rotWithShape="1">
          <a:blip r:embed="rId5">
            <a:extLst>
              <a:ext uri="{28A0092B-C50C-407E-A947-70E740481C1C}">
                <a14:useLocalDpi xmlns:a14="http://schemas.microsoft.com/office/drawing/2010/main" val="0"/>
              </a:ext>
            </a:extLst>
          </a:blip>
          <a:srcRect l="20407" t="36685" r="35313" b="35999"/>
          <a:stretch/>
        </p:blipFill>
        <p:spPr bwMode="auto">
          <a:xfrm flipH="1">
            <a:off x="2438400" y="4154692"/>
            <a:ext cx="2084348" cy="1865107"/>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descr="http://images.clipart.com/thb/thb14/PH/Corel.10817/34841008.thb.jpg?000802_c816_0068_clhs"/>
          <p:cNvPicPr>
            <a:picLocks noChangeAspect="1" noChangeArrowheads="1"/>
          </p:cNvPicPr>
          <p:nvPr/>
        </p:nvPicPr>
        <p:blipFill rotWithShape="1">
          <a:blip r:embed="rId6">
            <a:extLst>
              <a:ext uri="{28A0092B-C50C-407E-A947-70E740481C1C}">
                <a14:useLocalDpi xmlns:a14="http://schemas.microsoft.com/office/drawing/2010/main" val="0"/>
              </a:ext>
            </a:extLst>
          </a:blip>
          <a:srcRect l="21691" t="9202" b="42660"/>
          <a:stretch/>
        </p:blipFill>
        <p:spPr bwMode="auto">
          <a:xfrm>
            <a:off x="4724400" y="4154693"/>
            <a:ext cx="1985162" cy="1865107"/>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1" descr="http://images.clipart.com/thb/thb13/PH/bf5394_20050902b/bf5394_20050902b/30489081.thb.jpg?5394_050907_71836"/>
          <p:cNvPicPr>
            <a:picLocks noChangeAspect="1" noChangeArrowheads="1"/>
          </p:cNvPicPr>
          <p:nvPr/>
        </p:nvPicPr>
        <p:blipFill rotWithShape="1">
          <a:blip r:embed="rId7">
            <a:extLst>
              <a:ext uri="{28A0092B-C50C-407E-A947-70E740481C1C}">
                <a14:useLocalDpi xmlns:a14="http://schemas.microsoft.com/office/drawing/2010/main" val="0"/>
              </a:ext>
            </a:extLst>
          </a:blip>
          <a:srcRect l="16658" t="34479" r="26120" b="30293"/>
          <a:stretch/>
        </p:blipFill>
        <p:spPr bwMode="auto">
          <a:xfrm flipH="1">
            <a:off x="304800" y="4154694"/>
            <a:ext cx="1946198" cy="1865106"/>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3" descr="http://images.clipart.com/thb/thb14/PH/Corel.28258/34803877.thb.jpg?000802_c707_0053_clhs"/>
          <p:cNvPicPr>
            <a:picLocks noChangeAspect="1" noChangeArrowheads="1"/>
          </p:cNvPicPr>
          <p:nvPr/>
        </p:nvPicPr>
        <p:blipFill rotWithShape="1">
          <a:blip r:embed="rId8">
            <a:extLst>
              <a:ext uri="{28A0092B-C50C-407E-A947-70E740481C1C}">
                <a14:useLocalDpi xmlns:a14="http://schemas.microsoft.com/office/drawing/2010/main" val="0"/>
              </a:ext>
            </a:extLst>
          </a:blip>
          <a:srcRect l="32134" r="23311" b="37195"/>
          <a:stretch/>
        </p:blipFill>
        <p:spPr bwMode="auto">
          <a:xfrm>
            <a:off x="4724400" y="1532001"/>
            <a:ext cx="1961527" cy="1848597"/>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6" descr="C:\Users\gvikingson\AppData\Local\Microsoft\Windows\Temporary Internet Files\Content.IE5\TMF5Y1AU\MP900180481[1].jpg"/>
          <p:cNvPicPr>
            <a:picLocks noChangeAspect="1" noChangeArrowheads="1"/>
          </p:cNvPicPr>
          <p:nvPr/>
        </p:nvPicPr>
        <p:blipFill rotWithShape="1">
          <a:blip r:embed="rId9">
            <a:extLst>
              <a:ext uri="{28A0092B-C50C-407E-A947-70E740481C1C}">
                <a14:useLocalDpi xmlns:a14="http://schemas.microsoft.com/office/drawing/2010/main" val="0"/>
              </a:ext>
            </a:extLst>
          </a:blip>
          <a:srcRect l="22011" t="6982" r="23706" b="17169"/>
          <a:stretch/>
        </p:blipFill>
        <p:spPr bwMode="auto">
          <a:xfrm flipH="1">
            <a:off x="2514600" y="1532001"/>
            <a:ext cx="2044016" cy="1865106"/>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13"/>
          <p:cNvSpPr txBox="1"/>
          <p:nvPr/>
        </p:nvSpPr>
        <p:spPr>
          <a:xfrm>
            <a:off x="228503" y="3424535"/>
            <a:ext cx="8653338" cy="461665"/>
          </a:xfrm>
          <a:prstGeom prst="rect">
            <a:avLst/>
          </a:prstGeom>
          <a:noFill/>
        </p:spPr>
        <p:txBody>
          <a:bodyPr wrap="square" rtlCol="0">
            <a:spAutoFit/>
          </a:bodyPr>
          <a:lstStyle/>
          <a:p>
            <a:r>
              <a:rPr lang="en-US" sz="2400" dirty="0">
                <a:latin typeface="Calibri" pitchFamily="34" charset="0"/>
                <a:cs typeface="Calibri" pitchFamily="34" charset="0"/>
              </a:rPr>
              <a:t>        Eagle		Parrot		       Duck	        Flamingo</a:t>
            </a:r>
          </a:p>
        </p:txBody>
      </p:sp>
      <p:sp>
        <p:nvSpPr>
          <p:cNvPr id="15" name="TextBox 14"/>
          <p:cNvSpPr txBox="1"/>
          <p:nvPr/>
        </p:nvSpPr>
        <p:spPr>
          <a:xfrm>
            <a:off x="304801" y="6019800"/>
            <a:ext cx="8650236" cy="461665"/>
          </a:xfrm>
          <a:prstGeom prst="rect">
            <a:avLst/>
          </a:prstGeom>
          <a:noFill/>
        </p:spPr>
        <p:txBody>
          <a:bodyPr wrap="square" rtlCol="0">
            <a:spAutoFit/>
          </a:bodyPr>
          <a:lstStyle/>
          <a:p>
            <a:r>
              <a:rPr lang="en-US" sz="2400" dirty="0">
                <a:latin typeface="Calibri" pitchFamily="34" charset="0"/>
                <a:cs typeface="Calibri" pitchFamily="34" charset="0"/>
              </a:rPr>
              <a:t>       Ostrich	               Gull		   Spoonbill	      Woodpecker</a:t>
            </a:r>
          </a:p>
        </p:txBody>
      </p:sp>
      <p:sp>
        <p:nvSpPr>
          <p:cNvPr id="16" name="Oval 15"/>
          <p:cNvSpPr/>
          <p:nvPr/>
        </p:nvSpPr>
        <p:spPr>
          <a:xfrm>
            <a:off x="1524000" y="2057400"/>
            <a:ext cx="726998"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
        <p:nvSpPr>
          <p:cNvPr id="17" name="Oval 16"/>
          <p:cNvSpPr/>
          <p:nvPr/>
        </p:nvSpPr>
        <p:spPr>
          <a:xfrm>
            <a:off x="3585860" y="2209800"/>
            <a:ext cx="986140"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
        <p:nvSpPr>
          <p:cNvPr id="18" name="Oval 17"/>
          <p:cNvSpPr/>
          <p:nvPr/>
        </p:nvSpPr>
        <p:spPr>
          <a:xfrm>
            <a:off x="5716981" y="2209800"/>
            <a:ext cx="760019"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
        <p:nvSpPr>
          <p:cNvPr id="19" name="Oval 18"/>
          <p:cNvSpPr/>
          <p:nvPr/>
        </p:nvSpPr>
        <p:spPr>
          <a:xfrm>
            <a:off x="7962386" y="1828800"/>
            <a:ext cx="992650" cy="1219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
        <p:nvSpPr>
          <p:cNvPr id="20" name="Oval 19"/>
          <p:cNvSpPr/>
          <p:nvPr/>
        </p:nvSpPr>
        <p:spPr>
          <a:xfrm>
            <a:off x="1232790" y="4648200"/>
            <a:ext cx="654709"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
        <p:nvSpPr>
          <p:cNvPr id="21" name="Oval 20"/>
          <p:cNvSpPr/>
          <p:nvPr/>
        </p:nvSpPr>
        <p:spPr>
          <a:xfrm>
            <a:off x="3585860" y="4876800"/>
            <a:ext cx="75754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
        <p:nvSpPr>
          <p:cNvPr id="22" name="Oval 21"/>
          <p:cNvSpPr/>
          <p:nvPr/>
        </p:nvSpPr>
        <p:spPr>
          <a:xfrm>
            <a:off x="5486400" y="4648200"/>
            <a:ext cx="1223162"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
        <p:nvSpPr>
          <p:cNvPr id="23" name="Oval 22"/>
          <p:cNvSpPr/>
          <p:nvPr/>
        </p:nvSpPr>
        <p:spPr>
          <a:xfrm>
            <a:off x="7962386" y="4876800"/>
            <a:ext cx="648214"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
        <p:nvSpPr>
          <p:cNvPr id="25" name="TextBox 24"/>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
        <p:nvSpPr>
          <p:cNvPr id="30" name="Content Placeholder 2"/>
          <p:cNvSpPr>
            <a:spLocks noGrp="1"/>
          </p:cNvSpPr>
          <p:nvPr>
            <p:ph idx="1"/>
          </p:nvPr>
        </p:nvSpPr>
        <p:spPr>
          <a:xfrm>
            <a:off x="457200" y="76200"/>
            <a:ext cx="8229600" cy="1695450"/>
          </a:xfrm>
        </p:spPr>
        <p:txBody>
          <a:bodyPr/>
          <a:lstStyle/>
          <a:p>
            <a:pPr marL="514350" indent="-514350">
              <a:buAutoNum type="arabicPeriod" startAt="9"/>
            </a:pPr>
            <a:r>
              <a:rPr lang="en-US" sz="2800" dirty="0">
                <a:latin typeface="Calibri" pitchFamily="34" charset="0"/>
                <a:cs typeface="Calibri" pitchFamily="34" charset="0"/>
              </a:rPr>
              <a:t>Use your knowledge of bird beaks from today to draw in the type of beak you think each bird would have on your sheet.</a:t>
            </a:r>
          </a:p>
        </p:txBody>
      </p:sp>
    </p:spTree>
    <p:extLst>
      <p:ext uri="{BB962C8B-B14F-4D97-AF65-F5344CB8AC3E}">
        <p14:creationId xmlns:p14="http://schemas.microsoft.com/office/powerpoint/2010/main" val="26306977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0">
                                            <p:txEl>
                                              <p:pRg st="0" end="0"/>
                                            </p:txEl>
                                          </p:spTgt>
                                        </p:tgtEl>
                                        <p:attrNameLst>
                                          <p:attrName>ppt_w</p:attrName>
                                        </p:attrNameLst>
                                      </p:cBhvr>
                                      <p:tavLst>
                                        <p:tav tm="0">
                                          <p:val>
                                            <p:strVal val="ppt_w"/>
                                          </p:val>
                                        </p:tav>
                                        <p:tav tm="100000">
                                          <p:val>
                                            <p:fltVal val="0"/>
                                          </p:val>
                                        </p:tav>
                                      </p:tavLst>
                                    </p:anim>
                                    <p:anim calcmode="lin" valueType="num">
                                      <p:cBhvr>
                                        <p:cTn id="7" dur="1000"/>
                                        <p:tgtEl>
                                          <p:spTgt spid="30">
                                            <p:txEl>
                                              <p:pRg st="0" end="0"/>
                                            </p:txEl>
                                          </p:spTgt>
                                        </p:tgtEl>
                                        <p:attrNameLst>
                                          <p:attrName>ppt_h</p:attrName>
                                        </p:attrNameLst>
                                      </p:cBhvr>
                                      <p:tavLst>
                                        <p:tav tm="0">
                                          <p:val>
                                            <p:strVal val="ppt_h"/>
                                          </p:val>
                                        </p:tav>
                                        <p:tav tm="100000">
                                          <p:val>
                                            <p:fltVal val="0"/>
                                          </p:val>
                                        </p:tav>
                                      </p:tavLst>
                                    </p:anim>
                                    <p:anim calcmode="lin" valueType="num">
                                      <p:cBhvr>
                                        <p:cTn id="8" dur="1000"/>
                                        <p:tgtEl>
                                          <p:spTgt spid="30">
                                            <p:txEl>
                                              <p:pRg st="0" end="0"/>
                                            </p:txEl>
                                          </p:spTgt>
                                        </p:tgtEl>
                                        <p:attrNameLst>
                                          <p:attrName>style.rotation</p:attrName>
                                        </p:attrNameLst>
                                      </p:cBhvr>
                                      <p:tavLst>
                                        <p:tav tm="0">
                                          <p:val>
                                            <p:fltVal val="0"/>
                                          </p:val>
                                        </p:tav>
                                        <p:tav tm="100000">
                                          <p:val>
                                            <p:fltVal val="90"/>
                                          </p:val>
                                        </p:tav>
                                      </p:tavLst>
                                    </p:anim>
                                    <p:animEffect transition="out" filter="fade">
                                      <p:cBhvr>
                                        <p:cTn id="9" dur="1000"/>
                                        <p:tgtEl>
                                          <p:spTgt spid="30">
                                            <p:txEl>
                                              <p:pRg st="0" end="0"/>
                                            </p:txEl>
                                          </p:spTgt>
                                        </p:tgtEl>
                                      </p:cBhvr>
                                    </p:animEffect>
                                    <p:set>
                                      <p:cBhvr>
                                        <p:cTn id="10" dur="1" fill="hold">
                                          <p:stCondLst>
                                            <p:cond delay="999"/>
                                          </p:stCondLst>
                                        </p:cTn>
                                        <p:tgtEl>
                                          <p:spTgt spid="30">
                                            <p:txEl>
                                              <p:pRg st="0" end="0"/>
                                            </p:txEl>
                                          </p:spTgt>
                                        </p:tgtEl>
                                        <p:attrNameLst>
                                          <p:attrName>style.visibility</p:attrName>
                                        </p:attrNameLst>
                                      </p:cBhvr>
                                      <p:to>
                                        <p:strVal val="hidden"/>
                                      </p:to>
                                    </p:se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xit" presetSubtype="1" fill="hold" grpId="0" nodeType="clickEffect">
                                  <p:stCondLst>
                                    <p:cond delay="0"/>
                                  </p:stCondLst>
                                  <p:childTnLst>
                                    <p:animEffect transition="out" filter="wheel(1)">
                                      <p:cBhvr>
                                        <p:cTn id="20" dur="2000"/>
                                        <p:tgtEl>
                                          <p:spTgt spid="16"/>
                                        </p:tgtEl>
                                      </p:cBhvr>
                                    </p:animEffect>
                                    <p:set>
                                      <p:cBhvr>
                                        <p:cTn id="21" dur="1" fill="hold">
                                          <p:stCondLst>
                                            <p:cond delay="1999"/>
                                          </p:stCondLst>
                                        </p:cTn>
                                        <p:tgtEl>
                                          <p:spTgt spid="1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1" presetClass="exit" presetSubtype="1" fill="hold" grpId="0" nodeType="clickEffect">
                                  <p:stCondLst>
                                    <p:cond delay="0"/>
                                  </p:stCondLst>
                                  <p:childTnLst>
                                    <p:animEffect transition="out" filter="wheel(1)">
                                      <p:cBhvr>
                                        <p:cTn id="25" dur="2000"/>
                                        <p:tgtEl>
                                          <p:spTgt spid="17"/>
                                        </p:tgtEl>
                                      </p:cBhvr>
                                    </p:animEffect>
                                    <p:set>
                                      <p:cBhvr>
                                        <p:cTn id="26" dur="1" fill="hold">
                                          <p:stCondLst>
                                            <p:cond delay="1999"/>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1" presetClass="exit" presetSubtype="1" fill="hold" grpId="0" nodeType="clickEffect">
                                  <p:stCondLst>
                                    <p:cond delay="0"/>
                                  </p:stCondLst>
                                  <p:childTnLst>
                                    <p:animEffect transition="out" filter="wheel(1)">
                                      <p:cBhvr>
                                        <p:cTn id="30" dur="2000"/>
                                        <p:tgtEl>
                                          <p:spTgt spid="18"/>
                                        </p:tgtEl>
                                      </p:cBhvr>
                                    </p:animEffect>
                                    <p:set>
                                      <p:cBhvr>
                                        <p:cTn id="31" dur="1" fill="hold">
                                          <p:stCondLst>
                                            <p:cond delay="1999"/>
                                          </p:stCondLst>
                                        </p:cTn>
                                        <p:tgtEl>
                                          <p:spTgt spid="1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1" presetClass="exit" presetSubtype="1" fill="hold" grpId="0" nodeType="clickEffect">
                                  <p:stCondLst>
                                    <p:cond delay="0"/>
                                  </p:stCondLst>
                                  <p:childTnLst>
                                    <p:animEffect transition="out" filter="wheel(1)">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1" presetClass="exit" presetSubtype="1" fill="hold" grpId="0" nodeType="clickEffect">
                                  <p:stCondLst>
                                    <p:cond delay="0"/>
                                  </p:stCondLst>
                                  <p:childTnLst>
                                    <p:animEffect transition="out" filter="wheel(1)">
                                      <p:cBhvr>
                                        <p:cTn id="40" dur="2000"/>
                                        <p:tgtEl>
                                          <p:spTgt spid="20"/>
                                        </p:tgtEl>
                                      </p:cBhvr>
                                    </p:animEffect>
                                    <p:set>
                                      <p:cBhvr>
                                        <p:cTn id="41" dur="1" fill="hold">
                                          <p:stCondLst>
                                            <p:cond delay="1999"/>
                                          </p:stCondLst>
                                        </p:cTn>
                                        <p:tgtEl>
                                          <p:spTgt spid="2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1" presetClass="exit" presetSubtype="1" fill="hold" grpId="0" nodeType="clickEffect">
                                  <p:stCondLst>
                                    <p:cond delay="0"/>
                                  </p:stCondLst>
                                  <p:childTnLst>
                                    <p:animEffect transition="out" filter="wheel(1)">
                                      <p:cBhvr>
                                        <p:cTn id="45" dur="2000"/>
                                        <p:tgtEl>
                                          <p:spTgt spid="21"/>
                                        </p:tgtEl>
                                      </p:cBhvr>
                                    </p:animEffect>
                                    <p:set>
                                      <p:cBhvr>
                                        <p:cTn id="46" dur="1" fill="hold">
                                          <p:stCondLst>
                                            <p:cond delay="1999"/>
                                          </p:stCondLst>
                                        </p:cTn>
                                        <p:tgtEl>
                                          <p:spTgt spid="2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1" presetClass="exit" presetSubtype="1" fill="hold" grpId="0" nodeType="clickEffect">
                                  <p:stCondLst>
                                    <p:cond delay="0"/>
                                  </p:stCondLst>
                                  <p:childTnLst>
                                    <p:animEffect transition="out" filter="wheel(1)">
                                      <p:cBhvr>
                                        <p:cTn id="50" dur="2000"/>
                                        <p:tgtEl>
                                          <p:spTgt spid="22"/>
                                        </p:tgtEl>
                                      </p:cBhvr>
                                    </p:animEffect>
                                    <p:set>
                                      <p:cBhvr>
                                        <p:cTn id="51" dur="1" fill="hold">
                                          <p:stCondLst>
                                            <p:cond delay="1999"/>
                                          </p:stCondLst>
                                        </p:cTn>
                                        <p:tgtEl>
                                          <p:spTgt spid="2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1" presetClass="exit" presetSubtype="1" fill="hold" grpId="0" nodeType="clickEffect">
                                  <p:stCondLst>
                                    <p:cond delay="0"/>
                                  </p:stCondLst>
                                  <p:childTnLst>
                                    <p:animEffect transition="out" filter="wheel(1)">
                                      <p:cBhvr>
                                        <p:cTn id="55" dur="2000"/>
                                        <p:tgtEl>
                                          <p:spTgt spid="23"/>
                                        </p:tgtEl>
                                      </p:cBhvr>
                                    </p:animEffect>
                                    <p:set>
                                      <p:cBhvr>
                                        <p:cTn id="56" dur="1" fill="hold">
                                          <p:stCondLst>
                                            <p:cond delay="1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17" grpId="0" animBg="1"/>
      <p:bldP spid="18" grpId="0" animBg="1"/>
      <p:bldP spid="19" grpId="0" animBg="1"/>
      <p:bldP spid="20" grpId="0" animBg="1"/>
      <p:bldP spid="21" grpId="0" animBg="1"/>
      <p:bldP spid="22" grpId="0" animBg="1"/>
      <p:bldP spid="23" grpId="0" animBg="1"/>
      <p:bldP spid="30"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3685"/>
            <a:ext cx="8627582" cy="6405715"/>
          </a:xfrm>
        </p:spPr>
        <p:txBody>
          <a:bodyPr/>
          <a:lstStyle/>
          <a:p>
            <a:pPr marL="0" indent="0">
              <a:lnSpc>
                <a:spcPct val="90000"/>
              </a:lnSpc>
              <a:buNone/>
            </a:pPr>
            <a:r>
              <a:rPr lang="en-US" b="1" dirty="0">
                <a:latin typeface="Calibri" pitchFamily="34" charset="0"/>
                <a:cs typeface="Calibri" pitchFamily="34" charset="0"/>
              </a:rPr>
              <a:t>What Happened?  The Results:  </a:t>
            </a:r>
            <a:r>
              <a:rPr lang="en-US" sz="2200" i="1" dirty="0">
                <a:latin typeface="Calibri" pitchFamily="34" charset="0"/>
                <a:cs typeface="Calibri" pitchFamily="34" charset="0"/>
              </a:rPr>
              <a:t>(continued…)</a:t>
            </a:r>
          </a:p>
          <a:p>
            <a:pPr marL="0" lvl="0" indent="0">
              <a:buNone/>
            </a:pPr>
            <a:r>
              <a:rPr lang="en-US" sz="2200" dirty="0">
                <a:latin typeface="Calibri" pitchFamily="34" charset="0"/>
                <a:cs typeface="Calibri" pitchFamily="34" charset="0"/>
              </a:rPr>
              <a:t>10. </a:t>
            </a:r>
            <a:r>
              <a:rPr lang="en-US" sz="2400" dirty="0"/>
              <a:t>How does this lab provide evidence for the theory of evolution?  Use the following terms in your explanation:  ADAPTATION, EVOLUTION, NATURAL SELECTION, MUTATION, TRAIT, OFFSPRING</a:t>
            </a:r>
          </a:p>
          <a:p>
            <a:pPr marL="0" indent="0" algn="ctr">
              <a:lnSpc>
                <a:spcPct val="90000"/>
              </a:lnSpc>
              <a:buNone/>
            </a:pPr>
            <a:r>
              <a:rPr lang="en-US" sz="2800" b="1" dirty="0">
                <a:latin typeface="Calibri" pitchFamily="34" charset="0"/>
                <a:cs typeface="Calibri" pitchFamily="34" charset="0"/>
              </a:rPr>
              <a:t>An adaptation is a mutation that helps an organism to survive in its environment and therefore reproduce more often and have the best chance of passing on their favorable traits to their offspring.  In this lab, those birds with the beaks best suited  for the food source available in the environment will survive and have the opportunity to pass on their traits.  They will be “selected for” (natural selection) while birds without the most favorable traits will be “selected against” and will most likely not survive.  Evolution occurs as those birds with the mutations that are favorable are chosen while those without them die out.</a:t>
            </a:r>
          </a:p>
          <a:p>
            <a:pPr marL="346075" indent="-346075" algn="just">
              <a:lnSpc>
                <a:spcPct val="90000"/>
              </a:lnSpc>
              <a:buFontTx/>
              <a:buAutoNum type="arabicPeriod" startAt="8"/>
            </a:pPr>
            <a:endParaRPr lang="en-US" sz="2200" b="1" dirty="0">
              <a:solidFill>
                <a:schemeClr val="tx1"/>
              </a:solidFill>
              <a:latin typeface="Calibri" pitchFamily="34" charset="0"/>
              <a:cs typeface="Calibri" pitchFamily="34" charset="0"/>
            </a:endParaRPr>
          </a:p>
          <a:p>
            <a:pPr marL="0" indent="0" algn="just">
              <a:lnSpc>
                <a:spcPct val="90000"/>
              </a:lnSpc>
              <a:buNone/>
            </a:pPr>
            <a:r>
              <a:rPr lang="en-US" sz="2200" b="1" dirty="0">
                <a:latin typeface="Calibri" pitchFamily="34" charset="0"/>
                <a:cs typeface="Calibri" pitchFamily="34" charset="0"/>
              </a:rPr>
              <a:t>	</a:t>
            </a:r>
            <a:endParaRPr lang="en-US" sz="2000" b="1" dirty="0">
              <a:solidFill>
                <a:schemeClr val="tx1"/>
              </a:solidFill>
              <a:latin typeface="Calibri" pitchFamily="34" charset="0"/>
              <a:cs typeface="Calibri" pitchFamily="34" charset="0"/>
            </a:endParaRPr>
          </a:p>
        </p:txBody>
      </p:sp>
      <p:sp>
        <p:nvSpPr>
          <p:cNvPr id="5" name="TextBox 4"/>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extLst>
      <p:ext uri="{BB962C8B-B14F-4D97-AF65-F5344CB8AC3E}">
        <p14:creationId xmlns:p14="http://schemas.microsoft.com/office/powerpoint/2010/main" val="16377851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Point Star 2"/>
          <p:cNvSpPr/>
          <p:nvPr/>
        </p:nvSpPr>
        <p:spPr>
          <a:xfrm rot="1762913">
            <a:off x="2720817" y="503679"/>
            <a:ext cx="6629400" cy="5867400"/>
          </a:xfrm>
          <a:prstGeom prst="star7">
            <a:avLst>
              <a:gd name="adj" fmla="val 34498"/>
              <a:gd name="hf" fmla="val 102572"/>
              <a:gd name="vf" fmla="val 1052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7-Point Star 8"/>
          <p:cNvSpPr/>
          <p:nvPr/>
        </p:nvSpPr>
        <p:spPr>
          <a:xfrm rot="1762913">
            <a:off x="2720817" y="503679"/>
            <a:ext cx="6629400" cy="5867400"/>
          </a:xfrm>
          <a:prstGeom prst="star7">
            <a:avLst>
              <a:gd name="adj" fmla="val 7349"/>
              <a:gd name="hf" fmla="val 102572"/>
              <a:gd name="vf" fmla="val 1052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067" name="Rectangle 3"/>
          <p:cNvSpPr>
            <a:spLocks noGrp="1" noChangeArrowheads="1"/>
          </p:cNvSpPr>
          <p:nvPr>
            <p:ph type="body" idx="1"/>
          </p:nvPr>
        </p:nvSpPr>
        <p:spPr>
          <a:xfrm>
            <a:off x="381000" y="609600"/>
            <a:ext cx="5181600" cy="5638800"/>
          </a:xfrm>
        </p:spPr>
        <p:txBody>
          <a:bodyPr/>
          <a:lstStyle/>
          <a:p>
            <a:pPr marL="609600" indent="-609600" algn="ctr">
              <a:lnSpc>
                <a:spcPct val="90000"/>
              </a:lnSpc>
              <a:buFontTx/>
              <a:buNone/>
            </a:pPr>
            <a:r>
              <a:rPr lang="en-US" sz="4400" b="1" dirty="0">
                <a:latin typeface="Calibri" pitchFamily="34" charset="0"/>
                <a:cs typeface="Calibri" pitchFamily="34" charset="0"/>
              </a:rPr>
              <a:t>Masters of Disguise</a:t>
            </a:r>
          </a:p>
          <a:p>
            <a:pPr marL="0" indent="0" algn="just">
              <a:lnSpc>
                <a:spcPct val="90000"/>
              </a:lnSpc>
              <a:buFontTx/>
              <a:buNone/>
            </a:pPr>
            <a:r>
              <a:rPr lang="en-US" sz="2800" b="1" dirty="0">
                <a:latin typeface="Calibri" pitchFamily="34" charset="0"/>
                <a:cs typeface="Calibri" pitchFamily="34" charset="0"/>
              </a:rPr>
              <a:t>Objective:  </a:t>
            </a:r>
            <a:r>
              <a:rPr lang="en-US" sz="2400" dirty="0">
                <a:latin typeface="Calibri" pitchFamily="34" charset="0"/>
                <a:cs typeface="Calibri" pitchFamily="34" charset="0"/>
              </a:rPr>
              <a:t>To demonstrate how camouflage can help an organism to survive in its environment.</a:t>
            </a:r>
          </a:p>
          <a:p>
            <a:pPr marL="609600" indent="-609600">
              <a:lnSpc>
                <a:spcPct val="90000"/>
              </a:lnSpc>
              <a:buFontTx/>
              <a:buNone/>
            </a:pPr>
            <a:r>
              <a:rPr lang="en-US" sz="2800" b="1" dirty="0">
                <a:latin typeface="Calibri" pitchFamily="34" charset="0"/>
                <a:cs typeface="Calibri" pitchFamily="34" charset="0"/>
              </a:rPr>
              <a:t>Bell work:</a:t>
            </a:r>
          </a:p>
          <a:p>
            <a:pPr marL="346075" indent="-346075" algn="just">
              <a:lnSpc>
                <a:spcPct val="90000"/>
              </a:lnSpc>
              <a:buFontTx/>
              <a:buAutoNum type="arabicPeriod"/>
            </a:pPr>
            <a:r>
              <a:rPr lang="en-US" sz="2400" dirty="0">
                <a:latin typeface="Calibri" pitchFamily="34" charset="0"/>
                <a:cs typeface="Calibri" pitchFamily="34" charset="0"/>
              </a:rPr>
              <a:t>What is camouflage?</a:t>
            </a:r>
          </a:p>
          <a:p>
            <a:pPr marL="346075" indent="0">
              <a:lnSpc>
                <a:spcPct val="90000"/>
              </a:lnSpc>
              <a:buNone/>
            </a:pPr>
            <a:r>
              <a:rPr lang="en-US" sz="2400" b="1" dirty="0">
                <a:latin typeface="Calibri" pitchFamily="34" charset="0"/>
                <a:cs typeface="Calibri" pitchFamily="34" charset="0"/>
              </a:rPr>
              <a:t>A method used by organisms to conceal by altering or obscuring their appearance</a:t>
            </a:r>
          </a:p>
          <a:p>
            <a:pPr marL="346075" indent="-346075" algn="just">
              <a:lnSpc>
                <a:spcPct val="90000"/>
              </a:lnSpc>
              <a:buAutoNum type="arabicPeriod" startAt="2"/>
            </a:pPr>
            <a:r>
              <a:rPr lang="en-US" sz="2400" dirty="0">
                <a:latin typeface="Calibri" pitchFamily="34" charset="0"/>
                <a:cs typeface="Calibri" pitchFamily="34" charset="0"/>
              </a:rPr>
              <a:t>How does an animal use camouflage to survive in its environment?</a:t>
            </a:r>
          </a:p>
          <a:p>
            <a:pPr algn="just">
              <a:lnSpc>
                <a:spcPct val="90000"/>
              </a:lnSpc>
              <a:buFontTx/>
              <a:buChar char="-"/>
            </a:pPr>
            <a:r>
              <a:rPr lang="en-US" sz="2400" b="1" dirty="0">
                <a:latin typeface="Calibri" pitchFamily="34" charset="0"/>
                <a:cs typeface="Calibri" pitchFamily="34" charset="0"/>
              </a:rPr>
              <a:t>Blend in with its environment to hide from or confuse predators</a:t>
            </a:r>
          </a:p>
          <a:p>
            <a:pPr algn="just">
              <a:lnSpc>
                <a:spcPct val="90000"/>
              </a:lnSpc>
              <a:buFontTx/>
              <a:buChar char="-"/>
            </a:pPr>
            <a:r>
              <a:rPr lang="en-US" sz="2400" b="1" dirty="0">
                <a:latin typeface="Calibri" pitchFamily="34" charset="0"/>
                <a:cs typeface="Calibri" pitchFamily="34" charset="0"/>
              </a:rPr>
              <a:t>Blend in to catch prey off guard</a:t>
            </a:r>
          </a:p>
          <a:p>
            <a:pPr marL="0" indent="0">
              <a:lnSpc>
                <a:spcPct val="90000"/>
              </a:lnSpc>
              <a:buNone/>
            </a:pPr>
            <a:endParaRPr lang="en-US" sz="2600" b="1" dirty="0">
              <a:latin typeface="Calibri" pitchFamily="34" charset="0"/>
              <a:cs typeface="Calibri" pitchFamily="34" charset="0"/>
            </a:endParaRPr>
          </a:p>
        </p:txBody>
      </p:sp>
      <p:sp>
        <p:nvSpPr>
          <p:cNvPr id="5" name="TextBox 4"/>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pic>
        <p:nvPicPr>
          <p:cNvPr id="1026" name="Picture 2" descr="C:\Users\mzaher\AppData\Local\Microsoft\Windows\Temporary Internet Files\Content.IE5\M6JX7GJN\MP900430651[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5430" b="88965" l="9692" r="100000"/>
                    </a14:imgEffect>
                  </a14:imgLayer>
                </a14:imgProps>
              </a:ext>
              <a:ext uri="{28A0092B-C50C-407E-A947-70E740481C1C}">
                <a14:useLocalDpi xmlns:a14="http://schemas.microsoft.com/office/drawing/2010/main" val="0"/>
              </a:ext>
            </a:extLst>
          </a:blip>
          <a:srcRect/>
          <a:stretch>
            <a:fillRect/>
          </a:stretch>
        </p:blipFill>
        <p:spPr bwMode="auto">
          <a:xfrm>
            <a:off x="4191000" y="457200"/>
            <a:ext cx="4358134" cy="65532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fill="hold" nodeType="withEffect">
                                  <p:stCondLst>
                                    <p:cond delay="0"/>
                                  </p:stCondLst>
                                  <p:childTnLst>
                                    <p:animClr clrSpc="hsl" dir="cw">
                                      <p:cBhvr>
                                        <p:cTn id="6" dur="5000" fill="hold"/>
                                        <p:tgtEl>
                                          <p:spTgt spid="9"/>
                                        </p:tgtEl>
                                        <p:attrNameLst>
                                          <p:attrName>fillcolor</p:attrName>
                                        </p:attrNameLst>
                                      </p:cBhvr>
                                      <p:to>
                                        <a:schemeClr val="folHlink"/>
                                      </p:to>
                                    </p:animClr>
                                    <p:set>
                                      <p:cBhvr>
                                        <p:cTn id="7" dur="5000" fill="hold"/>
                                        <p:tgtEl>
                                          <p:spTgt spid="9"/>
                                        </p:tgtEl>
                                        <p:attrNameLst>
                                          <p:attrName>fill.type</p:attrName>
                                        </p:attrNameLst>
                                      </p:cBhvr>
                                      <p:to>
                                        <p:strVal val="solid"/>
                                      </p:to>
                                    </p:set>
                                    <p:set>
                                      <p:cBhvr>
                                        <p:cTn id="8" dur="5000" fill="hold"/>
                                        <p:tgtEl>
                                          <p:spTgt spid="9"/>
                                        </p:tgtEl>
                                        <p:attrNameLst>
                                          <p:attrName>fill.on</p:attrName>
                                        </p:attrNameLst>
                                      </p:cBhvr>
                                      <p:to>
                                        <p:strVal val="true"/>
                                      </p:to>
                                    </p:set>
                                  </p:childTnLst>
                                </p:cTn>
                              </p:par>
                              <p:par>
                                <p:cTn id="9" presetID="1" presetClass="emph" presetSubtype="6" repeatCount="indefinite" fill="hold" nodeType="withEffect">
                                  <p:stCondLst>
                                    <p:cond delay="1000"/>
                                  </p:stCondLst>
                                  <p:childTnLst>
                                    <p:animClr clrSpc="hsl" dir="cw">
                                      <p:cBhvr>
                                        <p:cTn id="10" dur="5000" fill="hold"/>
                                        <p:tgtEl>
                                          <p:spTgt spid="3"/>
                                        </p:tgtEl>
                                        <p:attrNameLst>
                                          <p:attrName>fillcolor</p:attrName>
                                        </p:attrNameLst>
                                      </p:cBhvr>
                                      <p:to>
                                        <a:schemeClr val="folHlink"/>
                                      </p:to>
                                    </p:animClr>
                                    <p:set>
                                      <p:cBhvr>
                                        <p:cTn id="11" dur="5000" fill="hold"/>
                                        <p:tgtEl>
                                          <p:spTgt spid="3"/>
                                        </p:tgtEl>
                                        <p:attrNameLst>
                                          <p:attrName>fill.type</p:attrName>
                                        </p:attrNameLst>
                                      </p:cBhvr>
                                      <p:to>
                                        <p:strVal val="solid"/>
                                      </p:to>
                                    </p:set>
                                    <p:set>
                                      <p:cBhvr>
                                        <p:cTn id="12" dur="5000" fill="hold"/>
                                        <p:tgtEl>
                                          <p:spTgt spid="3"/>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6067">
                                            <p:txEl>
                                              <p:pRg st="4" end="4"/>
                                            </p:txEl>
                                          </p:spTgt>
                                        </p:tgtEl>
                                        <p:attrNameLst>
                                          <p:attrName>style.visibility</p:attrName>
                                        </p:attrNameLst>
                                      </p:cBhvr>
                                      <p:to>
                                        <p:strVal val="visible"/>
                                      </p:to>
                                    </p:set>
                                    <p:animEffect transition="in" filter="barn(inVertical)">
                                      <p:cBhvr>
                                        <p:cTn id="17" dur="500"/>
                                        <p:tgtEl>
                                          <p:spTgt spid="21606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6067">
                                            <p:txEl>
                                              <p:pRg st="6" end="6"/>
                                            </p:txEl>
                                          </p:spTgt>
                                        </p:tgtEl>
                                        <p:attrNameLst>
                                          <p:attrName>style.visibility</p:attrName>
                                        </p:attrNameLst>
                                      </p:cBhvr>
                                      <p:to>
                                        <p:strVal val="visible"/>
                                      </p:to>
                                    </p:set>
                                    <p:animEffect transition="in" filter="barn(inVertical)">
                                      <p:cBhvr>
                                        <p:cTn id="22" dur="500"/>
                                        <p:tgtEl>
                                          <p:spTgt spid="21606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16067">
                                            <p:txEl>
                                              <p:pRg st="7" end="7"/>
                                            </p:txEl>
                                          </p:spTgt>
                                        </p:tgtEl>
                                        <p:attrNameLst>
                                          <p:attrName>style.visibility</p:attrName>
                                        </p:attrNameLst>
                                      </p:cBhvr>
                                      <p:to>
                                        <p:strVal val="visible"/>
                                      </p:to>
                                    </p:set>
                                    <p:animEffect transition="in" filter="barn(inVertical)">
                                      <p:cBhvr>
                                        <p:cTn id="27" dur="500"/>
                                        <p:tgtEl>
                                          <p:spTgt spid="21606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mzaher\AppData\Local\Microsoft\Windows\Temporary Internet Files\Content.IE5\M6JX7GJN\MP900430651[1].jpg"/>
          <p:cNvPicPr>
            <a:picLocks noChangeAspect="1" noChangeArrowheads="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backgroundRemoval t="15430" b="88965" l="9692" r="100000"/>
                    </a14:imgEffect>
                  </a14:imgLayer>
                </a14:imgProps>
              </a:ext>
              <a:ext uri="{28A0092B-C50C-407E-A947-70E740481C1C}">
                <a14:useLocalDpi xmlns:a14="http://schemas.microsoft.com/office/drawing/2010/main" val="0"/>
              </a:ext>
            </a:extLst>
          </a:blip>
          <a:srcRect t="17756" b="10150"/>
          <a:stretch/>
        </p:blipFill>
        <p:spPr bwMode="auto">
          <a:xfrm>
            <a:off x="2499866" y="1219200"/>
            <a:ext cx="4358134" cy="4724400"/>
          </a:xfrm>
          <a:prstGeom prst="rect">
            <a:avLst/>
          </a:prstGeom>
          <a:noFill/>
          <a:extLst>
            <a:ext uri="{909E8E84-426E-40dd-AFC4-6F175D3DCCD1}">
              <a14:hiddenFill xmlns="" xmlns:a14="http://schemas.microsoft.com/office/drawing/2010/main">
                <a:solidFill>
                  <a:srgbClr val="FFFFFF"/>
                </a:solidFill>
              </a14:hiddenFill>
            </a:ext>
          </a:extLst>
        </p:spPr>
      </p:pic>
      <p:sp>
        <p:nvSpPr>
          <p:cNvPr id="222210" name="Rectangle 2"/>
          <p:cNvSpPr>
            <a:spLocks noGrp="1" noChangeArrowheads="1"/>
          </p:cNvSpPr>
          <p:nvPr>
            <p:ph type="title"/>
          </p:nvPr>
        </p:nvSpPr>
        <p:spPr/>
        <p:txBody>
          <a:bodyPr/>
          <a:lstStyle/>
          <a:p>
            <a:r>
              <a:rPr lang="en-US" b="1" dirty="0">
                <a:latin typeface="Calibri" pitchFamily="34" charset="0"/>
                <a:cs typeface="Calibri" pitchFamily="34" charset="0"/>
              </a:rPr>
              <a:t>Now you see me!</a:t>
            </a:r>
          </a:p>
        </p:txBody>
      </p:sp>
      <p:sp>
        <p:nvSpPr>
          <p:cNvPr id="222211" name="Rectangle 3"/>
          <p:cNvSpPr>
            <a:spLocks noGrp="1" noChangeArrowheads="1"/>
          </p:cNvSpPr>
          <p:nvPr>
            <p:ph type="body" idx="1"/>
          </p:nvPr>
        </p:nvSpPr>
        <p:spPr>
          <a:xfrm>
            <a:off x="457200" y="1371600"/>
            <a:ext cx="8229600" cy="5029200"/>
          </a:xfrm>
        </p:spPr>
        <p:txBody>
          <a:bodyPr/>
          <a:lstStyle/>
          <a:p>
            <a:pPr marL="0" indent="0" algn="ctr">
              <a:lnSpc>
                <a:spcPct val="90000"/>
              </a:lnSpc>
              <a:buFontTx/>
              <a:buNone/>
            </a:pPr>
            <a:r>
              <a:rPr lang="en-US" dirty="0">
                <a:latin typeface="Calibri" pitchFamily="34" charset="0"/>
                <a:cs typeface="Calibri" pitchFamily="34" charset="0"/>
              </a:rPr>
              <a:t>Traits are inherited and some traits make it easier for living things to survive and reproduce.  </a:t>
            </a:r>
            <a:r>
              <a:rPr lang="en-US" b="1" u="sng" dirty="0">
                <a:latin typeface="Calibri" pitchFamily="34" charset="0"/>
                <a:cs typeface="Calibri" pitchFamily="34" charset="0"/>
              </a:rPr>
              <a:t>Camouflage</a:t>
            </a:r>
            <a:r>
              <a:rPr lang="en-US" dirty="0">
                <a:latin typeface="Calibri" pitchFamily="34" charset="0"/>
                <a:cs typeface="Calibri" pitchFamily="34" charset="0"/>
              </a:rPr>
              <a:t> is a trait that makes it very hard to see an animal in its natural habitat.  Camouflage is an important part of their survival.  It hides the animal from its predators while, at the same time, making the animal a sneaky predator itself.  </a:t>
            </a:r>
          </a:p>
          <a:p>
            <a:pPr marL="0" indent="0" algn="ctr">
              <a:lnSpc>
                <a:spcPct val="90000"/>
              </a:lnSpc>
              <a:buFontTx/>
              <a:buNone/>
            </a:pPr>
            <a:r>
              <a:rPr lang="en-US" dirty="0">
                <a:latin typeface="Calibri" pitchFamily="34" charset="0"/>
                <a:cs typeface="Calibri" pitchFamily="34" charset="0"/>
              </a:rPr>
              <a:t>	An animal that is best camouflaged in its environment has the best chance to </a:t>
            </a:r>
            <a:r>
              <a:rPr lang="en-US" b="1" u="sng" dirty="0">
                <a:latin typeface="Calibri" pitchFamily="34" charset="0"/>
                <a:cs typeface="Calibri" pitchFamily="34" charset="0"/>
              </a:rPr>
              <a:t>survive</a:t>
            </a:r>
            <a:r>
              <a:rPr lang="en-US" dirty="0">
                <a:latin typeface="Calibri" pitchFamily="34" charset="0"/>
                <a:cs typeface="Calibri" pitchFamily="34" charset="0"/>
              </a:rPr>
              <a:t>, </a:t>
            </a:r>
            <a:r>
              <a:rPr lang="en-US" b="1" u="sng" dirty="0">
                <a:latin typeface="Calibri" pitchFamily="34" charset="0"/>
                <a:cs typeface="Calibri" pitchFamily="34" charset="0"/>
              </a:rPr>
              <a:t>reproduce</a:t>
            </a:r>
            <a:r>
              <a:rPr lang="en-US" dirty="0">
                <a:latin typeface="Calibri" pitchFamily="34" charset="0"/>
                <a:cs typeface="Calibri" pitchFamily="34" charset="0"/>
              </a:rPr>
              <a:t>, and </a:t>
            </a:r>
            <a:r>
              <a:rPr lang="en-US" b="1" u="sng" dirty="0">
                <a:latin typeface="Calibri" pitchFamily="34" charset="0"/>
                <a:cs typeface="Calibri" pitchFamily="34" charset="0"/>
              </a:rPr>
              <a:t>pass</a:t>
            </a:r>
            <a:r>
              <a:rPr lang="en-US" dirty="0">
                <a:latin typeface="Calibri" pitchFamily="34" charset="0"/>
                <a:cs typeface="Calibri" pitchFamily="34" charset="0"/>
              </a:rPr>
              <a:t> its color pattern on.</a:t>
            </a:r>
          </a:p>
          <a:p>
            <a:pPr marL="0" indent="0">
              <a:lnSpc>
                <a:spcPct val="90000"/>
              </a:lnSpc>
            </a:pPr>
            <a:endParaRPr lang="en-US" sz="2800" dirty="0">
              <a:latin typeface="Calibri" pitchFamily="34" charset="0"/>
              <a:cs typeface="Calibri" pitchFamily="34" charset="0"/>
            </a:endParaRPr>
          </a:p>
        </p:txBody>
      </p:sp>
      <p:sp>
        <p:nvSpPr>
          <p:cNvPr id="2" name="TextBox 1"/>
          <p:cNvSpPr txBox="1"/>
          <p:nvPr/>
        </p:nvSpPr>
        <p:spPr>
          <a:xfrm>
            <a:off x="2514600" y="449759"/>
            <a:ext cx="4267200" cy="769441"/>
          </a:xfrm>
          <a:prstGeom prst="rect">
            <a:avLst/>
          </a:prstGeom>
          <a:solidFill>
            <a:schemeClr val="bg1"/>
          </a:solidFill>
        </p:spPr>
        <p:txBody>
          <a:bodyPr wrap="square" rtlCol="0">
            <a:spAutoFit/>
          </a:bodyPr>
          <a:lstStyle/>
          <a:p>
            <a:pPr algn="ctr"/>
            <a:r>
              <a:rPr lang="en-US" sz="4400" b="1" dirty="0">
                <a:latin typeface="+mn-lt"/>
              </a:rPr>
              <a:t>Now you don’t!</a:t>
            </a:r>
          </a:p>
        </p:txBody>
      </p:sp>
      <p:sp>
        <p:nvSpPr>
          <p:cNvPr id="5" name="TextBox 4"/>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pic>
        <p:nvPicPr>
          <p:cNvPr id="6" name="Picture 2" descr="C:\Users\mzaher\AppData\Local\Microsoft\Windows\Temporary Internet Files\Content.IE5\M6JX7GJN\MP900430651[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5430" b="88965" l="9692" r="100000"/>
                    </a14:imgEffect>
                  </a14:imgLayer>
                </a14:imgProps>
              </a:ext>
              <a:ext uri="{28A0092B-C50C-407E-A947-70E740481C1C}">
                <a14:useLocalDpi xmlns:a14="http://schemas.microsoft.com/office/drawing/2010/main" val="0"/>
              </a:ext>
            </a:extLst>
          </a:blip>
          <a:srcRect t="17756" b="10150"/>
          <a:stretch/>
        </p:blipFill>
        <p:spPr bwMode="auto">
          <a:xfrm>
            <a:off x="2499866" y="1219200"/>
            <a:ext cx="4358134" cy="47244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222211">
                                            <p:txEl>
                                              <p:pRg st="0" end="0"/>
                                            </p:txEl>
                                          </p:spTgt>
                                        </p:tgtEl>
                                        <p:attrNameLst>
                                          <p:attrName>style.visibility</p:attrName>
                                        </p:attrNameLst>
                                      </p:cBhvr>
                                      <p:to>
                                        <p:strVal val="visible"/>
                                      </p:to>
                                    </p:set>
                                    <p:animEffect transition="in" filter="fade">
                                      <p:cBhvr>
                                        <p:cTn id="10" dur="500"/>
                                        <p:tgtEl>
                                          <p:spTgt spid="222211">
                                            <p:txEl>
                                              <p:pRg st="0" end="0"/>
                                            </p:txEl>
                                          </p:spTgt>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222211">
                                            <p:txEl>
                                              <p:pRg st="1" end="1"/>
                                            </p:txEl>
                                          </p:spTgt>
                                        </p:tgtEl>
                                        <p:attrNameLst>
                                          <p:attrName>style.visibility</p:attrName>
                                        </p:attrNameLst>
                                      </p:cBhvr>
                                      <p:to>
                                        <p:strVal val="visible"/>
                                      </p:to>
                                    </p:set>
                                    <p:animEffect transition="in" filter="fade">
                                      <p:cBhvr>
                                        <p:cTn id="13" dur="500"/>
                                        <p:tgtEl>
                                          <p:spTgt spid="222211">
                                            <p:txEl>
                                              <p:pRg st="1" end="1"/>
                                            </p:txEl>
                                          </p:spTgt>
                                        </p:tgtEl>
                                      </p:cBhvr>
                                    </p:animEffect>
                                  </p:childTnLst>
                                </p:cTn>
                              </p:par>
                              <p:par>
                                <p:cTn id="14" presetID="10" presetClass="exit" presetSubtype="0" fill="hold" nodeType="withEffect">
                                  <p:stCondLst>
                                    <p:cond delay="200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ntr" presetSubtype="0" fill="hold" nodeType="withEffect">
                                  <p:stCondLst>
                                    <p:cond delay="20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1" grpId="0" uiExpand="1" build="p"/>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Rectangle 3"/>
          <p:cNvSpPr>
            <a:spLocks noGrp="1" noChangeArrowheads="1"/>
          </p:cNvSpPr>
          <p:nvPr>
            <p:ph type="body" idx="1"/>
          </p:nvPr>
        </p:nvSpPr>
        <p:spPr>
          <a:xfrm>
            <a:off x="228600" y="228600"/>
            <a:ext cx="8686800" cy="1905000"/>
          </a:xfrm>
        </p:spPr>
        <p:txBody>
          <a:bodyPr/>
          <a:lstStyle/>
          <a:p>
            <a:pPr marL="0" indent="0" algn="ctr">
              <a:lnSpc>
                <a:spcPts val="4400"/>
              </a:lnSpc>
              <a:spcBef>
                <a:spcPct val="0"/>
              </a:spcBef>
              <a:buFontTx/>
              <a:buNone/>
            </a:pPr>
            <a:r>
              <a:rPr lang="en-US" sz="4400" b="1" dirty="0">
                <a:latin typeface="Calibri" pitchFamily="34" charset="0"/>
                <a:cs typeface="Calibri" pitchFamily="34" charset="0"/>
              </a:rPr>
              <a:t>Natural Selection In Action: </a:t>
            </a:r>
          </a:p>
          <a:p>
            <a:pPr marL="0" indent="0" algn="ctr">
              <a:lnSpc>
                <a:spcPts val="4400"/>
              </a:lnSpc>
              <a:spcBef>
                <a:spcPct val="0"/>
              </a:spcBef>
              <a:buFontTx/>
              <a:buNone/>
            </a:pPr>
            <a:r>
              <a:rPr lang="en-US" sz="4400" b="1" dirty="0">
                <a:latin typeface="Calibri" pitchFamily="34" charset="0"/>
                <a:cs typeface="Calibri" pitchFamily="34" charset="0"/>
              </a:rPr>
              <a:t>The Peppered Moth </a:t>
            </a:r>
          </a:p>
          <a:p>
            <a:pPr marL="0" indent="0" algn="ctr">
              <a:lnSpc>
                <a:spcPts val="2400"/>
              </a:lnSpc>
              <a:spcBef>
                <a:spcPct val="0"/>
              </a:spcBef>
              <a:buFontTx/>
              <a:buNone/>
            </a:pPr>
            <a:r>
              <a:rPr lang="en-US" sz="2600" dirty="0">
                <a:latin typeface="Calibri" pitchFamily="34" charset="0"/>
                <a:cs typeface="Calibri" pitchFamily="34" charset="0"/>
              </a:rPr>
              <a:t>There are two phenotypes for a type of moth found in England: </a:t>
            </a:r>
          </a:p>
          <a:p>
            <a:pPr marL="0" indent="0" algn="ctr">
              <a:lnSpc>
                <a:spcPts val="2400"/>
              </a:lnSpc>
              <a:spcBef>
                <a:spcPct val="0"/>
              </a:spcBef>
              <a:buFontTx/>
              <a:buNone/>
            </a:pPr>
            <a:r>
              <a:rPr lang="en-US" sz="2600" b="1" dirty="0">
                <a:latin typeface="Calibri" pitchFamily="34" charset="0"/>
                <a:cs typeface="Calibri" pitchFamily="34" charset="0"/>
              </a:rPr>
              <a:t>black and white speckled</a:t>
            </a:r>
            <a:r>
              <a:rPr lang="en-US" sz="2600" dirty="0">
                <a:latin typeface="Calibri" pitchFamily="34" charset="0"/>
                <a:cs typeface="Calibri" pitchFamily="34" charset="0"/>
              </a:rPr>
              <a:t> </a:t>
            </a:r>
          </a:p>
          <a:p>
            <a:pPr marL="0" indent="0" algn="ctr">
              <a:lnSpc>
                <a:spcPts val="2400"/>
              </a:lnSpc>
              <a:spcBef>
                <a:spcPct val="0"/>
              </a:spcBef>
              <a:buFontTx/>
              <a:buNone/>
            </a:pPr>
            <a:endParaRPr lang="en-US" dirty="0">
              <a:latin typeface="Calibri" pitchFamily="34" charset="0"/>
              <a:cs typeface="Calibri" pitchFamily="34" charset="0"/>
            </a:endParaRPr>
          </a:p>
          <a:p>
            <a:pPr marL="0" indent="0" algn="ctr">
              <a:buFontTx/>
              <a:buNone/>
            </a:pPr>
            <a:endParaRPr lang="en-US" dirty="0">
              <a:latin typeface="Calibri" pitchFamily="34" charset="0"/>
              <a:cs typeface="Calibri" pitchFamily="34" charset="0"/>
            </a:endParaRPr>
          </a:p>
          <a:p>
            <a:pPr marL="0" indent="0" algn="ctr">
              <a:buFontTx/>
              <a:buNone/>
            </a:pPr>
            <a:endParaRPr lang="en-US" dirty="0">
              <a:latin typeface="Calibri" pitchFamily="34" charset="0"/>
              <a:cs typeface="Calibri" pitchFamily="34" charset="0"/>
            </a:endParaRPr>
          </a:p>
          <a:p>
            <a:pPr marL="0" indent="0" algn="ctr">
              <a:buFontTx/>
              <a:buNone/>
            </a:pPr>
            <a:endParaRPr lang="en-US" dirty="0">
              <a:latin typeface="Calibri" pitchFamily="34" charset="0"/>
              <a:cs typeface="Calibri" pitchFamily="34" charset="0"/>
            </a:endParaRPr>
          </a:p>
          <a:p>
            <a:pPr marL="0" indent="0" algn="ctr">
              <a:buFontTx/>
              <a:buNone/>
            </a:pPr>
            <a:endParaRPr lang="en-US" sz="2400" dirty="0">
              <a:latin typeface="Calibri" pitchFamily="34" charset="0"/>
              <a:cs typeface="Calibri" pitchFamily="34" charset="0"/>
            </a:endParaRPr>
          </a:p>
          <a:p>
            <a:pPr marL="0" indent="0" algn="ctr">
              <a:buFontTx/>
              <a:buNone/>
            </a:pPr>
            <a:endParaRPr lang="en-US" dirty="0">
              <a:latin typeface="Calibri" pitchFamily="34" charset="0"/>
              <a:cs typeface="Calibri" pitchFamily="34" charset="0"/>
            </a:endParaRPr>
          </a:p>
          <a:p>
            <a:pPr marL="0" indent="0">
              <a:buFontTx/>
              <a:buNone/>
            </a:pPr>
            <a:endParaRPr lang="en-US" dirty="0">
              <a:latin typeface="Calibri" pitchFamily="34" charset="0"/>
              <a:cs typeface="Calibri" pitchFamily="34" charset="0"/>
            </a:endParaRP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0"/>
            <a:ext cx="4767101" cy="2819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317" name="Picture 5" descr="http://images.clipart.com/thb/thb6/CL/artineed/silhouette/insect_arachnid_butterfly_moth_bw_001/15398043.thb.jpg?01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0333" y="3733800"/>
            <a:ext cx="4425067" cy="281940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
        <p:nvSpPr>
          <p:cNvPr id="3" name="TextBox 2"/>
          <p:cNvSpPr txBox="1"/>
          <p:nvPr/>
        </p:nvSpPr>
        <p:spPr>
          <a:xfrm>
            <a:off x="871045" y="228600"/>
            <a:ext cx="7467600" cy="2523768"/>
          </a:xfrm>
          <a:prstGeom prst="rect">
            <a:avLst/>
          </a:prstGeom>
          <a:noFill/>
        </p:spPr>
        <p:txBody>
          <a:bodyPr wrap="square" rtlCol="0">
            <a:spAutoFit/>
          </a:bodyPr>
          <a:lstStyle/>
          <a:p>
            <a:pPr algn="just"/>
            <a:r>
              <a:rPr lang="en-US" sz="2800" dirty="0">
                <a:latin typeface="Calibri" pitchFamily="34" charset="0"/>
                <a:cs typeface="Calibri" pitchFamily="34" charset="0"/>
              </a:rPr>
              <a:t>Before the </a:t>
            </a:r>
            <a:r>
              <a:rPr lang="en-US" sz="2800" b="1" u="sng" dirty="0">
                <a:latin typeface="Calibri" pitchFamily="34" charset="0"/>
                <a:cs typeface="Calibri" pitchFamily="34" charset="0"/>
              </a:rPr>
              <a:t>Industrial Revolution</a:t>
            </a:r>
            <a:r>
              <a:rPr lang="en-US" sz="2800" dirty="0">
                <a:latin typeface="Calibri" pitchFamily="34" charset="0"/>
                <a:cs typeface="Calibri" pitchFamily="34" charset="0"/>
              </a:rPr>
              <a:t>, the white “peppered moth” had the </a:t>
            </a:r>
            <a:r>
              <a:rPr lang="en-US" sz="2800" b="1" u="sng" dirty="0">
                <a:latin typeface="Calibri" pitchFamily="34" charset="0"/>
                <a:cs typeface="Calibri" pitchFamily="34" charset="0"/>
              </a:rPr>
              <a:t>largest</a:t>
            </a:r>
            <a:r>
              <a:rPr lang="en-US" sz="2800" dirty="0">
                <a:latin typeface="Calibri" pitchFamily="34" charset="0"/>
                <a:cs typeface="Calibri" pitchFamily="34" charset="0"/>
              </a:rPr>
              <a:t> population because they matched the light colored bark on the trees.  This meant that birds couldn’t spot them and eat them, so they </a:t>
            </a:r>
            <a:r>
              <a:rPr lang="en-US" sz="2800" b="1" u="sng" dirty="0">
                <a:latin typeface="Calibri" pitchFamily="34" charset="0"/>
                <a:cs typeface="Calibri" pitchFamily="34" charset="0"/>
              </a:rPr>
              <a:t>lived longer</a:t>
            </a:r>
            <a:r>
              <a:rPr lang="en-US" sz="2800" dirty="0">
                <a:latin typeface="Calibri" pitchFamily="34" charset="0"/>
                <a:cs typeface="Calibri" pitchFamily="34" charset="0"/>
              </a:rPr>
              <a:t>.</a:t>
            </a:r>
          </a:p>
          <a:p>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5025" y="2438400"/>
            <a:ext cx="6319639" cy="42104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500"/>
                                  </p:stCondLst>
                                  <p:childTnLst>
                                    <p:set>
                                      <p:cBhvr>
                                        <p:cTn id="6" dur="1" fill="hold">
                                          <p:stCondLst>
                                            <p:cond delay="0"/>
                                          </p:stCondLst>
                                        </p:cTn>
                                        <p:tgtEl>
                                          <p:spTgt spid="13315"/>
                                        </p:tgtEl>
                                        <p:attrNameLst>
                                          <p:attrName>style.visibility</p:attrName>
                                        </p:attrNameLst>
                                      </p:cBhvr>
                                      <p:to>
                                        <p:strVal val="visible"/>
                                      </p:to>
                                    </p:set>
                                    <p:anim calcmode="lin" valueType="num">
                                      <p:cBhvr>
                                        <p:cTn id="7" dur="1000" fill="hold"/>
                                        <p:tgtEl>
                                          <p:spTgt spid="13315"/>
                                        </p:tgtEl>
                                        <p:attrNameLst>
                                          <p:attrName>ppt_w</p:attrName>
                                        </p:attrNameLst>
                                      </p:cBhvr>
                                      <p:tavLst>
                                        <p:tav tm="0">
                                          <p:val>
                                            <p:fltVal val="0"/>
                                          </p:val>
                                        </p:tav>
                                        <p:tav tm="100000">
                                          <p:val>
                                            <p:strVal val="#ppt_w"/>
                                          </p:val>
                                        </p:tav>
                                      </p:tavLst>
                                    </p:anim>
                                    <p:anim calcmode="lin" valueType="num">
                                      <p:cBhvr>
                                        <p:cTn id="8" dur="1000" fill="hold"/>
                                        <p:tgtEl>
                                          <p:spTgt spid="13315"/>
                                        </p:tgtEl>
                                        <p:attrNameLst>
                                          <p:attrName>ppt_h</p:attrName>
                                        </p:attrNameLst>
                                      </p:cBhvr>
                                      <p:tavLst>
                                        <p:tav tm="0">
                                          <p:val>
                                            <p:fltVal val="0"/>
                                          </p:val>
                                        </p:tav>
                                        <p:tav tm="100000">
                                          <p:val>
                                            <p:strVal val="#ppt_h"/>
                                          </p:val>
                                        </p:tav>
                                      </p:tavLst>
                                    </p:anim>
                                    <p:anim calcmode="lin" valueType="num">
                                      <p:cBhvr>
                                        <p:cTn id="9" dur="1000" fill="hold"/>
                                        <p:tgtEl>
                                          <p:spTgt spid="133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315"/>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1500"/>
                                  </p:stCondLst>
                                  <p:childTnLst>
                                    <p:set>
                                      <p:cBhvr>
                                        <p:cTn id="12" dur="1" fill="hold">
                                          <p:stCondLst>
                                            <p:cond delay="0"/>
                                          </p:stCondLst>
                                        </p:cTn>
                                        <p:tgtEl>
                                          <p:spTgt spid="13317"/>
                                        </p:tgtEl>
                                        <p:attrNameLst>
                                          <p:attrName>style.visibility</p:attrName>
                                        </p:attrNameLst>
                                      </p:cBhvr>
                                      <p:to>
                                        <p:strVal val="visible"/>
                                      </p:to>
                                    </p:set>
                                    <p:anim calcmode="lin" valueType="num">
                                      <p:cBhvr>
                                        <p:cTn id="13" dur="1000" fill="hold"/>
                                        <p:tgtEl>
                                          <p:spTgt spid="13317"/>
                                        </p:tgtEl>
                                        <p:attrNameLst>
                                          <p:attrName>ppt_w</p:attrName>
                                        </p:attrNameLst>
                                      </p:cBhvr>
                                      <p:tavLst>
                                        <p:tav tm="0">
                                          <p:val>
                                            <p:fltVal val="0"/>
                                          </p:val>
                                        </p:tav>
                                        <p:tav tm="100000">
                                          <p:val>
                                            <p:strVal val="#ppt_w"/>
                                          </p:val>
                                        </p:tav>
                                      </p:tavLst>
                                    </p:anim>
                                    <p:anim calcmode="lin" valueType="num">
                                      <p:cBhvr>
                                        <p:cTn id="14" dur="1000" fill="hold"/>
                                        <p:tgtEl>
                                          <p:spTgt spid="13317"/>
                                        </p:tgtEl>
                                        <p:attrNameLst>
                                          <p:attrName>ppt_h</p:attrName>
                                        </p:attrNameLst>
                                      </p:cBhvr>
                                      <p:tavLst>
                                        <p:tav tm="0">
                                          <p:val>
                                            <p:fltVal val="0"/>
                                          </p:val>
                                        </p:tav>
                                        <p:tav tm="100000">
                                          <p:val>
                                            <p:strVal val="#ppt_h"/>
                                          </p:val>
                                        </p:tav>
                                      </p:tavLst>
                                    </p:anim>
                                    <p:anim calcmode="lin" valueType="num">
                                      <p:cBhvr>
                                        <p:cTn id="15" dur="1000" fill="hold"/>
                                        <p:tgtEl>
                                          <p:spTgt spid="13317"/>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33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xit" presetSubtype="0" fill="hold" grpId="0" nodeType="clickEffect">
                                  <p:stCondLst>
                                    <p:cond delay="0"/>
                                  </p:stCondLst>
                                  <p:childTnLst>
                                    <p:anim calcmode="lin" valueType="num">
                                      <p:cBhvr>
                                        <p:cTn id="20" dur="1000"/>
                                        <p:tgtEl>
                                          <p:spTgt spid="206851">
                                            <p:txEl>
                                              <p:pRg st="0" end="0"/>
                                            </p:txEl>
                                          </p:spTgt>
                                        </p:tgtEl>
                                        <p:attrNameLst>
                                          <p:attrName>ppt_w</p:attrName>
                                        </p:attrNameLst>
                                      </p:cBhvr>
                                      <p:tavLst>
                                        <p:tav tm="0">
                                          <p:val>
                                            <p:strVal val="ppt_w"/>
                                          </p:val>
                                        </p:tav>
                                        <p:tav tm="100000">
                                          <p:val>
                                            <p:fltVal val="0"/>
                                          </p:val>
                                        </p:tav>
                                      </p:tavLst>
                                    </p:anim>
                                    <p:anim calcmode="lin" valueType="num">
                                      <p:cBhvr>
                                        <p:cTn id="21" dur="1000"/>
                                        <p:tgtEl>
                                          <p:spTgt spid="206851">
                                            <p:txEl>
                                              <p:pRg st="0" end="0"/>
                                            </p:txEl>
                                          </p:spTgt>
                                        </p:tgtEl>
                                        <p:attrNameLst>
                                          <p:attrName>ppt_h</p:attrName>
                                        </p:attrNameLst>
                                      </p:cBhvr>
                                      <p:tavLst>
                                        <p:tav tm="0">
                                          <p:val>
                                            <p:strVal val="ppt_h"/>
                                          </p:val>
                                        </p:tav>
                                        <p:tav tm="100000">
                                          <p:val>
                                            <p:fltVal val="0"/>
                                          </p:val>
                                        </p:tav>
                                      </p:tavLst>
                                    </p:anim>
                                    <p:anim calcmode="lin" valueType="num">
                                      <p:cBhvr>
                                        <p:cTn id="22" dur="1000"/>
                                        <p:tgtEl>
                                          <p:spTgt spid="206851">
                                            <p:txEl>
                                              <p:pRg st="0" end="0"/>
                                            </p:txEl>
                                          </p:spTgt>
                                        </p:tgtEl>
                                        <p:attrNameLst>
                                          <p:attrName>style.rotation</p:attrName>
                                        </p:attrNameLst>
                                      </p:cBhvr>
                                      <p:tavLst>
                                        <p:tav tm="0">
                                          <p:val>
                                            <p:fltVal val="0"/>
                                          </p:val>
                                        </p:tav>
                                        <p:tav tm="100000">
                                          <p:val>
                                            <p:fltVal val="90"/>
                                          </p:val>
                                        </p:tav>
                                      </p:tavLst>
                                    </p:anim>
                                    <p:animEffect transition="out" filter="fade">
                                      <p:cBhvr>
                                        <p:cTn id="23" dur="1000"/>
                                        <p:tgtEl>
                                          <p:spTgt spid="206851">
                                            <p:txEl>
                                              <p:pRg st="0" end="0"/>
                                            </p:txEl>
                                          </p:spTgt>
                                        </p:tgtEl>
                                      </p:cBhvr>
                                    </p:animEffect>
                                    <p:set>
                                      <p:cBhvr>
                                        <p:cTn id="24" dur="1" fill="hold">
                                          <p:stCondLst>
                                            <p:cond delay="999"/>
                                          </p:stCondLst>
                                        </p:cTn>
                                        <p:tgtEl>
                                          <p:spTgt spid="206851">
                                            <p:txEl>
                                              <p:pRg st="0" end="0"/>
                                            </p:txEl>
                                          </p:spTgt>
                                        </p:tgtEl>
                                        <p:attrNameLst>
                                          <p:attrName>style.visibility</p:attrName>
                                        </p:attrNameLst>
                                      </p:cBhvr>
                                      <p:to>
                                        <p:strVal val="hidden"/>
                                      </p:to>
                                    </p:set>
                                  </p:childTnLst>
                                </p:cTn>
                              </p:par>
                              <p:par>
                                <p:cTn id="25" presetID="31" presetClass="exit" presetSubtype="0" fill="hold" grpId="0" nodeType="withEffect">
                                  <p:stCondLst>
                                    <p:cond delay="0"/>
                                  </p:stCondLst>
                                  <p:childTnLst>
                                    <p:anim calcmode="lin" valueType="num">
                                      <p:cBhvr>
                                        <p:cTn id="26" dur="1000"/>
                                        <p:tgtEl>
                                          <p:spTgt spid="206851">
                                            <p:txEl>
                                              <p:pRg st="1" end="1"/>
                                            </p:txEl>
                                          </p:spTgt>
                                        </p:tgtEl>
                                        <p:attrNameLst>
                                          <p:attrName>ppt_w</p:attrName>
                                        </p:attrNameLst>
                                      </p:cBhvr>
                                      <p:tavLst>
                                        <p:tav tm="0">
                                          <p:val>
                                            <p:strVal val="ppt_w"/>
                                          </p:val>
                                        </p:tav>
                                        <p:tav tm="100000">
                                          <p:val>
                                            <p:fltVal val="0"/>
                                          </p:val>
                                        </p:tav>
                                      </p:tavLst>
                                    </p:anim>
                                    <p:anim calcmode="lin" valueType="num">
                                      <p:cBhvr>
                                        <p:cTn id="27" dur="1000"/>
                                        <p:tgtEl>
                                          <p:spTgt spid="206851">
                                            <p:txEl>
                                              <p:pRg st="1" end="1"/>
                                            </p:txEl>
                                          </p:spTgt>
                                        </p:tgtEl>
                                        <p:attrNameLst>
                                          <p:attrName>ppt_h</p:attrName>
                                        </p:attrNameLst>
                                      </p:cBhvr>
                                      <p:tavLst>
                                        <p:tav tm="0">
                                          <p:val>
                                            <p:strVal val="ppt_h"/>
                                          </p:val>
                                        </p:tav>
                                        <p:tav tm="100000">
                                          <p:val>
                                            <p:fltVal val="0"/>
                                          </p:val>
                                        </p:tav>
                                      </p:tavLst>
                                    </p:anim>
                                    <p:anim calcmode="lin" valueType="num">
                                      <p:cBhvr>
                                        <p:cTn id="28" dur="1000"/>
                                        <p:tgtEl>
                                          <p:spTgt spid="206851">
                                            <p:txEl>
                                              <p:pRg st="1" end="1"/>
                                            </p:txEl>
                                          </p:spTgt>
                                        </p:tgtEl>
                                        <p:attrNameLst>
                                          <p:attrName>style.rotation</p:attrName>
                                        </p:attrNameLst>
                                      </p:cBhvr>
                                      <p:tavLst>
                                        <p:tav tm="0">
                                          <p:val>
                                            <p:fltVal val="0"/>
                                          </p:val>
                                        </p:tav>
                                        <p:tav tm="100000">
                                          <p:val>
                                            <p:fltVal val="90"/>
                                          </p:val>
                                        </p:tav>
                                      </p:tavLst>
                                    </p:anim>
                                    <p:animEffect transition="out" filter="fade">
                                      <p:cBhvr>
                                        <p:cTn id="29" dur="1000"/>
                                        <p:tgtEl>
                                          <p:spTgt spid="206851">
                                            <p:txEl>
                                              <p:pRg st="1" end="1"/>
                                            </p:txEl>
                                          </p:spTgt>
                                        </p:tgtEl>
                                      </p:cBhvr>
                                    </p:animEffect>
                                    <p:set>
                                      <p:cBhvr>
                                        <p:cTn id="30" dur="1" fill="hold">
                                          <p:stCondLst>
                                            <p:cond delay="999"/>
                                          </p:stCondLst>
                                        </p:cTn>
                                        <p:tgtEl>
                                          <p:spTgt spid="206851">
                                            <p:txEl>
                                              <p:pRg st="1" end="1"/>
                                            </p:txEl>
                                          </p:spTgt>
                                        </p:tgtEl>
                                        <p:attrNameLst>
                                          <p:attrName>style.visibility</p:attrName>
                                        </p:attrNameLst>
                                      </p:cBhvr>
                                      <p:to>
                                        <p:strVal val="hidden"/>
                                      </p:to>
                                    </p:set>
                                  </p:childTnLst>
                                </p:cTn>
                              </p:par>
                              <p:par>
                                <p:cTn id="31" presetID="31" presetClass="exit" presetSubtype="0" fill="hold" grpId="0" nodeType="withEffect">
                                  <p:stCondLst>
                                    <p:cond delay="0"/>
                                  </p:stCondLst>
                                  <p:childTnLst>
                                    <p:anim calcmode="lin" valueType="num">
                                      <p:cBhvr>
                                        <p:cTn id="32" dur="1000"/>
                                        <p:tgtEl>
                                          <p:spTgt spid="206851">
                                            <p:txEl>
                                              <p:pRg st="2" end="2"/>
                                            </p:txEl>
                                          </p:spTgt>
                                        </p:tgtEl>
                                        <p:attrNameLst>
                                          <p:attrName>ppt_w</p:attrName>
                                        </p:attrNameLst>
                                      </p:cBhvr>
                                      <p:tavLst>
                                        <p:tav tm="0">
                                          <p:val>
                                            <p:strVal val="ppt_w"/>
                                          </p:val>
                                        </p:tav>
                                        <p:tav tm="100000">
                                          <p:val>
                                            <p:fltVal val="0"/>
                                          </p:val>
                                        </p:tav>
                                      </p:tavLst>
                                    </p:anim>
                                    <p:anim calcmode="lin" valueType="num">
                                      <p:cBhvr>
                                        <p:cTn id="33" dur="1000"/>
                                        <p:tgtEl>
                                          <p:spTgt spid="206851">
                                            <p:txEl>
                                              <p:pRg st="2" end="2"/>
                                            </p:txEl>
                                          </p:spTgt>
                                        </p:tgtEl>
                                        <p:attrNameLst>
                                          <p:attrName>ppt_h</p:attrName>
                                        </p:attrNameLst>
                                      </p:cBhvr>
                                      <p:tavLst>
                                        <p:tav tm="0">
                                          <p:val>
                                            <p:strVal val="ppt_h"/>
                                          </p:val>
                                        </p:tav>
                                        <p:tav tm="100000">
                                          <p:val>
                                            <p:fltVal val="0"/>
                                          </p:val>
                                        </p:tav>
                                      </p:tavLst>
                                    </p:anim>
                                    <p:anim calcmode="lin" valueType="num">
                                      <p:cBhvr>
                                        <p:cTn id="34" dur="1000"/>
                                        <p:tgtEl>
                                          <p:spTgt spid="206851">
                                            <p:txEl>
                                              <p:pRg st="2" end="2"/>
                                            </p:txEl>
                                          </p:spTgt>
                                        </p:tgtEl>
                                        <p:attrNameLst>
                                          <p:attrName>style.rotation</p:attrName>
                                        </p:attrNameLst>
                                      </p:cBhvr>
                                      <p:tavLst>
                                        <p:tav tm="0">
                                          <p:val>
                                            <p:fltVal val="0"/>
                                          </p:val>
                                        </p:tav>
                                        <p:tav tm="100000">
                                          <p:val>
                                            <p:fltVal val="90"/>
                                          </p:val>
                                        </p:tav>
                                      </p:tavLst>
                                    </p:anim>
                                    <p:animEffect transition="out" filter="fade">
                                      <p:cBhvr>
                                        <p:cTn id="35" dur="1000"/>
                                        <p:tgtEl>
                                          <p:spTgt spid="206851">
                                            <p:txEl>
                                              <p:pRg st="2" end="2"/>
                                            </p:txEl>
                                          </p:spTgt>
                                        </p:tgtEl>
                                      </p:cBhvr>
                                    </p:animEffect>
                                    <p:set>
                                      <p:cBhvr>
                                        <p:cTn id="36" dur="1" fill="hold">
                                          <p:stCondLst>
                                            <p:cond delay="999"/>
                                          </p:stCondLst>
                                        </p:cTn>
                                        <p:tgtEl>
                                          <p:spTgt spid="206851">
                                            <p:txEl>
                                              <p:pRg st="2" end="2"/>
                                            </p:txEl>
                                          </p:spTgt>
                                        </p:tgtEl>
                                        <p:attrNameLst>
                                          <p:attrName>style.visibility</p:attrName>
                                        </p:attrNameLst>
                                      </p:cBhvr>
                                      <p:to>
                                        <p:strVal val="hidden"/>
                                      </p:to>
                                    </p:set>
                                  </p:childTnLst>
                                </p:cTn>
                              </p:par>
                              <p:par>
                                <p:cTn id="37" presetID="31" presetClass="exit" presetSubtype="0" fill="hold" grpId="0" nodeType="withEffect">
                                  <p:stCondLst>
                                    <p:cond delay="0"/>
                                  </p:stCondLst>
                                  <p:childTnLst>
                                    <p:anim calcmode="lin" valueType="num">
                                      <p:cBhvr>
                                        <p:cTn id="38" dur="1000"/>
                                        <p:tgtEl>
                                          <p:spTgt spid="206851">
                                            <p:txEl>
                                              <p:pRg st="3" end="3"/>
                                            </p:txEl>
                                          </p:spTgt>
                                        </p:tgtEl>
                                        <p:attrNameLst>
                                          <p:attrName>ppt_w</p:attrName>
                                        </p:attrNameLst>
                                      </p:cBhvr>
                                      <p:tavLst>
                                        <p:tav tm="0">
                                          <p:val>
                                            <p:strVal val="ppt_w"/>
                                          </p:val>
                                        </p:tav>
                                        <p:tav tm="100000">
                                          <p:val>
                                            <p:fltVal val="0"/>
                                          </p:val>
                                        </p:tav>
                                      </p:tavLst>
                                    </p:anim>
                                    <p:anim calcmode="lin" valueType="num">
                                      <p:cBhvr>
                                        <p:cTn id="39" dur="1000"/>
                                        <p:tgtEl>
                                          <p:spTgt spid="206851">
                                            <p:txEl>
                                              <p:pRg st="3" end="3"/>
                                            </p:txEl>
                                          </p:spTgt>
                                        </p:tgtEl>
                                        <p:attrNameLst>
                                          <p:attrName>ppt_h</p:attrName>
                                        </p:attrNameLst>
                                      </p:cBhvr>
                                      <p:tavLst>
                                        <p:tav tm="0">
                                          <p:val>
                                            <p:strVal val="ppt_h"/>
                                          </p:val>
                                        </p:tav>
                                        <p:tav tm="100000">
                                          <p:val>
                                            <p:fltVal val="0"/>
                                          </p:val>
                                        </p:tav>
                                      </p:tavLst>
                                    </p:anim>
                                    <p:anim calcmode="lin" valueType="num">
                                      <p:cBhvr>
                                        <p:cTn id="40" dur="1000"/>
                                        <p:tgtEl>
                                          <p:spTgt spid="206851">
                                            <p:txEl>
                                              <p:pRg st="3" end="3"/>
                                            </p:txEl>
                                          </p:spTgt>
                                        </p:tgtEl>
                                        <p:attrNameLst>
                                          <p:attrName>style.rotation</p:attrName>
                                        </p:attrNameLst>
                                      </p:cBhvr>
                                      <p:tavLst>
                                        <p:tav tm="0">
                                          <p:val>
                                            <p:fltVal val="0"/>
                                          </p:val>
                                        </p:tav>
                                        <p:tav tm="100000">
                                          <p:val>
                                            <p:fltVal val="90"/>
                                          </p:val>
                                        </p:tav>
                                      </p:tavLst>
                                    </p:anim>
                                    <p:animEffect transition="out" filter="fade">
                                      <p:cBhvr>
                                        <p:cTn id="41" dur="1000"/>
                                        <p:tgtEl>
                                          <p:spTgt spid="206851">
                                            <p:txEl>
                                              <p:pRg st="3" end="3"/>
                                            </p:txEl>
                                          </p:spTgt>
                                        </p:tgtEl>
                                      </p:cBhvr>
                                    </p:animEffect>
                                    <p:set>
                                      <p:cBhvr>
                                        <p:cTn id="42" dur="1" fill="hold">
                                          <p:stCondLst>
                                            <p:cond delay="999"/>
                                          </p:stCondLst>
                                        </p:cTn>
                                        <p:tgtEl>
                                          <p:spTgt spid="206851">
                                            <p:txEl>
                                              <p:pRg st="3" end="3"/>
                                            </p:txEl>
                                          </p:spTgt>
                                        </p:tgtEl>
                                        <p:attrNameLst>
                                          <p:attrName>style.visibility</p:attrName>
                                        </p:attrNameLst>
                                      </p:cBhvr>
                                      <p:to>
                                        <p:strVal val="hidden"/>
                                      </p:to>
                                    </p:set>
                                  </p:childTnLst>
                                </p:cTn>
                              </p:par>
                              <p:par>
                                <p:cTn id="43" presetID="31" presetClass="entr" presetSubtype="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p:cTn id="45" dur="1000" fill="hold"/>
                                        <p:tgtEl>
                                          <p:spTgt spid="3"/>
                                        </p:tgtEl>
                                        <p:attrNameLst>
                                          <p:attrName>ppt_w</p:attrName>
                                        </p:attrNameLst>
                                      </p:cBhvr>
                                      <p:tavLst>
                                        <p:tav tm="0">
                                          <p:val>
                                            <p:fltVal val="0"/>
                                          </p:val>
                                        </p:tav>
                                        <p:tav tm="100000">
                                          <p:val>
                                            <p:strVal val="#ppt_w"/>
                                          </p:val>
                                        </p:tav>
                                      </p:tavLst>
                                    </p:anim>
                                    <p:anim calcmode="lin" valueType="num">
                                      <p:cBhvr>
                                        <p:cTn id="46" dur="1000" fill="hold"/>
                                        <p:tgtEl>
                                          <p:spTgt spid="3"/>
                                        </p:tgtEl>
                                        <p:attrNameLst>
                                          <p:attrName>ppt_h</p:attrName>
                                        </p:attrNameLst>
                                      </p:cBhvr>
                                      <p:tavLst>
                                        <p:tav tm="0">
                                          <p:val>
                                            <p:fltVal val="0"/>
                                          </p:val>
                                        </p:tav>
                                        <p:tav tm="100000">
                                          <p:val>
                                            <p:strVal val="#ppt_h"/>
                                          </p:val>
                                        </p:tav>
                                      </p:tavLst>
                                    </p:anim>
                                    <p:anim calcmode="lin" valueType="num">
                                      <p:cBhvr>
                                        <p:cTn id="47" dur="1000" fill="hold"/>
                                        <p:tgtEl>
                                          <p:spTgt spid="3"/>
                                        </p:tgtEl>
                                        <p:attrNameLst>
                                          <p:attrName>style.rotation</p:attrName>
                                        </p:attrNameLst>
                                      </p:cBhvr>
                                      <p:tavLst>
                                        <p:tav tm="0">
                                          <p:val>
                                            <p:fltVal val="90"/>
                                          </p:val>
                                        </p:tav>
                                        <p:tav tm="100000">
                                          <p:val>
                                            <p:fltVal val="0"/>
                                          </p:val>
                                        </p:tav>
                                      </p:tavLst>
                                    </p:anim>
                                    <p:animEffect transition="in" filter="fade">
                                      <p:cBhvr>
                                        <p:cTn id="48" dur="1000"/>
                                        <p:tgtEl>
                                          <p:spTgt spid="3"/>
                                        </p:tgtEl>
                                      </p:cBhvr>
                                    </p:animEffect>
                                  </p:childTnLst>
                                </p:cTn>
                              </p:par>
                              <p:par>
                                <p:cTn id="49" presetID="31" presetClass="exit" presetSubtype="0" fill="hold" nodeType="withEffect">
                                  <p:stCondLst>
                                    <p:cond delay="0"/>
                                  </p:stCondLst>
                                  <p:childTnLst>
                                    <p:anim calcmode="lin" valueType="num">
                                      <p:cBhvr>
                                        <p:cTn id="50" dur="1000"/>
                                        <p:tgtEl>
                                          <p:spTgt spid="13315"/>
                                        </p:tgtEl>
                                        <p:attrNameLst>
                                          <p:attrName>ppt_w</p:attrName>
                                        </p:attrNameLst>
                                      </p:cBhvr>
                                      <p:tavLst>
                                        <p:tav tm="0">
                                          <p:val>
                                            <p:strVal val="ppt_w"/>
                                          </p:val>
                                        </p:tav>
                                        <p:tav tm="100000">
                                          <p:val>
                                            <p:fltVal val="0"/>
                                          </p:val>
                                        </p:tav>
                                      </p:tavLst>
                                    </p:anim>
                                    <p:anim calcmode="lin" valueType="num">
                                      <p:cBhvr>
                                        <p:cTn id="51" dur="1000"/>
                                        <p:tgtEl>
                                          <p:spTgt spid="13315"/>
                                        </p:tgtEl>
                                        <p:attrNameLst>
                                          <p:attrName>ppt_h</p:attrName>
                                        </p:attrNameLst>
                                      </p:cBhvr>
                                      <p:tavLst>
                                        <p:tav tm="0">
                                          <p:val>
                                            <p:strVal val="ppt_h"/>
                                          </p:val>
                                        </p:tav>
                                        <p:tav tm="100000">
                                          <p:val>
                                            <p:fltVal val="0"/>
                                          </p:val>
                                        </p:tav>
                                      </p:tavLst>
                                    </p:anim>
                                    <p:anim calcmode="lin" valueType="num">
                                      <p:cBhvr>
                                        <p:cTn id="52" dur="1000"/>
                                        <p:tgtEl>
                                          <p:spTgt spid="13315"/>
                                        </p:tgtEl>
                                        <p:attrNameLst>
                                          <p:attrName>style.rotation</p:attrName>
                                        </p:attrNameLst>
                                      </p:cBhvr>
                                      <p:tavLst>
                                        <p:tav tm="0">
                                          <p:val>
                                            <p:fltVal val="0"/>
                                          </p:val>
                                        </p:tav>
                                        <p:tav tm="100000">
                                          <p:val>
                                            <p:fltVal val="90"/>
                                          </p:val>
                                        </p:tav>
                                      </p:tavLst>
                                    </p:anim>
                                    <p:animEffect transition="out" filter="fade">
                                      <p:cBhvr>
                                        <p:cTn id="53" dur="1000"/>
                                        <p:tgtEl>
                                          <p:spTgt spid="13315"/>
                                        </p:tgtEl>
                                      </p:cBhvr>
                                    </p:animEffect>
                                    <p:set>
                                      <p:cBhvr>
                                        <p:cTn id="54" dur="1" fill="hold">
                                          <p:stCondLst>
                                            <p:cond delay="999"/>
                                          </p:stCondLst>
                                        </p:cTn>
                                        <p:tgtEl>
                                          <p:spTgt spid="13315"/>
                                        </p:tgtEl>
                                        <p:attrNameLst>
                                          <p:attrName>style.visibility</p:attrName>
                                        </p:attrNameLst>
                                      </p:cBhvr>
                                      <p:to>
                                        <p:strVal val="hidden"/>
                                      </p:to>
                                    </p:set>
                                  </p:childTnLst>
                                </p:cTn>
                              </p:par>
                              <p:par>
                                <p:cTn id="55" presetID="31" presetClass="exit" presetSubtype="0" fill="hold" nodeType="withEffect">
                                  <p:stCondLst>
                                    <p:cond delay="0"/>
                                  </p:stCondLst>
                                  <p:childTnLst>
                                    <p:anim calcmode="lin" valueType="num">
                                      <p:cBhvr>
                                        <p:cTn id="56" dur="1000"/>
                                        <p:tgtEl>
                                          <p:spTgt spid="13317"/>
                                        </p:tgtEl>
                                        <p:attrNameLst>
                                          <p:attrName>ppt_w</p:attrName>
                                        </p:attrNameLst>
                                      </p:cBhvr>
                                      <p:tavLst>
                                        <p:tav tm="0">
                                          <p:val>
                                            <p:strVal val="ppt_w"/>
                                          </p:val>
                                        </p:tav>
                                        <p:tav tm="100000">
                                          <p:val>
                                            <p:fltVal val="0"/>
                                          </p:val>
                                        </p:tav>
                                      </p:tavLst>
                                    </p:anim>
                                    <p:anim calcmode="lin" valueType="num">
                                      <p:cBhvr>
                                        <p:cTn id="57" dur="1000"/>
                                        <p:tgtEl>
                                          <p:spTgt spid="13317"/>
                                        </p:tgtEl>
                                        <p:attrNameLst>
                                          <p:attrName>ppt_h</p:attrName>
                                        </p:attrNameLst>
                                      </p:cBhvr>
                                      <p:tavLst>
                                        <p:tav tm="0">
                                          <p:val>
                                            <p:strVal val="ppt_h"/>
                                          </p:val>
                                        </p:tav>
                                        <p:tav tm="100000">
                                          <p:val>
                                            <p:fltVal val="0"/>
                                          </p:val>
                                        </p:tav>
                                      </p:tavLst>
                                    </p:anim>
                                    <p:anim calcmode="lin" valueType="num">
                                      <p:cBhvr>
                                        <p:cTn id="58" dur="1000"/>
                                        <p:tgtEl>
                                          <p:spTgt spid="13317"/>
                                        </p:tgtEl>
                                        <p:attrNameLst>
                                          <p:attrName>style.rotation</p:attrName>
                                        </p:attrNameLst>
                                      </p:cBhvr>
                                      <p:tavLst>
                                        <p:tav tm="0">
                                          <p:val>
                                            <p:fltVal val="0"/>
                                          </p:val>
                                        </p:tav>
                                        <p:tav tm="100000">
                                          <p:val>
                                            <p:fltVal val="90"/>
                                          </p:val>
                                        </p:tav>
                                      </p:tavLst>
                                    </p:anim>
                                    <p:animEffect transition="out" filter="fade">
                                      <p:cBhvr>
                                        <p:cTn id="59" dur="1000"/>
                                        <p:tgtEl>
                                          <p:spTgt spid="13317"/>
                                        </p:tgtEl>
                                      </p:cBhvr>
                                    </p:animEffect>
                                    <p:set>
                                      <p:cBhvr>
                                        <p:cTn id="60" dur="1" fill="hold">
                                          <p:stCondLst>
                                            <p:cond delay="999"/>
                                          </p:stCondLst>
                                        </p:cTn>
                                        <p:tgtEl>
                                          <p:spTgt spid="13317"/>
                                        </p:tgtEl>
                                        <p:attrNameLst>
                                          <p:attrName>style.visibility</p:attrName>
                                        </p:attrNameLst>
                                      </p:cBhvr>
                                      <p:to>
                                        <p:strVal val="hidden"/>
                                      </p:to>
                                    </p:set>
                                  </p:childTnLst>
                                </p:cTn>
                              </p:par>
                              <p:par>
                                <p:cTn id="61" presetID="15" presetClass="entr" presetSubtype="0" fill="hold" nodeType="with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p:cTn id="63" dur="3000" fill="hold"/>
                                        <p:tgtEl>
                                          <p:spTgt spid="9"/>
                                        </p:tgtEl>
                                        <p:attrNameLst>
                                          <p:attrName>ppt_w</p:attrName>
                                        </p:attrNameLst>
                                      </p:cBhvr>
                                      <p:tavLst>
                                        <p:tav tm="0">
                                          <p:val>
                                            <p:fltVal val="0"/>
                                          </p:val>
                                        </p:tav>
                                        <p:tav tm="100000">
                                          <p:val>
                                            <p:strVal val="#ppt_w"/>
                                          </p:val>
                                        </p:tav>
                                      </p:tavLst>
                                    </p:anim>
                                    <p:anim calcmode="lin" valueType="num">
                                      <p:cBhvr>
                                        <p:cTn id="64" dur="3000" fill="hold"/>
                                        <p:tgtEl>
                                          <p:spTgt spid="9"/>
                                        </p:tgtEl>
                                        <p:attrNameLst>
                                          <p:attrName>ppt_h</p:attrName>
                                        </p:attrNameLst>
                                      </p:cBhvr>
                                      <p:tavLst>
                                        <p:tav tm="0">
                                          <p:val>
                                            <p:fltVal val="0"/>
                                          </p:val>
                                        </p:tav>
                                        <p:tav tm="100000">
                                          <p:val>
                                            <p:strVal val="#ppt_h"/>
                                          </p:val>
                                        </p:tav>
                                      </p:tavLst>
                                    </p:anim>
                                    <p:anim calcmode="lin" valueType="num">
                                      <p:cBhvr>
                                        <p:cTn id="65" dur="3000" fill="hold"/>
                                        <p:tgtEl>
                                          <p:spTgt spid="9"/>
                                        </p:tgtEl>
                                        <p:attrNameLst>
                                          <p:attrName>ppt_x</p:attrName>
                                        </p:attrNameLst>
                                      </p:cBhvr>
                                      <p:tavLst>
                                        <p:tav tm="0" fmla="#ppt_x+(cos(-2*pi*(1-$))*-#ppt_x-sin(-2*pi*(1-$))*(1-#ppt_y))*(1-$)">
                                          <p:val>
                                            <p:fltVal val="0"/>
                                          </p:val>
                                        </p:tav>
                                        <p:tav tm="100000">
                                          <p:val>
                                            <p:fltVal val="1"/>
                                          </p:val>
                                        </p:tav>
                                      </p:tavLst>
                                    </p:anim>
                                    <p:anim calcmode="lin" valueType="num">
                                      <p:cBhvr>
                                        <p:cTn id="66" dur="3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1" grpId="0" uiExpand="1" build="p"/>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Rectangle 3"/>
          <p:cNvSpPr>
            <a:spLocks noGrp="1" noChangeArrowheads="1"/>
          </p:cNvSpPr>
          <p:nvPr>
            <p:ph type="body" idx="1"/>
          </p:nvPr>
        </p:nvSpPr>
        <p:spPr>
          <a:xfrm>
            <a:off x="352097" y="304800"/>
            <a:ext cx="8419011" cy="2514600"/>
          </a:xfrm>
        </p:spPr>
        <p:txBody>
          <a:bodyPr/>
          <a:lstStyle/>
          <a:p>
            <a:pPr marL="0" indent="0" algn="just">
              <a:lnSpc>
                <a:spcPct val="90000"/>
              </a:lnSpc>
              <a:buFontTx/>
              <a:buNone/>
            </a:pPr>
            <a:r>
              <a:rPr lang="en-US" sz="2200" dirty="0">
                <a:latin typeface="Calibri" pitchFamily="34" charset="0"/>
                <a:cs typeface="Calibri" pitchFamily="34" charset="0"/>
              </a:rPr>
              <a:t>When the Industrial Revolution happened, the factories poured out black smoke, covering the white trees with black soot.  This caused the white moths to </a:t>
            </a:r>
            <a:r>
              <a:rPr lang="en-US" sz="2200" b="1" u="sng" dirty="0">
                <a:latin typeface="Calibri" pitchFamily="34" charset="0"/>
                <a:cs typeface="Calibri" pitchFamily="34" charset="0"/>
              </a:rPr>
              <a:t>stand out</a:t>
            </a:r>
            <a:r>
              <a:rPr lang="en-US" sz="2200" dirty="0">
                <a:latin typeface="Calibri" pitchFamily="34" charset="0"/>
                <a:cs typeface="Calibri" pitchFamily="34" charset="0"/>
              </a:rPr>
              <a:t>, and the birds ate them sooner than the black ones.  The black moth population then </a:t>
            </a:r>
            <a:r>
              <a:rPr lang="en-US" sz="2200" b="1" u="sng" dirty="0">
                <a:latin typeface="Calibri" pitchFamily="34" charset="0"/>
                <a:cs typeface="Calibri" pitchFamily="34" charset="0"/>
              </a:rPr>
              <a:t>grew</a:t>
            </a:r>
            <a:r>
              <a:rPr lang="en-US" sz="2200" dirty="0">
                <a:latin typeface="Calibri" pitchFamily="34" charset="0"/>
                <a:cs typeface="Calibri" pitchFamily="34" charset="0"/>
              </a:rPr>
              <a:t> rapidly because the birds were not naturally selecting them. If this progression were to continue for generations and generations, the gene for the white moths may be completely eliminated from the species.  In other words, the birds would cause all of the white moths to go </a:t>
            </a:r>
            <a:r>
              <a:rPr lang="en-US" sz="2200" b="1" u="sng" dirty="0">
                <a:latin typeface="Calibri" pitchFamily="34" charset="0"/>
                <a:cs typeface="Calibri" pitchFamily="34" charset="0"/>
              </a:rPr>
              <a:t>extinct</a:t>
            </a:r>
            <a:r>
              <a:rPr lang="en-US" sz="2200" dirty="0">
                <a:latin typeface="Calibri" pitchFamily="34" charset="0"/>
                <a:cs typeface="Calibri" pitchFamily="34" charset="0"/>
              </a:rPr>
              <a:t> because of </a:t>
            </a:r>
            <a:r>
              <a:rPr lang="en-US" sz="2200" b="1" u="sng" dirty="0">
                <a:latin typeface="Calibri" pitchFamily="34" charset="0"/>
                <a:cs typeface="Calibri" pitchFamily="34" charset="0"/>
              </a:rPr>
              <a:t>evolution</a:t>
            </a:r>
            <a:r>
              <a:rPr lang="en-US" sz="2200" dirty="0">
                <a:latin typeface="Calibri" pitchFamily="34" charset="0"/>
                <a:cs typeface="Calibri" pitchFamily="34" charset="0"/>
              </a:rPr>
              <a:t>.</a:t>
            </a:r>
          </a:p>
          <a:p>
            <a:pPr marL="0" indent="0">
              <a:lnSpc>
                <a:spcPct val="90000"/>
              </a:lnSpc>
              <a:buFontTx/>
              <a:buNone/>
            </a:pPr>
            <a:endParaRPr lang="en-US" sz="2400" dirty="0">
              <a:latin typeface="Calibri" pitchFamily="34" charset="0"/>
              <a:cs typeface="Calibri" pitchFamily="34" charset="0"/>
            </a:endParaRPr>
          </a:p>
          <a:p>
            <a:pPr marL="0" indent="0">
              <a:lnSpc>
                <a:spcPct val="90000"/>
              </a:lnSpc>
              <a:buFontTx/>
              <a:buNone/>
            </a:pPr>
            <a:endParaRPr lang="en-US" sz="2400" dirty="0">
              <a:latin typeface="Calibri" pitchFamily="34" charset="0"/>
              <a:cs typeface="Calibri" pitchFamily="34" charset="0"/>
            </a:endParaRPr>
          </a:p>
          <a:p>
            <a:pPr marL="0" indent="0">
              <a:lnSpc>
                <a:spcPct val="90000"/>
              </a:lnSpc>
            </a:pPr>
            <a:endParaRPr lang="en-US" sz="2400" dirty="0">
              <a:latin typeface="Calibri" pitchFamily="34" charset="0"/>
              <a:cs typeface="Calibri" pitchFamily="34" charset="0"/>
            </a:endParaRPr>
          </a:p>
        </p:txBody>
      </p:sp>
      <p:sp>
        <p:nvSpPr>
          <p:cNvPr id="2" name="AutoShape 6" descr="Inline image 2"/>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11" descr="https://mail-attachment.googleusercontent.com/attachment/?ui=2&amp;ik=38ff26052b&amp;view=att&amp;th=13cd440470fba494&amp;attid=0.3&amp;disp=inline&amp;safe=1&amp;zw&amp;saduie=AG9B_P-lhUVPiRJlYOGQk5vULgn3&amp;sadet=1360784261254&amp;sads=OS9EmVCFhTArCl5eAQDQQyYFO-M"/>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14" descr="https://mail-attachment.googleusercontent.com/attachment/?ui=2&amp;ik=38ff26052b&amp;view=att&amp;th=13cd538299acfa89&amp;attid=0.3&amp;disp=inline&amp;safe=1&amp;zw&amp;saduie=AG9B_P-lhUVPiRJlYOGQk5vULgn3&amp;sadet=1360786938713&amp;sads=pBqN4zkwUas8zWiXAhMD6b8Gsvc"/>
          <p:cNvSpPr>
            <a:spLocks noChangeAspect="1" noChangeArrowheads="1"/>
          </p:cNvSpPr>
          <p:nvPr/>
        </p:nvSpPr>
        <p:spPr bwMode="auto">
          <a:xfrm>
            <a:off x="460375" y="1603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9" descr="https://mail-attachment.googleusercontent.com/attachment/?ui=2&amp;ik=38ff26052b&amp;view=att&amp;th=13cd94d770834f9a&amp;attid=0.1.1&amp;disp=inline&amp;safe=1&amp;zw&amp;saduie=AG9B_P-lhUVPiRJlYOGQk5vULgn3&amp;sadet=1360855875176&amp;sads=U6lSasx_DqxI5ggpS7Hn8zhkyF8"/>
          <p:cNvSpPr>
            <a:spLocks noChangeAspect="1" noChangeArrowheads="1"/>
          </p:cNvSpPr>
          <p:nvPr/>
        </p:nvSpPr>
        <p:spPr bwMode="auto">
          <a:xfrm>
            <a:off x="612775" y="3127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6875" r="9521"/>
          <a:stretch/>
        </p:blipFill>
        <p:spPr>
          <a:xfrm>
            <a:off x="441982" y="2806586"/>
            <a:ext cx="4815818" cy="3754920"/>
          </a:xfrm>
          <a:prstGeom prst="rect">
            <a:avLst/>
          </a:prstGeom>
        </p:spPr>
      </p:pic>
      <p:pic>
        <p:nvPicPr>
          <p:cNvPr id="2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395"/>
          <a:stretch/>
        </p:blipFill>
        <p:spPr bwMode="auto">
          <a:xfrm>
            <a:off x="5486400" y="2806586"/>
            <a:ext cx="3174350" cy="37549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t;strong&gt;Evolution&lt;/strong&gt; in fast-forward - The Futures Agenc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796" y="1789104"/>
            <a:ext cx="8327204" cy="3773495"/>
          </a:xfrm>
          <a:prstGeom prst="rect">
            <a:avLst/>
          </a:prstGeom>
        </p:spPr>
      </p:pic>
      <p:sp>
        <p:nvSpPr>
          <p:cNvPr id="6" name="Oval 5">
            <a:hlinkClick r:id="rId3"/>
          </p:cNvPr>
          <p:cNvSpPr/>
          <p:nvPr/>
        </p:nvSpPr>
        <p:spPr>
          <a:xfrm>
            <a:off x="0" y="142875"/>
            <a:ext cx="1285875" cy="1238250"/>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a:p>
        </p:txBody>
      </p:sp>
      <p:sp>
        <p:nvSpPr>
          <p:cNvPr id="8" name="Oval 7">
            <a:hlinkClick r:id="rId4"/>
          </p:cNvPr>
          <p:cNvSpPr/>
          <p:nvPr/>
        </p:nvSpPr>
        <p:spPr>
          <a:xfrm>
            <a:off x="2857500" y="2333625"/>
            <a:ext cx="714375" cy="752870"/>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a:p>
        </p:txBody>
      </p:sp>
      <p:sp>
        <p:nvSpPr>
          <p:cNvPr id="9" name="Oval 8">
            <a:hlinkClick r:id="rId5"/>
          </p:cNvPr>
          <p:cNvSpPr/>
          <p:nvPr/>
        </p:nvSpPr>
        <p:spPr>
          <a:xfrm>
            <a:off x="3768587" y="2266869"/>
            <a:ext cx="714375" cy="752870"/>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a:p>
        </p:txBody>
      </p:sp>
      <p:sp>
        <p:nvSpPr>
          <p:cNvPr id="10" name="Oval 9">
            <a:hlinkClick r:id="rId6"/>
          </p:cNvPr>
          <p:cNvSpPr/>
          <p:nvPr/>
        </p:nvSpPr>
        <p:spPr>
          <a:xfrm>
            <a:off x="4683815" y="2333625"/>
            <a:ext cx="714375" cy="752870"/>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a:p>
        </p:txBody>
      </p:sp>
      <p:sp>
        <p:nvSpPr>
          <p:cNvPr id="11" name="Oval 10">
            <a:hlinkClick r:id="rId7"/>
          </p:cNvPr>
          <p:cNvSpPr/>
          <p:nvPr/>
        </p:nvSpPr>
        <p:spPr>
          <a:xfrm>
            <a:off x="5599043" y="2316565"/>
            <a:ext cx="714375" cy="752870"/>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a:p>
        </p:txBody>
      </p:sp>
      <p:sp>
        <p:nvSpPr>
          <p:cNvPr id="13" name="Oval 12">
            <a:hlinkClick r:id="rId8"/>
          </p:cNvPr>
          <p:cNvSpPr/>
          <p:nvPr/>
        </p:nvSpPr>
        <p:spPr>
          <a:xfrm>
            <a:off x="142875" y="3238500"/>
            <a:ext cx="952500" cy="851890"/>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a:p>
        </p:txBody>
      </p:sp>
      <p:sp>
        <p:nvSpPr>
          <p:cNvPr id="14" name="Oval 13">
            <a:hlinkClick r:id="rId9"/>
          </p:cNvPr>
          <p:cNvSpPr/>
          <p:nvPr/>
        </p:nvSpPr>
        <p:spPr>
          <a:xfrm>
            <a:off x="142875" y="2266870"/>
            <a:ext cx="948358" cy="819626"/>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a:p>
        </p:txBody>
      </p:sp>
      <p:sp>
        <p:nvSpPr>
          <p:cNvPr id="15" name="Oval 14">
            <a:hlinkClick r:id="rId10"/>
          </p:cNvPr>
          <p:cNvSpPr/>
          <p:nvPr/>
        </p:nvSpPr>
        <p:spPr>
          <a:xfrm>
            <a:off x="142874" y="1435246"/>
            <a:ext cx="948358" cy="819626"/>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a:p>
        </p:txBody>
      </p:sp>
      <p:sp>
        <p:nvSpPr>
          <p:cNvPr id="16" name="Oval 15">
            <a:hlinkClick r:id="rId11"/>
          </p:cNvPr>
          <p:cNvSpPr/>
          <p:nvPr/>
        </p:nvSpPr>
        <p:spPr>
          <a:xfrm>
            <a:off x="179112" y="4152621"/>
            <a:ext cx="948358" cy="819626"/>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a:p>
        </p:txBody>
      </p:sp>
      <p:sp>
        <p:nvSpPr>
          <p:cNvPr id="17" name="Oval 16">
            <a:hlinkClick r:id="rId3"/>
          </p:cNvPr>
          <p:cNvSpPr/>
          <p:nvPr/>
        </p:nvSpPr>
        <p:spPr>
          <a:xfrm>
            <a:off x="91939" y="6038374"/>
            <a:ext cx="948358" cy="819626"/>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a:p>
        </p:txBody>
      </p:sp>
      <p:sp>
        <p:nvSpPr>
          <p:cNvPr id="21" name="Oval 20">
            <a:hlinkClick r:id="rId12"/>
          </p:cNvPr>
          <p:cNvSpPr/>
          <p:nvPr/>
        </p:nvSpPr>
        <p:spPr>
          <a:xfrm>
            <a:off x="7429500" y="2286000"/>
            <a:ext cx="714375" cy="752870"/>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a:p>
        </p:txBody>
      </p:sp>
      <p:sp>
        <p:nvSpPr>
          <p:cNvPr id="2" name="Rectangle 1"/>
          <p:cNvSpPr/>
          <p:nvPr/>
        </p:nvSpPr>
        <p:spPr>
          <a:xfrm>
            <a:off x="1505798" y="5842476"/>
            <a:ext cx="5730530" cy="646331"/>
          </a:xfrm>
          <a:prstGeom prst="rect">
            <a:avLst/>
          </a:prstGeom>
        </p:spPr>
        <p:txBody>
          <a:bodyPr wrap="square">
            <a:spAutoFit/>
          </a:bodyPr>
          <a:lstStyle/>
          <a:p>
            <a:r>
              <a:rPr lang="en-US" dirty="0">
                <a:hlinkClick r:id="rId13"/>
              </a:rPr>
              <a:t>https://www.youtube.com/watch?v=c_jyHp3bmEw</a:t>
            </a:r>
            <a:endParaRPr lang="en-US" dirty="0"/>
          </a:p>
          <a:p>
            <a:endParaRPr lang="en-US" dirty="0"/>
          </a:p>
        </p:txBody>
      </p:sp>
      <p:sp>
        <p:nvSpPr>
          <p:cNvPr id="4" name="TextBox 3"/>
          <p:cNvSpPr txBox="1"/>
          <p:nvPr/>
        </p:nvSpPr>
        <p:spPr>
          <a:xfrm>
            <a:off x="502695" y="529320"/>
            <a:ext cx="8055796" cy="523220"/>
          </a:xfrm>
          <a:prstGeom prst="rect">
            <a:avLst/>
          </a:prstGeom>
          <a:noFill/>
        </p:spPr>
        <p:txBody>
          <a:bodyPr wrap="square" rtlCol="0">
            <a:spAutoFit/>
          </a:bodyPr>
          <a:lstStyle/>
          <a:p>
            <a:pPr algn="ctr"/>
            <a:r>
              <a:rPr lang="en-US" sz="2800" dirty="0"/>
              <a:t>Good videos on Evolution and Natural Selection</a:t>
            </a:r>
          </a:p>
        </p:txBody>
      </p:sp>
      <p:sp>
        <p:nvSpPr>
          <p:cNvPr id="5" name="TextBox 4"/>
          <p:cNvSpPr txBox="1"/>
          <p:nvPr/>
        </p:nvSpPr>
        <p:spPr>
          <a:xfrm>
            <a:off x="1572129" y="1679973"/>
            <a:ext cx="5614368" cy="646331"/>
          </a:xfrm>
          <a:prstGeom prst="rect">
            <a:avLst/>
          </a:prstGeom>
          <a:noFill/>
        </p:spPr>
        <p:txBody>
          <a:bodyPr wrap="square" rtlCol="0">
            <a:spAutoFit/>
          </a:bodyPr>
          <a:lstStyle/>
          <a:p>
            <a:r>
              <a:rPr lang="en-US" dirty="0">
                <a:hlinkClick r:id="rId14"/>
              </a:rPr>
              <a:t>https://www.youtube.com/watch?v=BcpB_986wyk</a:t>
            </a:r>
            <a:endParaRPr lang="en-US" dirty="0"/>
          </a:p>
          <a:p>
            <a:endParaRPr lang="en-US" dirty="0"/>
          </a:p>
        </p:txBody>
      </p:sp>
      <p:sp>
        <p:nvSpPr>
          <p:cNvPr id="18" name="TextBox 17"/>
          <p:cNvSpPr txBox="1"/>
          <p:nvPr/>
        </p:nvSpPr>
        <p:spPr>
          <a:xfrm>
            <a:off x="2220311" y="5496201"/>
            <a:ext cx="3886200" cy="369332"/>
          </a:xfrm>
          <a:prstGeom prst="rect">
            <a:avLst/>
          </a:prstGeom>
          <a:noFill/>
        </p:spPr>
        <p:txBody>
          <a:bodyPr wrap="square" rtlCol="0">
            <a:spAutoFit/>
          </a:bodyPr>
          <a:lstStyle/>
          <a:p>
            <a:r>
              <a:rPr lang="en-US" dirty="0" smtClean="0"/>
              <a:t>Definitely skip </a:t>
            </a:r>
            <a:r>
              <a:rPr lang="en-US" dirty="0"/>
              <a:t>8:14 to 9:35</a:t>
            </a:r>
          </a:p>
        </p:txBody>
      </p:sp>
      <p:sp>
        <p:nvSpPr>
          <p:cNvPr id="7" name="TextBox 6"/>
          <p:cNvSpPr txBox="1"/>
          <p:nvPr/>
        </p:nvSpPr>
        <p:spPr>
          <a:xfrm>
            <a:off x="1513232" y="1097656"/>
            <a:ext cx="5732163" cy="646331"/>
          </a:xfrm>
          <a:prstGeom prst="rect">
            <a:avLst/>
          </a:prstGeom>
          <a:noFill/>
        </p:spPr>
        <p:txBody>
          <a:bodyPr wrap="square" rtlCol="0">
            <a:spAutoFit/>
          </a:bodyPr>
          <a:lstStyle/>
          <a:p>
            <a:r>
              <a:rPr lang="en-US" dirty="0">
                <a:hlinkClick r:id="rId15"/>
              </a:rPr>
              <a:t>https://www.youtube.com/watch?v=GhHOjC4oxh8</a:t>
            </a:r>
            <a:endParaRPr lang="en-US" dirty="0"/>
          </a:p>
          <a:p>
            <a:endParaRPr lang="en-US" dirty="0"/>
          </a:p>
        </p:txBody>
      </p:sp>
    </p:spTree>
    <p:extLst>
      <p:ext uri="{BB962C8B-B14F-4D97-AF65-F5344CB8AC3E}">
        <p14:creationId xmlns:p14="http://schemas.microsoft.com/office/powerpoint/2010/main" val="19758337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zaher\AppData\Local\Microsoft\Windows\Temporary Internet Files\Content.IE5\BXUOCY66\MP900406963[1].jpg"/>
          <p:cNvPicPr>
            <a:picLocks noChangeAspect="1" noChangeArrowheads="1"/>
          </p:cNvPicPr>
          <p:nvPr/>
        </p:nvPicPr>
        <p:blipFill rotWithShape="1">
          <a:blip r:embed="rId2">
            <a:extLst>
              <a:ext uri="{28A0092B-C50C-407E-A947-70E740481C1C}">
                <a14:useLocalDpi xmlns:a14="http://schemas.microsoft.com/office/drawing/2010/main" val="0"/>
              </a:ext>
            </a:extLst>
          </a:blip>
          <a:srcRect t="19054" b="13838"/>
          <a:stretch/>
        </p:blipFill>
        <p:spPr bwMode="auto">
          <a:xfrm>
            <a:off x="1600200" y="2427890"/>
            <a:ext cx="5943600" cy="3988676"/>
          </a:xfrm>
          <a:prstGeom prst="rect">
            <a:avLst/>
          </a:prstGeom>
          <a:noFill/>
          <a:extLst>
            <a:ext uri="{909E8E84-426E-40dd-AFC4-6F175D3DCCD1}">
              <a14:hiddenFill xmlns="" xmlns:a14="http://schemas.microsoft.com/office/drawing/2010/main">
                <a:solidFill>
                  <a:srgbClr val="FFFFFF"/>
                </a:solidFill>
              </a14:hiddenFill>
            </a:ext>
          </a:extLst>
        </p:spPr>
      </p:pic>
      <p:sp>
        <p:nvSpPr>
          <p:cNvPr id="156674" name="Rectangle 2"/>
          <p:cNvSpPr>
            <a:spLocks noGrp="1" noChangeArrowheads="1"/>
          </p:cNvSpPr>
          <p:nvPr>
            <p:ph type="title"/>
          </p:nvPr>
        </p:nvSpPr>
        <p:spPr>
          <a:xfrm>
            <a:off x="457200" y="1066800"/>
            <a:ext cx="8229600" cy="1371600"/>
          </a:xfrm>
        </p:spPr>
        <p:txBody>
          <a:bodyPr/>
          <a:lstStyle/>
          <a:p>
            <a:r>
              <a:rPr lang="en-US" sz="4000" b="1" dirty="0">
                <a:latin typeface="Calibri" pitchFamily="34" charset="0"/>
                <a:cs typeface="Calibri" pitchFamily="34" charset="0"/>
              </a:rPr>
              <a:t>Concealing Coloration: </a:t>
            </a:r>
            <a:r>
              <a:rPr lang="en-US" sz="4000" dirty="0">
                <a:latin typeface="Calibri" pitchFamily="34" charset="0"/>
                <a:cs typeface="Calibri" pitchFamily="34" charset="0"/>
              </a:rPr>
              <a:t>when an animal blends in with its background</a:t>
            </a:r>
          </a:p>
        </p:txBody>
      </p:sp>
      <p:sp>
        <p:nvSpPr>
          <p:cNvPr id="3" name="TextBox 2"/>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pic>
        <p:nvPicPr>
          <p:cNvPr id="4098" name="Picture 2" descr="C:\Users\mzaher\AppData\Local\Microsoft\Windows\Temporary Internet Files\Content.IE5\BXUOCY66\MP900406963[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backgroundMark x1="14160" y1="50977" x2="85254" y2="76953"/>
                      </a14:backgroundRemoval>
                    </a14:imgEffect>
                  </a14:imgLayer>
                </a14:imgProps>
              </a:ext>
              <a:ext uri="{28A0092B-C50C-407E-A947-70E740481C1C}">
                <a14:useLocalDpi xmlns:a14="http://schemas.microsoft.com/office/drawing/2010/main" val="0"/>
              </a:ext>
            </a:extLst>
          </a:blip>
          <a:srcRect/>
          <a:stretch>
            <a:fillRect/>
          </a:stretch>
        </p:blipFill>
        <p:spPr bwMode="auto">
          <a:xfrm>
            <a:off x="1600200" y="1295400"/>
            <a:ext cx="5943600" cy="59436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http://images.clipart.com/thb/thb9/PH/5344_2004120013/010309_0800_50/19041353.thb.jpg?010309_0800_5083_n__sw"/>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7403" l="2857" r="80286">
                        <a14:foregroundMark x1="5714" y1="64069" x2="68000" y2="59740"/>
                        <a14:foregroundMark x1="55143" y1="64502" x2="62000" y2="63636"/>
                        <a14:foregroundMark x1="68286" y1="69697" x2="68571" y2="64502"/>
                        <a14:backgroundMark x1="67714" y1="47619" x2="72000" y2="67100"/>
                        <a14:backgroundMark x1="3429" y1="7359" x2="68286" y2="3030"/>
                      </a14:backgroundRemoval>
                    </a14:imgEffect>
                  </a14:imgLayer>
                </a14:imgProps>
              </a:ext>
              <a:ext uri="{28A0092B-C50C-407E-A947-70E740481C1C}">
                <a14:useLocalDpi xmlns:a14="http://schemas.microsoft.com/office/drawing/2010/main" val="0"/>
              </a:ext>
            </a:extLst>
          </a:blip>
          <a:srcRect l="2769" r="20026"/>
          <a:stretch/>
        </p:blipFill>
        <p:spPr bwMode="auto">
          <a:xfrm>
            <a:off x="4648200" y="457200"/>
            <a:ext cx="4308626" cy="3683275"/>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738" b="91011" l="19500" r="86375">
                        <a14:foregroundMark x1="71625" y1="47566" x2="76750" y2="61236"/>
                        <a14:foregroundMark x1="30375" y1="87079" x2="26875" y2="91011"/>
                        <a14:foregroundMark x1="31250" y1="31835" x2="33750" y2="26592"/>
                        <a14:foregroundMark x1="44625" y1="82959" x2="46500" y2="83333"/>
                        <a14:foregroundMark x1="55125" y1="75281" x2="50500" y2="78652"/>
                        <a14:backgroundMark x1="26375" y1="17790" x2="42250" y2="20225"/>
                        <a14:backgroundMark x1="40250" y1="27154" x2="33500" y2="20225"/>
                        <a14:backgroundMark x1="50875" y1="65356" x2="51375" y2="74345"/>
                        <a14:backgroundMark x1="51375" y1="86330" x2="50250" y2="79963"/>
                        <a14:backgroundMark x1="45750" y1="76030" x2="46250" y2="79026"/>
                        <a14:backgroundMark x1="52500" y1="70599" x2="53625" y2="71910"/>
                        <a14:backgroundMark x1="72750" y1="80337" x2="71625" y2="75281"/>
                      </a14:backgroundRemoval>
                    </a14:imgEffect>
                  </a14:imgLayer>
                </a14:imgProps>
              </a:ext>
              <a:ext uri="{28A0092B-C50C-407E-A947-70E740481C1C}">
                <a14:useLocalDpi xmlns:a14="http://schemas.microsoft.com/office/drawing/2010/main" val="0"/>
              </a:ext>
            </a:extLst>
          </a:blip>
          <a:srcRect l="15992" r="9409"/>
          <a:stretch/>
        </p:blipFill>
        <p:spPr bwMode="auto">
          <a:xfrm>
            <a:off x="228600" y="431524"/>
            <a:ext cx="4136933" cy="37016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10" descr="http://images.clipart.com/thb/thb11/PH/5344_2005030011/14/24687168.thb.jpg?010309_0775_4575_n__s"/>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3596" b="79825" l="22571" r="78000">
                        <a14:foregroundMark x1="46571" y1="32018" x2="44857" y2="27193"/>
                        <a14:foregroundMark x1="47429" y1="40351" x2="44286" y2="40351"/>
                        <a14:foregroundMark x1="48286" y1="56140" x2="48286" y2="62281"/>
                        <a14:backgroundMark x1="40857" y1="43421" x2="44286" y2="43421"/>
                        <a14:backgroundMark x1="56286" y1="32895" x2="61714" y2="40351"/>
                        <a14:backgroundMark x1="52000" y1="63158" x2="52000" y2="55263"/>
                        <a14:backgroundMark x1="57143" y1="62281" x2="56286" y2="57895"/>
                        <a14:backgroundMark x1="47714" y1="27632" x2="50857" y2="25877"/>
                      </a14:backgroundRemoval>
                    </a14:imgEffect>
                  </a14:imgLayer>
                </a14:imgProps>
              </a:ext>
              <a:ext uri="{28A0092B-C50C-407E-A947-70E740481C1C}">
                <a14:useLocalDpi xmlns:a14="http://schemas.microsoft.com/office/drawing/2010/main" val="0"/>
              </a:ext>
            </a:extLst>
          </a:blip>
          <a:srcRect l="22446" t="12825" r="15603" b="12402"/>
          <a:stretch/>
        </p:blipFill>
        <p:spPr bwMode="auto">
          <a:xfrm>
            <a:off x="228600" y="4343400"/>
            <a:ext cx="2846866" cy="2238376"/>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2" descr="http://images.clipart.com/thb/thb13/PH/bf5394_20050902d/bf5394_20050902d/30542365.thb.jpg?5394_050908_72330"/>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2979" b="91064" l="16286" r="99429">
                        <a14:foregroundMark x1="35143" y1="62128" x2="40000" y2="64681"/>
                        <a14:foregroundMark x1="40286" y1="63404" x2="89714" y2="71064"/>
                      </a14:backgroundRemoval>
                    </a14:imgEffect>
                  </a14:imgLayer>
                </a14:imgProps>
              </a:ext>
              <a:ext uri="{28A0092B-C50C-407E-A947-70E740481C1C}">
                <a14:useLocalDpi xmlns:a14="http://schemas.microsoft.com/office/drawing/2010/main" val="0"/>
              </a:ext>
            </a:extLst>
          </a:blip>
          <a:srcRect l="16657" t="15234"/>
          <a:stretch/>
        </p:blipFill>
        <p:spPr bwMode="auto">
          <a:xfrm>
            <a:off x="3276600" y="4343400"/>
            <a:ext cx="3277774" cy="2238376"/>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4" descr="http://images.clipart.com/thb/thb9/PH/10016/63551589.thb.jpg?1001653714"/>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39571" b="93286" l="10000" r="90000">
                        <a14:backgroundMark x1="49153" y1="76000" x2="10593" y2="47714"/>
                      </a14:backgroundRemoval>
                    </a14:imgEffect>
                  </a14:imgLayer>
                </a14:imgProps>
              </a:ext>
              <a:ext uri="{28A0092B-C50C-407E-A947-70E740481C1C}">
                <a14:useLocalDpi xmlns:a14="http://schemas.microsoft.com/office/drawing/2010/main" val="0"/>
              </a:ext>
            </a:extLst>
          </a:blip>
          <a:srcRect t="32857"/>
          <a:stretch/>
        </p:blipFill>
        <p:spPr bwMode="auto">
          <a:xfrm>
            <a:off x="6781800" y="4343400"/>
            <a:ext cx="2247900" cy="223837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AutoShape 2" descr="http://downloads.clipart.com/34840579.jpg?t=1360338128&amp;h=1e871eab8d3915341816df2671a05ea9&amp;u=gettingnerdy"/>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339" name="Picture 3"/>
          <p:cNvPicPr>
            <a:picLocks noChangeAspect="1" noChangeArrowheads="1"/>
          </p:cNvPicPr>
          <p:nvPr/>
        </p:nvPicPr>
        <p:blipFill rotWithShape="1">
          <a:blip r:embed="rId12">
            <a:extLst>
              <a:ext uri="{28A0092B-C50C-407E-A947-70E740481C1C}">
                <a14:useLocalDpi xmlns:a14="http://schemas.microsoft.com/office/drawing/2010/main" val="0"/>
              </a:ext>
            </a:extLst>
          </a:blip>
          <a:srcRect l="15992" r="9409"/>
          <a:stretch/>
        </p:blipFill>
        <p:spPr bwMode="auto">
          <a:xfrm>
            <a:off x="228600" y="413132"/>
            <a:ext cx="4136933" cy="37016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342" name="Picture 6" descr="http://images.clipart.com/thb/thb9/PH/5344_2004120013/010309_0800_50/19041353.thb.jpg?010309_0800_5083_n__sw"/>
          <p:cNvPicPr>
            <a:picLocks noChangeAspect="1" noChangeArrowheads="1"/>
          </p:cNvPicPr>
          <p:nvPr/>
        </p:nvPicPr>
        <p:blipFill rotWithShape="1">
          <a:blip r:embed="rId13">
            <a:extLst>
              <a:ext uri="{28A0092B-C50C-407E-A947-70E740481C1C}">
                <a14:useLocalDpi xmlns:a14="http://schemas.microsoft.com/office/drawing/2010/main" val="0"/>
              </a:ext>
            </a:extLst>
          </a:blip>
          <a:srcRect l="2769" r="20026"/>
          <a:stretch/>
        </p:blipFill>
        <p:spPr bwMode="auto">
          <a:xfrm>
            <a:off x="4682974" y="431524"/>
            <a:ext cx="4308626" cy="3683275"/>
          </a:xfrm>
          <a:prstGeom prst="rect">
            <a:avLst/>
          </a:prstGeom>
          <a:noFill/>
          <a:extLst>
            <a:ext uri="{909E8E84-426E-40dd-AFC4-6F175D3DCCD1}">
              <a14:hiddenFill xmlns="" xmlns:a14="http://schemas.microsoft.com/office/drawing/2010/main">
                <a:solidFill>
                  <a:srgbClr val="FFFFFF"/>
                </a:solidFill>
              </a14:hiddenFill>
            </a:ext>
          </a:extLst>
        </p:spPr>
      </p:pic>
      <p:pic>
        <p:nvPicPr>
          <p:cNvPr id="14346" name="Picture 10" descr="http://images.clipart.com/thb/thb11/PH/5344_2005030011/14/24687168.thb.jpg?010309_0775_4575_n__s"/>
          <p:cNvPicPr>
            <a:picLocks noChangeAspect="1" noChangeArrowheads="1"/>
          </p:cNvPicPr>
          <p:nvPr/>
        </p:nvPicPr>
        <p:blipFill rotWithShape="1">
          <a:blip r:embed="rId14">
            <a:extLst>
              <a:ext uri="{28A0092B-C50C-407E-A947-70E740481C1C}">
                <a14:useLocalDpi xmlns:a14="http://schemas.microsoft.com/office/drawing/2010/main" val="0"/>
              </a:ext>
            </a:extLst>
          </a:blip>
          <a:srcRect l="22446" t="12825" r="15603" b="12402"/>
          <a:stretch/>
        </p:blipFill>
        <p:spPr bwMode="auto">
          <a:xfrm>
            <a:off x="228600" y="4334313"/>
            <a:ext cx="2846866" cy="2238376"/>
          </a:xfrm>
          <a:prstGeom prst="rect">
            <a:avLst/>
          </a:prstGeom>
          <a:noFill/>
          <a:extLst>
            <a:ext uri="{909E8E84-426E-40dd-AFC4-6F175D3DCCD1}">
              <a14:hiddenFill xmlns="" xmlns:a14="http://schemas.microsoft.com/office/drawing/2010/main">
                <a:solidFill>
                  <a:srgbClr val="FFFFFF"/>
                </a:solidFill>
              </a14:hiddenFill>
            </a:ext>
          </a:extLst>
        </p:spPr>
      </p:pic>
      <p:pic>
        <p:nvPicPr>
          <p:cNvPr id="14348" name="Picture 12" descr="http://images.clipart.com/thb/thb13/PH/bf5394_20050902d/bf5394_20050902d/30542365.thb.jpg?5394_050908_72330"/>
          <p:cNvPicPr>
            <a:picLocks noChangeAspect="1" noChangeArrowheads="1"/>
          </p:cNvPicPr>
          <p:nvPr/>
        </p:nvPicPr>
        <p:blipFill rotWithShape="1">
          <a:blip r:embed="rId15">
            <a:extLst>
              <a:ext uri="{28A0092B-C50C-407E-A947-70E740481C1C}">
                <a14:useLocalDpi xmlns:a14="http://schemas.microsoft.com/office/drawing/2010/main" val="0"/>
              </a:ext>
            </a:extLst>
          </a:blip>
          <a:srcRect l="16657" t="15234"/>
          <a:stretch/>
        </p:blipFill>
        <p:spPr bwMode="auto">
          <a:xfrm>
            <a:off x="3276600" y="4334313"/>
            <a:ext cx="3277774" cy="2238376"/>
          </a:xfrm>
          <a:prstGeom prst="rect">
            <a:avLst/>
          </a:prstGeom>
          <a:noFill/>
          <a:extLst>
            <a:ext uri="{909E8E84-426E-40dd-AFC4-6F175D3DCCD1}">
              <a14:hiddenFill xmlns="" xmlns:a14="http://schemas.microsoft.com/office/drawing/2010/main">
                <a:solidFill>
                  <a:srgbClr val="FFFFFF"/>
                </a:solidFill>
              </a14:hiddenFill>
            </a:ext>
          </a:extLst>
        </p:spPr>
      </p:pic>
      <p:pic>
        <p:nvPicPr>
          <p:cNvPr id="14350" name="Picture 14" descr="http://images.clipart.com/thb/thb9/PH/10016/63551589.thb.jpg?1001653714"/>
          <p:cNvPicPr>
            <a:picLocks noChangeAspect="1" noChangeArrowheads="1"/>
          </p:cNvPicPr>
          <p:nvPr/>
        </p:nvPicPr>
        <p:blipFill rotWithShape="1">
          <a:blip r:embed="rId16">
            <a:extLst>
              <a:ext uri="{28A0092B-C50C-407E-A947-70E740481C1C}">
                <a14:useLocalDpi xmlns:a14="http://schemas.microsoft.com/office/drawing/2010/main" val="0"/>
              </a:ext>
            </a:extLst>
          </a:blip>
          <a:srcRect t="32857"/>
          <a:stretch/>
        </p:blipFill>
        <p:spPr bwMode="auto">
          <a:xfrm>
            <a:off x="6743700" y="4334313"/>
            <a:ext cx="2247900" cy="2238376"/>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4339"/>
                                        </p:tgtEl>
                                        <p:attrNameLst>
                                          <p:attrName>style.visibility</p:attrName>
                                        </p:attrNameLst>
                                      </p:cBhvr>
                                      <p:to>
                                        <p:strVal val="visible"/>
                                      </p:to>
                                    </p:set>
                                    <p:animEffect transition="in" filter="fade">
                                      <p:cBhvr>
                                        <p:cTn id="7" dur="500"/>
                                        <p:tgtEl>
                                          <p:spTgt spid="14339"/>
                                        </p:tgtEl>
                                      </p:cBhvr>
                                    </p:animEffect>
                                  </p:childTnLst>
                                </p:cTn>
                              </p:par>
                              <p:par>
                                <p:cTn id="8" presetID="10" presetClass="entr" presetSubtype="0" fill="hold" nodeType="withEffect">
                                  <p:stCondLst>
                                    <p:cond delay="1000"/>
                                  </p:stCondLst>
                                  <p:childTnLst>
                                    <p:set>
                                      <p:cBhvr>
                                        <p:cTn id="9" dur="1" fill="hold">
                                          <p:stCondLst>
                                            <p:cond delay="0"/>
                                          </p:stCondLst>
                                        </p:cTn>
                                        <p:tgtEl>
                                          <p:spTgt spid="14342"/>
                                        </p:tgtEl>
                                        <p:attrNameLst>
                                          <p:attrName>style.visibility</p:attrName>
                                        </p:attrNameLst>
                                      </p:cBhvr>
                                      <p:to>
                                        <p:strVal val="visible"/>
                                      </p:to>
                                    </p:set>
                                    <p:animEffect transition="in" filter="fade">
                                      <p:cBhvr>
                                        <p:cTn id="10" dur="500"/>
                                        <p:tgtEl>
                                          <p:spTgt spid="14342"/>
                                        </p:tgtEl>
                                      </p:cBhvr>
                                    </p:animEffect>
                                  </p:childTnLst>
                                </p:cTn>
                              </p:par>
                              <p:par>
                                <p:cTn id="11" presetID="10" presetClass="entr" presetSubtype="0" fill="hold" nodeType="withEffect">
                                  <p:stCondLst>
                                    <p:cond delay="1000"/>
                                  </p:stCondLst>
                                  <p:childTnLst>
                                    <p:set>
                                      <p:cBhvr>
                                        <p:cTn id="12" dur="1" fill="hold">
                                          <p:stCondLst>
                                            <p:cond delay="0"/>
                                          </p:stCondLst>
                                        </p:cTn>
                                        <p:tgtEl>
                                          <p:spTgt spid="14346"/>
                                        </p:tgtEl>
                                        <p:attrNameLst>
                                          <p:attrName>style.visibility</p:attrName>
                                        </p:attrNameLst>
                                      </p:cBhvr>
                                      <p:to>
                                        <p:strVal val="visible"/>
                                      </p:to>
                                    </p:set>
                                    <p:animEffect transition="in" filter="fade">
                                      <p:cBhvr>
                                        <p:cTn id="13" dur="500"/>
                                        <p:tgtEl>
                                          <p:spTgt spid="14346"/>
                                        </p:tgtEl>
                                      </p:cBhvr>
                                    </p:animEffect>
                                  </p:childTnLst>
                                </p:cTn>
                              </p:par>
                              <p:par>
                                <p:cTn id="14" presetID="10" presetClass="entr" presetSubtype="0" fill="hold" nodeType="withEffect">
                                  <p:stCondLst>
                                    <p:cond delay="1000"/>
                                  </p:stCondLst>
                                  <p:childTnLst>
                                    <p:set>
                                      <p:cBhvr>
                                        <p:cTn id="15" dur="1" fill="hold">
                                          <p:stCondLst>
                                            <p:cond delay="0"/>
                                          </p:stCondLst>
                                        </p:cTn>
                                        <p:tgtEl>
                                          <p:spTgt spid="14348"/>
                                        </p:tgtEl>
                                        <p:attrNameLst>
                                          <p:attrName>style.visibility</p:attrName>
                                        </p:attrNameLst>
                                      </p:cBhvr>
                                      <p:to>
                                        <p:strVal val="visible"/>
                                      </p:to>
                                    </p:set>
                                    <p:animEffect transition="in" filter="fade">
                                      <p:cBhvr>
                                        <p:cTn id="16" dur="500"/>
                                        <p:tgtEl>
                                          <p:spTgt spid="14348"/>
                                        </p:tgtEl>
                                      </p:cBhvr>
                                    </p:animEffect>
                                  </p:childTnLst>
                                </p:cTn>
                              </p:par>
                              <p:par>
                                <p:cTn id="17" presetID="10" presetClass="entr" presetSubtype="0" fill="hold" nodeType="withEffect">
                                  <p:stCondLst>
                                    <p:cond delay="1000"/>
                                  </p:stCondLst>
                                  <p:childTnLst>
                                    <p:set>
                                      <p:cBhvr>
                                        <p:cTn id="18" dur="1" fill="hold">
                                          <p:stCondLst>
                                            <p:cond delay="0"/>
                                          </p:stCondLst>
                                        </p:cTn>
                                        <p:tgtEl>
                                          <p:spTgt spid="14350"/>
                                        </p:tgtEl>
                                        <p:attrNameLst>
                                          <p:attrName>style.visibility</p:attrName>
                                        </p:attrNameLst>
                                      </p:cBhvr>
                                      <p:to>
                                        <p:strVal val="visible"/>
                                      </p:to>
                                    </p:set>
                                    <p:animEffect transition="in" filter="fade">
                                      <p:cBhvr>
                                        <p:cTn id="19" dur="500"/>
                                        <p:tgtEl>
                                          <p:spTgt spid="14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24" b="89924" l="4333" r="90000">
                        <a14:foregroundMark x1="43667" y1="25441" x2="34333" y2="16625"/>
                        <a14:foregroundMark x1="47500" y1="77330" x2="43333" y2="83375"/>
                        <a14:foregroundMark x1="57167" y1="44081" x2="66167" y2="44081"/>
                        <a14:foregroundMark x1="49000" y1="80605" x2="36500" y2="87406"/>
                        <a14:foregroundMark x1="53667" y1="87406" x2="56500" y2="83879"/>
                        <a14:foregroundMark x1="43667" y1="16625" x2="49333" y2="20403"/>
                        <a14:foregroundMark x1="28667" y1="24433" x2="33667" y2="31990"/>
                        <a14:foregroundMark x1="64667" y1="56927" x2="62833" y2="70277"/>
                      </a14:backgroundRemoval>
                    </a14:imgEffect>
                  </a14:imgLayer>
                </a14:imgProps>
              </a:ext>
              <a:ext uri="{28A0092B-C50C-407E-A947-70E740481C1C}">
                <a14:useLocalDpi xmlns:a14="http://schemas.microsoft.com/office/drawing/2010/main" val="0"/>
              </a:ext>
            </a:extLst>
          </a:blip>
          <a:srcRect/>
          <a:stretch>
            <a:fillRect/>
          </a:stretch>
        </p:blipFill>
        <p:spPr bwMode="auto">
          <a:xfrm>
            <a:off x="4267200" y="3657600"/>
            <a:ext cx="4419600" cy="28537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7" descr="C:\Users\gvikingson\AppData\Local\Microsoft\Windows\Temporary Internet Files\Content.IE5\TMF5Y1AU\MP900255508[1].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2589" b="89848" l="16667" r="82667">
                        <a14:foregroundMark x1="38167" y1="42893" x2="70333" y2="57868"/>
                        <a14:foregroundMark x1="58833" y1="38071" x2="74000" y2="40355"/>
                        <a14:foregroundMark x1="55833" y1="61675" x2="68500" y2="67259"/>
                        <a14:foregroundMark x1="66333" y1="54061" x2="74000" y2="67259"/>
                        <a14:foregroundMark x1="71167" y1="50761" x2="75500" y2="45685"/>
                      </a14:backgroundRemoval>
                    </a14:imgEffect>
                  </a14:imgLayer>
                </a14:imgProps>
              </a:ext>
              <a:ext uri="{28A0092B-C50C-407E-A947-70E740481C1C}">
                <a14:useLocalDpi xmlns:a14="http://schemas.microsoft.com/office/drawing/2010/main" val="0"/>
              </a:ext>
            </a:extLst>
          </a:blip>
          <a:srcRect l="8448" r="8991"/>
          <a:stretch/>
        </p:blipFill>
        <p:spPr bwMode="auto">
          <a:xfrm>
            <a:off x="457200" y="3657600"/>
            <a:ext cx="3594538" cy="2859024"/>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9" descr="C:\Users\gvikingson\AppData\Local\Microsoft\Windows\Temporary Internet Files\Content.IE5\DS4VOUT3\MP900428033[1].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2820" r="74686">
                        <a14:backgroundMark x1="33203" y1="18757" x2="15937" y2="58968"/>
                        <a14:backgroundMark x1="33594" y1="48300" x2="36953" y2="55334"/>
                      </a14:backgroundRemoval>
                    </a14:imgEffect>
                  </a14:imgLayer>
                </a14:imgProps>
              </a:ext>
              <a:ext uri="{28A0092B-C50C-407E-A947-70E740481C1C}">
                <a14:useLocalDpi xmlns:a14="http://schemas.microsoft.com/office/drawing/2010/main" val="0"/>
              </a:ext>
            </a:extLst>
          </a:blip>
          <a:srcRect l="5087" r="17581"/>
          <a:stretch/>
        </p:blipFill>
        <p:spPr bwMode="auto">
          <a:xfrm>
            <a:off x="457200" y="381000"/>
            <a:ext cx="3594538" cy="3097590"/>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9" descr="C:\Users\gvikingson\AppData\Local\Microsoft\Windows\Temporary Internet Files\Content.IE5\DS4VOUT3\MP900428033[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087" r="17581"/>
          <a:stretch/>
        </p:blipFill>
        <p:spPr bwMode="auto">
          <a:xfrm>
            <a:off x="457201" y="390075"/>
            <a:ext cx="3594538" cy="309759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6"/>
          <p:cNvPicPr>
            <a:picLocks noGrp="1" noChangeAspect="1" noChangeArrowheads="1"/>
          </p:cNvPicPr>
          <p:nvPr>
            <p:ph idx="1"/>
          </p:nvPr>
        </p:nvPicPr>
        <p:blipFill>
          <a:blip r:embed="rId9">
            <a:extLst>
              <a:ext uri="{28A0092B-C50C-407E-A947-70E740481C1C}">
                <a14:useLocalDpi xmlns:a14="http://schemas.microsoft.com/office/drawing/2010/main" val="0"/>
              </a:ext>
            </a:extLst>
          </a:blip>
          <a:srcRect/>
          <a:stretch>
            <a:fillRect/>
          </a:stretch>
        </p:blipFill>
        <p:spPr bwMode="auto">
          <a:xfrm>
            <a:off x="4267200" y="3662855"/>
            <a:ext cx="4419600" cy="28537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7" descr="C:\Users\gvikingson\AppData\Local\Microsoft\Windows\Temporary Internet Files\Content.IE5\TMF5Y1AU\MP900255508[1].jpg"/>
          <p:cNvPicPr>
            <a:picLocks noChangeAspect="1" noChangeArrowheads="1"/>
          </p:cNvPicPr>
          <p:nvPr/>
        </p:nvPicPr>
        <p:blipFill rotWithShape="1">
          <a:blip r:embed="rId10">
            <a:extLst>
              <a:ext uri="{28A0092B-C50C-407E-A947-70E740481C1C}">
                <a14:useLocalDpi xmlns:a14="http://schemas.microsoft.com/office/drawing/2010/main" val="0"/>
              </a:ext>
            </a:extLst>
          </a:blip>
          <a:srcRect l="8448" r="8991"/>
          <a:stretch/>
        </p:blipFill>
        <p:spPr bwMode="auto">
          <a:xfrm>
            <a:off x="457200" y="3657600"/>
            <a:ext cx="3594538" cy="285902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4495800" y="956608"/>
            <a:ext cx="3886200" cy="1938992"/>
          </a:xfrm>
          <a:prstGeom prst="rect">
            <a:avLst/>
          </a:prstGeom>
          <a:noFill/>
        </p:spPr>
        <p:txBody>
          <a:bodyPr wrap="square" rtlCol="0">
            <a:spAutoFit/>
          </a:bodyPr>
          <a:lstStyle/>
          <a:p>
            <a:pPr algn="ctr"/>
            <a:r>
              <a:rPr lang="en-US" sz="2400" b="1" dirty="0">
                <a:latin typeface="+mn-lt"/>
              </a:rPr>
              <a:t>The light underside of many predatory animals like this ray allow them to blend in with the sun filled waters as they hunt for food below</a:t>
            </a:r>
          </a:p>
        </p:txBody>
      </p:sp>
      <p:sp>
        <p:nvSpPr>
          <p:cNvPr id="8" name="TextBox 7"/>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extLst>
      <p:ext uri="{BB962C8B-B14F-4D97-AF65-F5344CB8AC3E}">
        <p14:creationId xmlns:p14="http://schemas.microsoft.com/office/powerpoint/2010/main" val="5997029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1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http://images.clipart.com/thb/thb8/PH/jm5333_20030825/jm5333_20030825_03/10931250.thb.jpg?5333_030905_102962"/>
          <p:cNvPicPr>
            <a:picLocks noChangeAspect="1" noChangeArrowheads="1"/>
          </p:cNvPicPr>
          <p:nvPr/>
        </p:nvPicPr>
        <p:blipFill rotWithShape="1">
          <a:blip r:embed="rId2">
            <a:extLst>
              <a:ext uri="{28A0092B-C50C-407E-A947-70E740481C1C}">
                <a14:useLocalDpi xmlns:a14="http://schemas.microsoft.com/office/drawing/2010/main" val="0"/>
              </a:ext>
            </a:extLst>
          </a:blip>
          <a:srcRect l="9636" t="7906"/>
          <a:stretch/>
        </p:blipFill>
        <p:spPr bwMode="auto">
          <a:xfrm>
            <a:off x="4966026" y="304800"/>
            <a:ext cx="3796974" cy="2895600"/>
          </a:xfrm>
          <a:prstGeom prst="rect">
            <a:avLst/>
          </a:prstGeom>
          <a:noFill/>
          <a:extLst>
            <a:ext uri="{909E8E84-426E-40dd-AFC4-6F175D3DCCD1}">
              <a14:hiddenFill xmlns="" xmlns:a14="http://schemas.microsoft.com/office/drawing/2010/main">
                <a:solidFill>
                  <a:srgbClr val="FFFFFF"/>
                </a:solidFill>
              </a14:hiddenFill>
            </a:ext>
          </a:extLst>
        </p:spPr>
      </p:pic>
      <p:pic>
        <p:nvPicPr>
          <p:cNvPr id="15368" name="Picture 8" descr="http://images.clipart.com/thb/thb14/PH/Corel.13405/34809764.thb.jpg?000802_c718_0041_clh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4026" y="3505200"/>
            <a:ext cx="4558974" cy="3048000"/>
          </a:xfrm>
          <a:prstGeom prst="rect">
            <a:avLst/>
          </a:prstGeom>
          <a:noFill/>
          <a:extLst>
            <a:ext uri="{909E8E84-426E-40dd-AFC4-6F175D3DCCD1}">
              <a14:hiddenFill xmlns="" xmlns:a14="http://schemas.microsoft.com/office/drawing/2010/main">
                <a:solidFill>
                  <a:srgbClr val="FFFFFF"/>
                </a:solidFill>
              </a14:hiddenFill>
            </a:ext>
          </a:extLst>
        </p:spPr>
      </p:pic>
      <p:pic>
        <p:nvPicPr>
          <p:cNvPr id="15370" name="Picture 10" descr="http://images.clipart.com/thb/thb14/PH/Corel.26605/34842204.thb.jpg?000802_c824_0083_clhs"/>
          <p:cNvPicPr>
            <a:picLocks noChangeAspect="1" noChangeArrowheads="1"/>
          </p:cNvPicPr>
          <p:nvPr/>
        </p:nvPicPr>
        <p:blipFill rotWithShape="1">
          <a:blip r:embed="rId4">
            <a:extLst>
              <a:ext uri="{28A0092B-C50C-407E-A947-70E740481C1C}">
                <a14:useLocalDpi xmlns:a14="http://schemas.microsoft.com/office/drawing/2010/main" val="0"/>
              </a:ext>
            </a:extLst>
          </a:blip>
          <a:srcRect l="9613" r="8657"/>
          <a:stretch/>
        </p:blipFill>
        <p:spPr bwMode="auto">
          <a:xfrm>
            <a:off x="381000" y="3505200"/>
            <a:ext cx="3563007" cy="30480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pic>
        <p:nvPicPr>
          <p:cNvPr id="7" name="Picture 2" descr="http://images.clipart.com/thb/thb14/PH/000802_c120/34644906.thb.jpg?000802_c123_0021_clh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04800"/>
            <a:ext cx="4331026" cy="28956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downloads.clipart.com/34792063.jpg?t=1361282691&amp;h=554208e5a55326d67e20cc1ccb528463&amp;u=gettingnerdy"/>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6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4230" r="6649" b="12656"/>
          <a:stretch/>
        </p:blipFill>
        <p:spPr bwMode="auto">
          <a:xfrm>
            <a:off x="606277" y="522864"/>
            <a:ext cx="3737123" cy="27537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269" name="Picture 5" descr="http://downloads.clipart.com/34792404.jpg?t=1361282742&amp;h=6b4c001a6eca1229d97080ed2c20da0b&amp;u=gettingnerd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522864"/>
            <a:ext cx="3943536" cy="578938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AutoShape 7" descr="http://downloads.clipart.com/34652437.jpg?t=1361282776&amp;h=59121f3246fadf6e9867b6c71c5f8629&amp;u=gettingnerdy"/>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73" name="Picture 9" descr="http://downloads.clipart.com/34652437.jpg?t=1361282776&amp;h=59121f3246fadf6e9867b6c71c5f8629&amp;u=gettingnerdy"/>
          <p:cNvPicPr>
            <a:picLocks noChangeAspect="1" noChangeArrowheads="1"/>
          </p:cNvPicPr>
          <p:nvPr/>
        </p:nvPicPr>
        <p:blipFill rotWithShape="1">
          <a:blip r:embed="rId4">
            <a:extLst>
              <a:ext uri="{28A0092B-C50C-407E-A947-70E740481C1C}">
                <a14:useLocalDpi xmlns:a14="http://schemas.microsoft.com/office/drawing/2010/main" val="0"/>
              </a:ext>
            </a:extLst>
          </a:blip>
          <a:srcRect l="8654"/>
          <a:stretch/>
        </p:blipFill>
        <p:spPr bwMode="auto">
          <a:xfrm>
            <a:off x="606277" y="3581400"/>
            <a:ext cx="3737123" cy="2730844"/>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extLst>
      <p:ext uri="{BB962C8B-B14F-4D97-AF65-F5344CB8AC3E}">
        <p14:creationId xmlns:p14="http://schemas.microsoft.com/office/powerpoint/2010/main" val="907829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457200" y="304800"/>
            <a:ext cx="8229600" cy="1676400"/>
          </a:xfrm>
        </p:spPr>
        <p:txBody>
          <a:bodyPr/>
          <a:lstStyle/>
          <a:p>
            <a:r>
              <a:rPr lang="en-US" sz="2800" b="1" dirty="0">
                <a:latin typeface="Calibri" pitchFamily="34" charset="0"/>
                <a:cs typeface="Calibri" pitchFamily="34" charset="0"/>
              </a:rPr>
              <a:t>Disruptive coloration: </a:t>
            </a:r>
            <a:r>
              <a:rPr lang="en-US" sz="2800" dirty="0">
                <a:latin typeface="Calibri" pitchFamily="34" charset="0"/>
                <a:cs typeface="Calibri" pitchFamily="34" charset="0"/>
              </a:rPr>
              <a:t>when an organism’s color is broken up with a pattern like stripes or spots so it confuses or conceals when alone or in a group</a:t>
            </a:r>
          </a:p>
        </p:txBody>
      </p:sp>
      <p:sp>
        <p:nvSpPr>
          <p:cNvPr id="3" name="TextBox 2"/>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pic>
        <p:nvPicPr>
          <p:cNvPr id="4" name="Picture 2" descr="http://images.clipart.com/thb/thb13/PH/bf5394_20050902a/bf5394_20050902a/30480274.thb.jpg?5394_050907_714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132" y="1905000"/>
            <a:ext cx="7010400" cy="4606835"/>
          </a:xfrm>
          <a:prstGeom prst="rect">
            <a:avLst/>
          </a:prstGeom>
          <a:noFill/>
          <a:extLst>
            <a:ext uri="{909E8E84-426E-40dd-AFC4-6F175D3DCCD1}">
              <a14:hiddenFill xmlns="" xmlns:a14="http://schemas.microsoft.com/office/drawing/2010/main">
                <a:solidFill>
                  <a:srgbClr val="FFFFFF"/>
                </a:solidFill>
              </a14:hiddenFill>
            </a:ext>
          </a:extLst>
        </p:spPr>
      </p:pic>
      <p:pic>
        <p:nvPicPr>
          <p:cNvPr id="5122" name="Picture 2" descr="http://images.clipart.com/thb/thb14/PH/000802_c295/34742266.thb.jpg?000802_c296_0044_clh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02" b="98718" l="10000" r="90000">
                        <a14:foregroundMark x1="64571" y1="73077" x2="66857" y2="88462"/>
                        <a14:foregroundMark x1="80000" y1="73504" x2="79429" y2="91026"/>
                        <a14:foregroundMark x1="51714" y1="67094" x2="50286" y2="88889"/>
                        <a14:foregroundMark x1="38571" y1="85470" x2="36857" y2="92735"/>
                        <a14:foregroundMark x1="32286" y1="91026" x2="33143" y2="60684"/>
                        <a14:foregroundMark x1="82857" y1="24359" x2="85429" y2="47009"/>
                        <a14:foregroundMark x1="85714" y1="41026" x2="86000" y2="27778"/>
                        <a14:foregroundMark x1="72857" y1="56410" x2="74857" y2="89316"/>
                      </a14:backgroundRemoval>
                    </a14:imgEffect>
                  </a14:imgLayer>
                </a14:imgProps>
              </a:ext>
              <a:ext uri="{28A0092B-C50C-407E-A947-70E740481C1C}">
                <a14:useLocalDpi xmlns:a14="http://schemas.microsoft.com/office/drawing/2010/main" val="0"/>
              </a:ext>
            </a:extLst>
          </a:blip>
          <a:srcRect/>
          <a:stretch>
            <a:fillRect/>
          </a:stretch>
        </p:blipFill>
        <p:spPr bwMode="auto">
          <a:xfrm>
            <a:off x="1600200" y="3058326"/>
            <a:ext cx="5165507" cy="345351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http://images.clipart.com/thb/thb14/PH/000802_c107/34721176.thb.jpg?000802_c108_0004_cl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70726"/>
            <a:ext cx="3746908" cy="2859024"/>
          </a:xfrm>
          <a:prstGeom prst="rect">
            <a:avLst/>
          </a:prstGeom>
          <a:noFill/>
          <a:extLst>
            <a:ext uri="{909E8E84-426E-40dd-AFC4-6F175D3DCCD1}">
              <a14:hiddenFill xmlns="" xmlns:a14="http://schemas.microsoft.com/office/drawing/2010/main">
                <a:solidFill>
                  <a:srgbClr val="FFFFFF"/>
                </a:solidFill>
              </a14:hiddenFill>
            </a:ext>
          </a:extLst>
        </p:spPr>
      </p:pic>
      <p:pic>
        <p:nvPicPr>
          <p:cNvPr id="19464" name="Picture 8" descr="http://images.clipart.com/thb/thb14/PH/000802_c134/34649657.thb.jpg?000802_c134_0098_clh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505200"/>
            <a:ext cx="4353843" cy="2910855"/>
          </a:xfrm>
          <a:prstGeom prst="rect">
            <a:avLst/>
          </a:prstGeom>
          <a:noFill/>
          <a:extLst>
            <a:ext uri="{909E8E84-426E-40dd-AFC4-6F175D3DCCD1}">
              <a14:hiddenFill xmlns="" xmlns:a14="http://schemas.microsoft.com/office/drawing/2010/main">
                <a:solidFill>
                  <a:srgbClr val="FFFFFF"/>
                </a:solidFill>
              </a14:hiddenFill>
            </a:ext>
          </a:extLst>
        </p:spPr>
      </p:pic>
      <p:pic>
        <p:nvPicPr>
          <p:cNvPr id="19466" name="Picture 10" descr="C:\Users\gvikingson\AppData\Local\Microsoft\Windows\Temporary Internet Files\Content.IE5\TMF5Y1AU\MP90018046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470726"/>
            <a:ext cx="4353843" cy="2859024"/>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
        <p:nvSpPr>
          <p:cNvPr id="7" name="TextBox 6"/>
          <p:cNvSpPr txBox="1"/>
          <p:nvPr/>
        </p:nvSpPr>
        <p:spPr>
          <a:xfrm>
            <a:off x="304800" y="4069140"/>
            <a:ext cx="3886200" cy="1569660"/>
          </a:xfrm>
          <a:prstGeom prst="rect">
            <a:avLst/>
          </a:prstGeom>
          <a:noFill/>
        </p:spPr>
        <p:txBody>
          <a:bodyPr wrap="square" rtlCol="0">
            <a:spAutoFit/>
          </a:bodyPr>
          <a:lstStyle/>
          <a:p>
            <a:pPr algn="ctr"/>
            <a:r>
              <a:rPr lang="en-US" sz="2400" b="1" dirty="0">
                <a:latin typeface="+mn-lt"/>
              </a:rPr>
              <a:t>Stripes and spots give the illusion of light and shadow and often confuse prey and predator’s eyes alike</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images.clipart.com/thb/thb12/PH/000802_c035/34635622.thb.jpg?000802_c035_0168_cl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473" y="423042"/>
            <a:ext cx="4309127" cy="2756338"/>
          </a:xfrm>
          <a:prstGeom prst="rect">
            <a:avLst/>
          </a:prstGeom>
          <a:noFill/>
          <a:extLst>
            <a:ext uri="{909E8E84-426E-40dd-AFC4-6F175D3DCCD1}">
              <a14:hiddenFill xmlns="" xmlns:a14="http://schemas.microsoft.com/office/drawing/2010/main">
                <a:solidFill>
                  <a:srgbClr val="FFFFFF"/>
                </a:solidFill>
              </a14:hiddenFill>
            </a:ext>
          </a:extLst>
        </p:spPr>
      </p:pic>
      <p:pic>
        <p:nvPicPr>
          <p:cNvPr id="1843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413" r="15212"/>
          <a:stretch/>
        </p:blipFill>
        <p:spPr bwMode="auto">
          <a:xfrm>
            <a:off x="4953000" y="3321268"/>
            <a:ext cx="3720662" cy="30949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437" name="Picture 5" descr="http://images.clipart.com/thb/thb14/PH/Corel.718/34823859.thb.jpg?000802_c789_0014_clh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473" y="3321267"/>
            <a:ext cx="4309127" cy="3094917"/>
          </a:xfrm>
          <a:prstGeom prst="rect">
            <a:avLst/>
          </a:prstGeom>
          <a:noFill/>
          <a:extLst>
            <a:ext uri="{909E8E84-426E-40dd-AFC4-6F175D3DCCD1}">
              <a14:hiddenFill xmlns="" xmlns:a14="http://schemas.microsoft.com/office/drawing/2010/main">
                <a:solidFill>
                  <a:srgbClr val="FFFFFF"/>
                </a:solidFill>
              </a14:hiddenFill>
            </a:ext>
          </a:extLst>
        </p:spPr>
      </p:pic>
      <p:pic>
        <p:nvPicPr>
          <p:cNvPr id="14338" name="Picture 2" descr="http://downloads.clipart.com/34823002.jpg?t=1361287331&amp;h=4f662baa89a727db2fb6394dc9d0d7ab&amp;u=gettingnerdy"/>
          <p:cNvPicPr>
            <a:picLocks noChangeAspect="1" noChangeArrowheads="1"/>
          </p:cNvPicPr>
          <p:nvPr/>
        </p:nvPicPr>
        <p:blipFill rotWithShape="1">
          <a:blip r:embed="rId5">
            <a:extLst>
              <a:ext uri="{28A0092B-C50C-407E-A947-70E740481C1C}">
                <a14:useLocalDpi xmlns:a14="http://schemas.microsoft.com/office/drawing/2010/main" val="0"/>
              </a:ext>
            </a:extLst>
          </a:blip>
          <a:srcRect t="28806" r="22785" b="29559"/>
          <a:stretch/>
        </p:blipFill>
        <p:spPr bwMode="auto">
          <a:xfrm>
            <a:off x="4953000" y="436180"/>
            <a:ext cx="3720662" cy="27432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downloads.clipart.com/34804010.jpg?t=1361294144&amp;h=48c820c38925ceff3d555a70d70651f3&amp;u=gettingnerdy"/>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25" b="94375" l="0" r="91199">
                        <a14:foregroundMark x1="5805" y1="37375" x2="21910" y2="12625"/>
                        <a14:foregroundMark x1="57865" y1="10375" x2="70599" y2="14250"/>
                        <a14:foregroundMark x1="81648" y1="24000" x2="82210" y2="29625"/>
                        <a14:foregroundMark x1="7116" y1="27750" x2="9176" y2="20625"/>
                        <a14:foregroundMark x1="24157" y1="34750" x2="30524" y2="30000"/>
                        <a14:foregroundMark x1="59925" y1="33375" x2="59925" y2="24500"/>
                      </a14:backgroundRemoval>
                    </a14:imgEffect>
                  </a14:imgLayer>
                </a14:imgProps>
              </a:ext>
              <a:ext uri="{28A0092B-C50C-407E-A947-70E740481C1C}">
                <a14:useLocalDpi xmlns:a14="http://schemas.microsoft.com/office/drawing/2010/main" val="0"/>
              </a:ext>
            </a:extLst>
          </a:blip>
          <a:srcRect t="9780" r="11312" b="3790"/>
          <a:stretch/>
        </p:blipFill>
        <p:spPr bwMode="auto">
          <a:xfrm>
            <a:off x="2819400" y="1759381"/>
            <a:ext cx="3428954" cy="5006234"/>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descr="http://downloads.clipart.com/24680272.jpg?t=1361286078&amp;h=edb52941907ca4f80292fe6e39d50f1e&amp;u=gettingnerdy"/>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73" b="100000" l="4875" r="82000"/>
                    </a14:imgEffect>
                  </a14:imgLayer>
                </a14:imgProps>
              </a:ext>
              <a:ext uri="{28A0092B-C50C-407E-A947-70E740481C1C}">
                <a14:useLocalDpi xmlns:a14="http://schemas.microsoft.com/office/drawing/2010/main" val="0"/>
              </a:ext>
            </a:extLst>
          </a:blip>
          <a:srcRect l="2965" r="18207"/>
          <a:stretch/>
        </p:blipFill>
        <p:spPr bwMode="auto">
          <a:xfrm rot="10800000">
            <a:off x="2590801" y="2168776"/>
            <a:ext cx="3809265" cy="3165223"/>
          </a:xfrm>
          <a:prstGeom prst="rect">
            <a:avLst/>
          </a:prstGeom>
          <a:noFill/>
          <a:extLst>
            <a:ext uri="{909E8E84-426E-40dd-AFC4-6F175D3DCCD1}">
              <a14:hiddenFill xmlns="" xmlns:a14="http://schemas.microsoft.com/office/drawing/2010/main">
                <a:solidFill>
                  <a:srgbClr val="FFFFFF"/>
                </a:solidFill>
              </a14:hiddenFill>
            </a:ext>
          </a:extLst>
        </p:spPr>
      </p:pic>
      <p:sp>
        <p:nvSpPr>
          <p:cNvPr id="178178" name="Rectangle 2"/>
          <p:cNvSpPr>
            <a:spLocks noGrp="1" noChangeArrowheads="1"/>
          </p:cNvSpPr>
          <p:nvPr>
            <p:ph type="title"/>
          </p:nvPr>
        </p:nvSpPr>
        <p:spPr>
          <a:xfrm>
            <a:off x="457200" y="533400"/>
            <a:ext cx="8229600" cy="1143000"/>
          </a:xfrm>
        </p:spPr>
        <p:txBody>
          <a:bodyPr/>
          <a:lstStyle/>
          <a:p>
            <a:r>
              <a:rPr lang="en-US" sz="4000" b="1" dirty="0">
                <a:latin typeface="Calibri" pitchFamily="34" charset="0"/>
                <a:cs typeface="Calibri" pitchFamily="34" charset="0"/>
              </a:rPr>
              <a:t>Mimicry</a:t>
            </a:r>
            <a:r>
              <a:rPr lang="en-US" sz="4000" dirty="0">
                <a:latin typeface="Calibri" pitchFamily="34" charset="0"/>
                <a:cs typeface="Calibri" pitchFamily="34" charset="0"/>
              </a:rPr>
              <a:t>:  when an animal copies or mimics the form of something else</a:t>
            </a:r>
          </a:p>
        </p:txBody>
      </p:sp>
      <p:sp>
        <p:nvSpPr>
          <p:cNvPr id="3" name="TextBox 2"/>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5177135"/>
            <a:ext cx="8229600" cy="1446550"/>
          </a:xfrm>
          <a:prstGeom prst="rect">
            <a:avLst/>
          </a:prstGeom>
          <a:noFill/>
        </p:spPr>
        <p:txBody>
          <a:bodyPr wrap="square" rtlCol="0">
            <a:spAutoFit/>
          </a:bodyPr>
          <a:lstStyle/>
          <a:p>
            <a:pPr algn="just"/>
            <a:r>
              <a:rPr lang="en-US" sz="4000" b="1" dirty="0">
                <a:latin typeface="+mn-lt"/>
              </a:rPr>
              <a:t>OWL BUTTERFLY MIMICRY: </a:t>
            </a:r>
            <a:r>
              <a:rPr lang="en-US" sz="2400" dirty="0">
                <a:latin typeface="+mn-lt"/>
              </a:rPr>
              <a:t>Eye spots on wings resemble owl eyes.  When the butterfly spreads its wings, the eye spots may scare predators.</a:t>
            </a:r>
          </a:p>
        </p:txBody>
      </p:sp>
      <p:pic>
        <p:nvPicPr>
          <p:cNvPr id="13314" name="Picture 2" descr="http://downloads.clipart.com/24680272.jpg?t=1361286078&amp;h=edb52941907ca4f80292fe6e39d50f1e&amp;u=gettingnerdy"/>
          <p:cNvPicPr>
            <a:picLocks noChangeAspect="1" noChangeArrowheads="1"/>
          </p:cNvPicPr>
          <p:nvPr/>
        </p:nvPicPr>
        <p:blipFill rotWithShape="1">
          <a:blip r:embed="rId2">
            <a:extLst>
              <a:ext uri="{28A0092B-C50C-407E-A947-70E740481C1C}">
                <a14:useLocalDpi xmlns:a14="http://schemas.microsoft.com/office/drawing/2010/main" val="0"/>
              </a:ext>
            </a:extLst>
          </a:blip>
          <a:srcRect l="6387" r="22706"/>
          <a:stretch/>
        </p:blipFill>
        <p:spPr bwMode="auto">
          <a:xfrm rot="10800000">
            <a:off x="3929638" y="558574"/>
            <a:ext cx="4757162" cy="4394426"/>
          </a:xfrm>
          <a:prstGeom prst="rect">
            <a:avLst/>
          </a:prstGeom>
          <a:noFill/>
          <a:extLst>
            <a:ext uri="{909E8E84-426E-40dd-AFC4-6F175D3DCCD1}">
              <a14:hiddenFill xmlns="" xmlns:a14="http://schemas.microsoft.com/office/drawing/2010/main">
                <a:solidFill>
                  <a:srgbClr val="FFFFFF"/>
                </a:solidFill>
              </a14:hiddenFill>
            </a:ext>
          </a:extLst>
        </p:spPr>
      </p:pic>
      <p:pic>
        <p:nvPicPr>
          <p:cNvPr id="13318" name="Picture 6" descr="http://downloads.clipart.com/34804010.jpg?t=1361294144&amp;h=48c820c38925ceff3d555a70d70651f3&amp;u=gettingnerdy"/>
          <p:cNvPicPr>
            <a:picLocks noChangeAspect="1" noChangeArrowheads="1"/>
          </p:cNvPicPr>
          <p:nvPr/>
        </p:nvPicPr>
        <p:blipFill rotWithShape="1">
          <a:blip r:embed="rId3">
            <a:extLst>
              <a:ext uri="{28A0092B-C50C-407E-A947-70E740481C1C}">
                <a14:useLocalDpi xmlns:a14="http://schemas.microsoft.com/office/drawing/2010/main" val="0"/>
              </a:ext>
            </a:extLst>
          </a:blip>
          <a:srcRect t="8878" r="12660" b="11726"/>
          <a:stretch/>
        </p:blipFill>
        <p:spPr bwMode="auto">
          <a:xfrm>
            <a:off x="457200" y="558574"/>
            <a:ext cx="3226768" cy="4394426"/>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zaher\AppData\Local\Microsoft\Windows\Temporary Internet Files\Content.IE5\M6JX7GJN\MP900430651[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5430" b="88965" l="9692" r="100000"/>
                    </a14:imgEffect>
                  </a14:imgLayer>
                </a14:imgProps>
              </a:ext>
              <a:ext uri="{28A0092B-C50C-407E-A947-70E740481C1C}">
                <a14:useLocalDpi xmlns:a14="http://schemas.microsoft.com/office/drawing/2010/main" val="0"/>
              </a:ext>
            </a:extLst>
          </a:blip>
          <a:srcRect/>
          <a:stretch>
            <a:fillRect/>
          </a:stretch>
        </p:blipFill>
        <p:spPr bwMode="auto">
          <a:xfrm>
            <a:off x="5857315" y="0"/>
            <a:ext cx="3210485" cy="4827513"/>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4356" t="4080" b="9385"/>
          <a:stretch/>
        </p:blipFill>
        <p:spPr>
          <a:xfrm>
            <a:off x="142611" y="4789145"/>
            <a:ext cx="3362589" cy="1916455"/>
          </a:xfrm>
          <a:prstGeom prst="rect">
            <a:avLst/>
          </a:prstGeom>
        </p:spPr>
      </p:pic>
      <p:pic>
        <p:nvPicPr>
          <p:cNvPr id="6" name="Picture 2" descr="http://images.clipart.com/thw/thw11/CL/5344_2005010018/000803_1053_12/21643041.thb.jpg?000803_1053_1248_v__v"/>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2563" y="995315"/>
            <a:ext cx="2600637" cy="1976485"/>
          </a:xfrm>
          <a:prstGeom prst="rect">
            <a:avLst/>
          </a:prstGeom>
          <a:noFill/>
          <a:scene3d>
            <a:camera prst="orthographicFront">
              <a:rot lat="0" lon="10800000" rev="0"/>
            </a:camera>
            <a:lightRig rig="threePt" dir="t"/>
          </a:scene3d>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601717" y="436932"/>
            <a:ext cx="8001000" cy="4955203"/>
          </a:xfrm>
          <a:prstGeom prst="rect">
            <a:avLst/>
          </a:prstGeom>
          <a:noFill/>
        </p:spPr>
        <p:txBody>
          <a:bodyPr wrap="square" rtlCol="0">
            <a:spAutoFit/>
          </a:bodyPr>
          <a:lstStyle/>
          <a:p>
            <a:pPr algn="ctr"/>
            <a:r>
              <a:rPr lang="en-US" sz="4000" b="1" dirty="0">
                <a:latin typeface="+mn-lt"/>
              </a:rPr>
              <a:t>Evolution Bundled Unit:  PowerPoint and ALL Handouts</a:t>
            </a:r>
          </a:p>
          <a:p>
            <a:pPr algn="ctr"/>
            <a:r>
              <a:rPr lang="en-US" sz="2000" dirty="0">
                <a:latin typeface="+mn-lt"/>
              </a:rPr>
              <a:t>Included in this Bundle:</a:t>
            </a:r>
          </a:p>
          <a:p>
            <a:pPr algn="ctr"/>
            <a:r>
              <a:rPr lang="en-US" sz="2000" dirty="0">
                <a:latin typeface="+mn-lt"/>
              </a:rPr>
              <a:t>Differentiated  Vocabulary for ALL Readers</a:t>
            </a:r>
          </a:p>
          <a:p>
            <a:pPr algn="ctr"/>
            <a:r>
              <a:rPr lang="en-US" sz="2000" dirty="0">
                <a:latin typeface="+mn-lt"/>
              </a:rPr>
              <a:t>Mutation Nation Notes and May the Best Beak Win Lab</a:t>
            </a:r>
          </a:p>
          <a:p>
            <a:pPr algn="ctr"/>
            <a:r>
              <a:rPr lang="en-US" sz="2000" dirty="0">
                <a:latin typeface="+mn-lt"/>
              </a:rPr>
              <a:t>Masters of Disguise with Camouflaging Chameleons</a:t>
            </a:r>
          </a:p>
          <a:p>
            <a:pPr algn="ctr"/>
            <a:r>
              <a:rPr lang="en-US" sz="2000" dirty="0">
                <a:latin typeface="+mn-lt"/>
              </a:rPr>
              <a:t>Funky Monkeys: Evolution In Action Activity</a:t>
            </a:r>
          </a:p>
          <a:p>
            <a:pPr algn="ctr"/>
            <a:r>
              <a:rPr lang="en-US" sz="2000" dirty="0">
                <a:latin typeface="+mn-lt"/>
              </a:rPr>
              <a:t>How Old is that Fossil:  A Lesson in Radioactive Dating</a:t>
            </a:r>
          </a:p>
          <a:p>
            <a:pPr algn="ctr"/>
            <a:r>
              <a:rPr lang="en-US" sz="2000" dirty="0">
                <a:latin typeface="+mn-lt"/>
              </a:rPr>
              <a:t>Evolution of Whales:  The Journey from the Ancestral Whale to Present Day</a:t>
            </a:r>
          </a:p>
          <a:p>
            <a:pPr algn="ctr"/>
            <a:r>
              <a:rPr lang="en-US" sz="2000" dirty="0">
                <a:latin typeface="+mn-lt"/>
              </a:rPr>
              <a:t>Building Beasts Culminating Project</a:t>
            </a:r>
          </a:p>
          <a:p>
            <a:pPr algn="ctr"/>
            <a:r>
              <a:rPr lang="en-US" sz="2000" dirty="0">
                <a:latin typeface="+mn-lt"/>
              </a:rPr>
              <a:t>Study Guide and Final Assessment</a:t>
            </a:r>
          </a:p>
          <a:p>
            <a:pPr algn="ctr"/>
            <a:r>
              <a:rPr lang="en-US" sz="2000" dirty="0">
                <a:latin typeface="+mn-lt"/>
              </a:rPr>
              <a:t>100+ Animated slides with hyperlinks, 40+ Handouts with Answer Keys</a:t>
            </a:r>
          </a:p>
          <a:p>
            <a:endParaRPr lang="en-US" dirty="0">
              <a:latin typeface="+mn-lt"/>
            </a:endParaRPr>
          </a:p>
          <a:p>
            <a:endParaRPr lang="en-US" dirty="0">
              <a:latin typeface="+mn-lt"/>
            </a:endParaRPr>
          </a:p>
        </p:txBody>
      </p:sp>
      <p:pic>
        <p:nvPicPr>
          <p:cNvPr id="8"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586" t="12264" r="20749"/>
          <a:stretch/>
        </p:blipFill>
        <p:spPr bwMode="auto">
          <a:xfrm>
            <a:off x="3657600" y="4815421"/>
            <a:ext cx="2362200" cy="18901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2" descr="C:\Users\mzaher\AppData\Local\Temp\dorudon.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862" r="15690"/>
          <a:stretch/>
        </p:blipFill>
        <p:spPr bwMode="auto">
          <a:xfrm>
            <a:off x="6167156" y="4815421"/>
            <a:ext cx="2824443" cy="186284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8349274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images.clipart.com/thb/thb12/PH/000802_c035/34635522.thb.jpg?000802_c035_0158_clhs"/>
          <p:cNvPicPr>
            <a:picLocks noChangeAspect="1" noChangeArrowheads="1"/>
          </p:cNvPicPr>
          <p:nvPr/>
        </p:nvPicPr>
        <p:blipFill rotWithShape="1">
          <a:blip r:embed="rId2">
            <a:extLst>
              <a:ext uri="{28A0092B-C50C-407E-A947-70E740481C1C}">
                <a14:useLocalDpi xmlns:a14="http://schemas.microsoft.com/office/drawing/2010/main" val="0"/>
              </a:ext>
            </a:extLst>
          </a:blip>
          <a:srcRect r="15784"/>
          <a:stretch/>
        </p:blipFill>
        <p:spPr bwMode="auto">
          <a:xfrm>
            <a:off x="502125" y="533400"/>
            <a:ext cx="4511309" cy="35814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90" name="Picture 2" descr="http://downloads.clipart.com/65322244.jpg?t=1361283051&amp;h=37c0333b5419044108eb9eed6f210652&amp;u=gettingnerdy"/>
          <p:cNvPicPr>
            <a:picLocks noChangeAspect="1" noChangeArrowheads="1"/>
          </p:cNvPicPr>
          <p:nvPr/>
        </p:nvPicPr>
        <p:blipFill rotWithShape="1">
          <a:blip r:embed="rId3">
            <a:extLst>
              <a:ext uri="{28A0092B-C50C-407E-A947-70E740481C1C}">
                <a14:useLocalDpi xmlns:a14="http://schemas.microsoft.com/office/drawing/2010/main" val="0"/>
              </a:ext>
            </a:extLst>
          </a:blip>
          <a:srcRect b="21711"/>
          <a:stretch/>
        </p:blipFill>
        <p:spPr bwMode="auto">
          <a:xfrm>
            <a:off x="5517007" y="533401"/>
            <a:ext cx="3093593" cy="35814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
        <p:nvSpPr>
          <p:cNvPr id="6" name="TextBox 5"/>
          <p:cNvSpPr txBox="1"/>
          <p:nvPr/>
        </p:nvSpPr>
        <p:spPr>
          <a:xfrm>
            <a:off x="510008" y="4343400"/>
            <a:ext cx="8100592" cy="2185214"/>
          </a:xfrm>
          <a:prstGeom prst="rect">
            <a:avLst/>
          </a:prstGeom>
          <a:noFill/>
        </p:spPr>
        <p:txBody>
          <a:bodyPr wrap="square" rtlCol="0">
            <a:spAutoFit/>
          </a:bodyPr>
          <a:lstStyle/>
          <a:p>
            <a:pPr algn="just"/>
            <a:r>
              <a:rPr lang="en-US" sz="4000" b="1" cap="all" dirty="0">
                <a:latin typeface="Calibri" pitchFamily="34" charset="0"/>
                <a:cs typeface="Calibri" pitchFamily="34" charset="0"/>
              </a:rPr>
              <a:t>Caterpillar-Snake Mimicry</a:t>
            </a:r>
            <a:r>
              <a:rPr lang="en-US" sz="4000" b="1" dirty="0">
                <a:latin typeface="Calibri" pitchFamily="34" charset="0"/>
                <a:cs typeface="Calibri" pitchFamily="34" charset="0"/>
              </a:rPr>
              <a:t>: </a:t>
            </a:r>
            <a:r>
              <a:rPr lang="en-US" sz="2400" dirty="0">
                <a:latin typeface="Calibri" pitchFamily="34" charset="0"/>
                <a:cs typeface="Calibri" pitchFamily="34" charset="0"/>
              </a:rPr>
              <a:t>These caterpillars have special adaptations that create the illusion of snake eyes or markings so that when predators see them, they are often deterred from eating them because they think they are snakes.</a:t>
            </a:r>
            <a:endParaRPr lang="en-US" sz="4000" b="1" dirty="0">
              <a:latin typeface="Calibri" pitchFamily="34" charset="0"/>
              <a:cs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images.clipart.com/thb/thb14/PH/000802_c050/34703751.thb.jpg?000802_c052_0021_clhs"/>
          <p:cNvPicPr>
            <a:picLocks noChangeAspect="1" noChangeArrowheads="1"/>
          </p:cNvPicPr>
          <p:nvPr/>
        </p:nvPicPr>
        <p:blipFill rotWithShape="1">
          <a:blip r:embed="rId2">
            <a:extLst>
              <a:ext uri="{28A0092B-C50C-407E-A947-70E740481C1C}">
                <a14:useLocalDpi xmlns:a14="http://schemas.microsoft.com/office/drawing/2010/main" val="0"/>
              </a:ext>
            </a:extLst>
          </a:blip>
          <a:srcRect t="16500" r="13743" b="10951"/>
          <a:stretch/>
        </p:blipFill>
        <p:spPr bwMode="auto">
          <a:xfrm>
            <a:off x="430923" y="686652"/>
            <a:ext cx="4522077" cy="274234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5181600" y="1532215"/>
            <a:ext cx="3657600" cy="3877985"/>
          </a:xfrm>
          <a:prstGeom prst="rect">
            <a:avLst/>
          </a:prstGeom>
          <a:noFill/>
        </p:spPr>
        <p:txBody>
          <a:bodyPr wrap="square" rtlCol="0">
            <a:spAutoFit/>
          </a:bodyPr>
          <a:lstStyle/>
          <a:p>
            <a:pPr algn="just"/>
            <a:r>
              <a:rPr lang="en-US" sz="3200" b="1" dirty="0">
                <a:latin typeface="Calibri" pitchFamily="34" charset="0"/>
                <a:cs typeface="Calibri" pitchFamily="34" charset="0"/>
              </a:rPr>
              <a:t>VICEROY-MONARCH MIMICRY:  </a:t>
            </a:r>
            <a:r>
              <a:rPr lang="en-US" sz="2600" dirty="0">
                <a:latin typeface="Calibri" pitchFamily="34" charset="0"/>
                <a:cs typeface="Calibri" pitchFamily="34" charset="0"/>
              </a:rPr>
              <a:t>The Viceroy butterfly has a secret defense.  It resembles the distasteful Monarch butterfly which deters animals from eating it, resulting in their survival…</a:t>
            </a:r>
          </a:p>
        </p:txBody>
      </p:sp>
      <p:pic>
        <p:nvPicPr>
          <p:cNvPr id="17412" name="Picture 4" descr="http://images.clipart.com/thb/thb14/PH/000802_c050/34704348.thb.jpg?000802_c052_0072_clhs"/>
          <p:cNvPicPr>
            <a:picLocks noChangeAspect="1" noChangeArrowheads="1"/>
          </p:cNvPicPr>
          <p:nvPr/>
        </p:nvPicPr>
        <p:blipFill rotWithShape="1">
          <a:blip r:embed="rId3">
            <a:extLst>
              <a:ext uri="{28A0092B-C50C-407E-A947-70E740481C1C}">
                <a14:useLocalDpi xmlns:a14="http://schemas.microsoft.com/office/drawing/2010/main" val="0"/>
              </a:ext>
            </a:extLst>
          </a:blip>
          <a:srcRect l="10222" t="28775" r="14307" b="16391"/>
          <a:stretch/>
        </p:blipFill>
        <p:spPr bwMode="auto">
          <a:xfrm>
            <a:off x="430923" y="3733800"/>
            <a:ext cx="4522077" cy="241127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images.clipart.com/thb/thb8/PHDC_ABLE_JIU_CLDC/20080404152006-2341/166844/PBJ/65326714.thb.jpg?10016557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881" y="752722"/>
            <a:ext cx="2077919" cy="2904878"/>
          </a:xfrm>
          <a:prstGeom prst="rect">
            <a:avLst/>
          </a:prstGeom>
          <a:noFill/>
          <a:extLst>
            <a:ext uri="{909E8E84-426E-40dd-AFC4-6F175D3DCCD1}">
              <a14:hiddenFill xmlns="" xmlns:a14="http://schemas.microsoft.com/office/drawing/2010/main">
                <a:solidFill>
                  <a:srgbClr val="FFFFFF"/>
                </a:solidFill>
              </a14:hiddenFill>
            </a:ext>
          </a:extLst>
        </p:spPr>
      </p:pic>
      <p:pic>
        <p:nvPicPr>
          <p:cNvPr id="1638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3005" r="4709"/>
          <a:stretch/>
        </p:blipFill>
        <p:spPr bwMode="auto">
          <a:xfrm>
            <a:off x="515509" y="3823136"/>
            <a:ext cx="2837291" cy="2228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394" name="Picture 10" descr="http://images.clipart.com/thb/thb11/PH/5344_2005030011/15/24679944.thb.jpg?010309_0800_6385_n__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532" y="752722"/>
            <a:ext cx="2133600" cy="2904878"/>
          </a:xfrm>
          <a:prstGeom prst="rect">
            <a:avLst/>
          </a:prstGeom>
          <a:noFill/>
          <a:extLst>
            <a:ext uri="{909E8E84-426E-40dd-AFC4-6F175D3DCCD1}">
              <a14:hiddenFill xmlns="" xmlns:a14="http://schemas.microsoft.com/office/drawing/2010/main">
                <a:solidFill>
                  <a:srgbClr val="FFFFFF"/>
                </a:solidFill>
              </a14:hiddenFill>
            </a:ext>
          </a:extLst>
        </p:spPr>
      </p:pic>
      <p:pic>
        <p:nvPicPr>
          <p:cNvPr id="16396" name="Picture 12" descr="http://images.clipart.com/thb/thb12/PH/000802_c035/34634972.thb.jpg?000802_c035_0102_clhs"/>
          <p:cNvPicPr>
            <a:picLocks noChangeAspect="1" noChangeArrowheads="1"/>
          </p:cNvPicPr>
          <p:nvPr/>
        </p:nvPicPr>
        <p:blipFill rotWithShape="1">
          <a:blip r:embed="rId5">
            <a:extLst>
              <a:ext uri="{28A0092B-C50C-407E-A947-70E740481C1C}">
                <a14:useLocalDpi xmlns:a14="http://schemas.microsoft.com/office/drawing/2010/main" val="0"/>
              </a:ext>
            </a:extLst>
          </a:blip>
          <a:srcRect l="5123"/>
          <a:stretch/>
        </p:blipFill>
        <p:spPr bwMode="auto">
          <a:xfrm>
            <a:off x="3505200" y="3823136"/>
            <a:ext cx="3276599" cy="2228850"/>
          </a:xfrm>
          <a:prstGeom prst="rect">
            <a:avLst/>
          </a:prstGeom>
          <a:noFill/>
          <a:extLst>
            <a:ext uri="{909E8E84-426E-40dd-AFC4-6F175D3DCCD1}">
              <a14:hiddenFill xmlns="" xmlns:a14="http://schemas.microsoft.com/office/drawing/2010/main">
                <a:solidFill>
                  <a:srgbClr val="FFFFFF"/>
                </a:solidFill>
              </a14:hiddenFill>
            </a:ext>
          </a:extLst>
        </p:spPr>
      </p:pic>
      <p:pic>
        <p:nvPicPr>
          <p:cNvPr id="16398" name="Picture 14" descr="http://images.clipart.com/thb/thb8/PH/mb5241_20030416/mb20030416_c2/7798422.thb.jpg?c219"/>
          <p:cNvPicPr>
            <a:picLocks noChangeAspect="1" noChangeArrowheads="1"/>
          </p:cNvPicPr>
          <p:nvPr/>
        </p:nvPicPr>
        <p:blipFill rotWithShape="1">
          <a:blip r:embed="rId6">
            <a:extLst>
              <a:ext uri="{28A0092B-C50C-407E-A947-70E740481C1C}">
                <a14:useLocalDpi xmlns:a14="http://schemas.microsoft.com/office/drawing/2010/main" val="0"/>
              </a:ext>
            </a:extLst>
          </a:blip>
          <a:srcRect r="27784"/>
          <a:stretch/>
        </p:blipFill>
        <p:spPr bwMode="auto">
          <a:xfrm>
            <a:off x="4953000" y="752722"/>
            <a:ext cx="1828799" cy="2904878"/>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
        <p:nvSpPr>
          <p:cNvPr id="10" name="TextBox 9"/>
          <p:cNvSpPr txBox="1"/>
          <p:nvPr/>
        </p:nvSpPr>
        <p:spPr>
          <a:xfrm>
            <a:off x="6934200" y="1371600"/>
            <a:ext cx="1981200" cy="4124206"/>
          </a:xfrm>
          <a:prstGeom prst="rect">
            <a:avLst/>
          </a:prstGeom>
          <a:noFill/>
        </p:spPr>
        <p:txBody>
          <a:bodyPr wrap="square" rtlCol="0">
            <a:spAutoFit/>
          </a:bodyPr>
          <a:lstStyle/>
          <a:p>
            <a:pPr algn="ctr"/>
            <a:r>
              <a:rPr lang="en-US" sz="3200" b="1" dirty="0">
                <a:latin typeface="Calibri" pitchFamily="34" charset="0"/>
                <a:cs typeface="Calibri" pitchFamily="34" charset="0"/>
              </a:rPr>
              <a:t>LEAF MIMICRY:  </a:t>
            </a:r>
            <a:r>
              <a:rPr lang="en-US" sz="2200" dirty="0">
                <a:latin typeface="Calibri" pitchFamily="34" charset="0"/>
                <a:cs typeface="Calibri" pitchFamily="34" charset="0"/>
              </a:rPr>
              <a:t>Many insects mimic leaves and other components of nature in order to camouflage themselves from predators and prey…</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images.clipart.com/thb/thb8/PH/px5323_20030819_51/px5323_20030819_51_03/10015658.thb.jpg?5323_030819_80466"/>
          <p:cNvPicPr>
            <a:picLocks noChangeAspect="1" noChangeArrowheads="1"/>
          </p:cNvPicPr>
          <p:nvPr/>
        </p:nvPicPr>
        <p:blipFill rotWithShape="1">
          <a:blip r:embed="rId2">
            <a:extLst>
              <a:ext uri="{28A0092B-C50C-407E-A947-70E740481C1C}">
                <a14:useLocalDpi xmlns:a14="http://schemas.microsoft.com/office/drawing/2010/main" val="0"/>
              </a:ext>
            </a:extLst>
          </a:blip>
          <a:srcRect r="22016" b="21187"/>
          <a:stretch/>
        </p:blipFill>
        <p:spPr bwMode="auto">
          <a:xfrm>
            <a:off x="457200" y="381000"/>
            <a:ext cx="3862552" cy="2598683"/>
          </a:xfrm>
          <a:prstGeom prst="rect">
            <a:avLst/>
          </a:prstGeom>
          <a:noFill/>
          <a:extLst>
            <a:ext uri="{909E8E84-426E-40dd-AFC4-6F175D3DCCD1}">
              <a14:hiddenFill xmlns="" xmlns:a14="http://schemas.microsoft.com/office/drawing/2010/main">
                <a:solidFill>
                  <a:srgbClr val="FFFFFF"/>
                </a:solidFill>
              </a14:hiddenFill>
            </a:ext>
          </a:extLst>
        </p:spPr>
      </p:pic>
      <p:pic>
        <p:nvPicPr>
          <p:cNvPr id="9222" name="Picture 6" descr="http://downloads.clipart.com/15968153.jpg?t=1360355637&amp;h=393db63e5142f2363198eafe4109e300&amp;u=gettingnerdy"/>
          <p:cNvPicPr>
            <a:picLocks noChangeAspect="1" noChangeArrowheads="1"/>
          </p:cNvPicPr>
          <p:nvPr/>
        </p:nvPicPr>
        <p:blipFill rotWithShape="1">
          <a:blip r:embed="rId3">
            <a:extLst>
              <a:ext uri="{28A0092B-C50C-407E-A947-70E740481C1C}">
                <a14:useLocalDpi xmlns:a14="http://schemas.microsoft.com/office/drawing/2010/main" val="0"/>
              </a:ext>
            </a:extLst>
          </a:blip>
          <a:srcRect l="27785" t="21464" r="26276" b="23098"/>
          <a:stretch/>
        </p:blipFill>
        <p:spPr bwMode="auto">
          <a:xfrm rot="10800000">
            <a:off x="457200" y="3224045"/>
            <a:ext cx="3862552" cy="3082162"/>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
        <p:nvSpPr>
          <p:cNvPr id="7" name="TextBox 6"/>
          <p:cNvSpPr txBox="1"/>
          <p:nvPr/>
        </p:nvSpPr>
        <p:spPr>
          <a:xfrm>
            <a:off x="4648200" y="1205329"/>
            <a:ext cx="4191000" cy="4585871"/>
          </a:xfrm>
          <a:prstGeom prst="rect">
            <a:avLst/>
          </a:prstGeom>
          <a:noFill/>
        </p:spPr>
        <p:txBody>
          <a:bodyPr wrap="square" rtlCol="0">
            <a:spAutoFit/>
          </a:bodyPr>
          <a:lstStyle/>
          <a:p>
            <a:pPr algn="just"/>
            <a:r>
              <a:rPr lang="en-US" sz="3200" b="1" dirty="0">
                <a:latin typeface="Calibri" pitchFamily="34" charset="0"/>
                <a:cs typeface="Calibri" pitchFamily="34" charset="0"/>
              </a:rPr>
              <a:t>FLY-HORNET MIMICRY:  </a:t>
            </a:r>
            <a:r>
              <a:rPr lang="en-US" sz="2600" dirty="0">
                <a:latin typeface="Calibri" pitchFamily="34" charset="0"/>
                <a:cs typeface="Calibri" pitchFamily="34" charset="0"/>
              </a:rPr>
              <a:t>We all know that hornets can leave a nasty sting.  This fly (pictured upper left) is a mimic of the common yellow jacket hornet (pictured below).  Because of this coincidental resemblance, most predators will leave the fly alone, mistaking it for the stinging kind…</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mzaher\AppData\Local\Microsoft\Windows\Temporary Internet Files\Content.IE5\M6JX7GJN\MP900430651[1].jpg"/>
          <p:cNvPicPr>
            <a:picLocks noChangeAspect="1" noChangeArrowheads="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backgroundRemoval t="15430" b="88965" l="9692" r="100000"/>
                    </a14:imgEffect>
                  </a14:imgLayer>
                </a14:imgProps>
              </a:ext>
              <a:ext uri="{28A0092B-C50C-407E-A947-70E740481C1C}">
                <a14:useLocalDpi xmlns:a14="http://schemas.microsoft.com/office/drawing/2010/main" val="0"/>
              </a:ext>
            </a:extLst>
          </a:blip>
          <a:srcRect t="17756" b="10150"/>
          <a:stretch/>
        </p:blipFill>
        <p:spPr bwMode="auto">
          <a:xfrm>
            <a:off x="2499866" y="1219200"/>
            <a:ext cx="4358134" cy="4724400"/>
          </a:xfrm>
          <a:prstGeom prst="rect">
            <a:avLst/>
          </a:prstGeom>
          <a:noFill/>
          <a:extLst>
            <a:ext uri="{909E8E84-426E-40dd-AFC4-6F175D3DCCD1}">
              <a14:hiddenFill xmlns="" xmlns:a14="http://schemas.microsoft.com/office/drawing/2010/main">
                <a:solidFill>
                  <a:srgbClr val="FFFFFF"/>
                </a:solidFill>
              </a14:hiddenFill>
            </a:ext>
          </a:extLst>
        </p:spPr>
      </p:pic>
      <p:sp>
        <p:nvSpPr>
          <p:cNvPr id="222210" name="Rectangle 2"/>
          <p:cNvSpPr>
            <a:spLocks noGrp="1" noChangeArrowheads="1"/>
          </p:cNvSpPr>
          <p:nvPr>
            <p:ph type="title"/>
          </p:nvPr>
        </p:nvSpPr>
        <p:spPr/>
        <p:txBody>
          <a:bodyPr/>
          <a:lstStyle/>
          <a:p>
            <a:r>
              <a:rPr lang="en-US" b="1" dirty="0">
                <a:latin typeface="Calibri" pitchFamily="34" charset="0"/>
                <a:cs typeface="Calibri" pitchFamily="34" charset="0"/>
              </a:rPr>
              <a:t>Now you see me!</a:t>
            </a:r>
          </a:p>
        </p:txBody>
      </p:sp>
      <p:sp>
        <p:nvSpPr>
          <p:cNvPr id="222211" name="Rectangle 3"/>
          <p:cNvSpPr>
            <a:spLocks noGrp="1" noChangeArrowheads="1"/>
          </p:cNvSpPr>
          <p:nvPr>
            <p:ph type="body" idx="1"/>
          </p:nvPr>
        </p:nvSpPr>
        <p:spPr>
          <a:xfrm>
            <a:off x="457200" y="1295400"/>
            <a:ext cx="8229600" cy="4419600"/>
          </a:xfrm>
        </p:spPr>
        <p:txBody>
          <a:bodyPr/>
          <a:lstStyle/>
          <a:p>
            <a:pPr marL="0" indent="0" algn="ctr">
              <a:lnSpc>
                <a:spcPct val="90000"/>
              </a:lnSpc>
              <a:buFontTx/>
              <a:buNone/>
            </a:pPr>
            <a:r>
              <a:rPr lang="en-US" sz="5400" dirty="0">
                <a:latin typeface="Calibri" pitchFamily="34" charset="0"/>
                <a:cs typeface="Calibri" pitchFamily="34" charset="0"/>
              </a:rPr>
              <a:t>So, you think you can make it in the wild?  Try your hand at creating </a:t>
            </a:r>
            <a:r>
              <a:rPr lang="en-US" sz="5400" dirty="0"/>
              <a:t>Camouflage that will help you survive in various environments with this interactive game …</a:t>
            </a:r>
            <a:endParaRPr lang="en-US" sz="5400" dirty="0">
              <a:latin typeface="Calibri" pitchFamily="34" charset="0"/>
              <a:cs typeface="Calibri" pitchFamily="34" charset="0"/>
            </a:endParaRPr>
          </a:p>
          <a:p>
            <a:pPr marL="0" indent="0">
              <a:lnSpc>
                <a:spcPct val="90000"/>
              </a:lnSpc>
            </a:pPr>
            <a:endParaRPr lang="en-US" sz="5400" dirty="0">
              <a:latin typeface="Calibri" pitchFamily="34" charset="0"/>
              <a:cs typeface="Calibri" pitchFamily="34" charset="0"/>
            </a:endParaRPr>
          </a:p>
        </p:txBody>
      </p:sp>
      <p:sp>
        <p:nvSpPr>
          <p:cNvPr id="2" name="TextBox 1"/>
          <p:cNvSpPr txBox="1"/>
          <p:nvPr/>
        </p:nvSpPr>
        <p:spPr>
          <a:xfrm>
            <a:off x="2514600" y="449759"/>
            <a:ext cx="4267200" cy="769441"/>
          </a:xfrm>
          <a:prstGeom prst="rect">
            <a:avLst/>
          </a:prstGeom>
          <a:solidFill>
            <a:schemeClr val="bg1"/>
          </a:solidFill>
        </p:spPr>
        <p:txBody>
          <a:bodyPr wrap="square" rtlCol="0">
            <a:spAutoFit/>
          </a:bodyPr>
          <a:lstStyle/>
          <a:p>
            <a:pPr algn="ctr"/>
            <a:r>
              <a:rPr lang="en-US" sz="4400" b="1" dirty="0">
                <a:latin typeface="+mn-lt"/>
              </a:rPr>
              <a:t>Now you don’t!</a:t>
            </a:r>
          </a:p>
        </p:txBody>
      </p:sp>
      <p:sp>
        <p:nvSpPr>
          <p:cNvPr id="5" name="TextBox 4"/>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pic>
        <p:nvPicPr>
          <p:cNvPr id="6" name="Picture 2" descr="C:\Users\mzaher\AppData\Local\Microsoft\Windows\Temporary Internet Files\Content.IE5\M6JX7GJN\MP900430651[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5430" b="88965" l="9692" r="100000"/>
                    </a14:imgEffect>
                  </a14:imgLayer>
                </a14:imgProps>
              </a:ext>
              <a:ext uri="{28A0092B-C50C-407E-A947-70E740481C1C}">
                <a14:useLocalDpi xmlns:a14="http://schemas.microsoft.com/office/drawing/2010/main" val="0"/>
              </a:ext>
            </a:extLst>
          </a:blip>
          <a:srcRect t="17756" b="10150"/>
          <a:stretch/>
        </p:blipFill>
        <p:spPr bwMode="auto">
          <a:xfrm>
            <a:off x="2499866" y="1219200"/>
            <a:ext cx="4358134" cy="4724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7967218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222211">
                                            <p:txEl>
                                              <p:pRg st="0" end="0"/>
                                            </p:txEl>
                                          </p:spTgt>
                                        </p:tgtEl>
                                        <p:attrNameLst>
                                          <p:attrName>style.visibility</p:attrName>
                                        </p:attrNameLst>
                                      </p:cBhvr>
                                      <p:to>
                                        <p:strVal val="visible"/>
                                      </p:to>
                                    </p:set>
                                    <p:animEffect transition="in" filter="fade">
                                      <p:cBhvr>
                                        <p:cTn id="10" dur="500"/>
                                        <p:tgtEl>
                                          <p:spTgt spid="222211">
                                            <p:txEl>
                                              <p:pRg st="0" end="0"/>
                                            </p:txEl>
                                          </p:spTgt>
                                        </p:tgtEl>
                                      </p:cBhvr>
                                    </p:animEffect>
                                  </p:childTnLst>
                                </p:cTn>
                              </p:par>
                              <p:par>
                                <p:cTn id="11" presetID="10" presetClass="exit" presetSubtype="0" fill="hold" nodeType="withEffect">
                                  <p:stCondLst>
                                    <p:cond delay="200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10" presetClass="entr" presetSubtype="0" fill="hold" nodeType="withEffect">
                                  <p:stCondLst>
                                    <p:cond delay="20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1" grpId="0" build="p"/>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726" b="94044" l="13516" r="74219"/>
                    </a14:imgEffect>
                  </a14:imgLayer>
                </a14:imgProps>
              </a:ext>
              <a:ext uri="{28A0092B-C50C-407E-A947-70E740481C1C}">
                <a14:useLocalDpi xmlns:a14="http://schemas.microsoft.com/office/drawing/2010/main" val="0"/>
              </a:ext>
            </a:extLst>
          </a:blip>
          <a:srcRect l="12284" t="8711" r="25000" b="3716"/>
          <a:stretch/>
        </p:blipFill>
        <p:spPr bwMode="auto">
          <a:xfrm>
            <a:off x="5181600" y="2120716"/>
            <a:ext cx="3886200" cy="30608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20162" name="Rectangle 2"/>
          <p:cNvSpPr>
            <a:spLocks noGrp="1" noChangeArrowheads="1"/>
          </p:cNvSpPr>
          <p:nvPr>
            <p:ph type="body" idx="1"/>
          </p:nvPr>
        </p:nvSpPr>
        <p:spPr>
          <a:xfrm>
            <a:off x="457200" y="76200"/>
            <a:ext cx="4648200" cy="6500632"/>
          </a:xfrm>
        </p:spPr>
        <p:txBody>
          <a:bodyPr/>
          <a:lstStyle/>
          <a:p>
            <a:pPr marL="0" indent="0" algn="ctr">
              <a:spcBef>
                <a:spcPts val="0"/>
              </a:spcBef>
              <a:buFontTx/>
              <a:buNone/>
            </a:pPr>
            <a:r>
              <a:rPr lang="en-US" b="1" dirty="0">
                <a:latin typeface="Calibri" pitchFamily="34" charset="0"/>
                <a:cs typeface="Calibri" pitchFamily="34" charset="0"/>
              </a:rPr>
              <a:t>Camouflaged Chameleons</a:t>
            </a:r>
          </a:p>
          <a:p>
            <a:pPr marL="0" indent="0" algn="just">
              <a:spcBef>
                <a:spcPts val="0"/>
              </a:spcBef>
              <a:buFontTx/>
              <a:buNone/>
            </a:pPr>
            <a:r>
              <a:rPr lang="en-US" sz="2600" b="1" dirty="0">
                <a:latin typeface="Calibri" pitchFamily="34" charset="0"/>
                <a:cs typeface="Calibri" pitchFamily="34" charset="0"/>
              </a:rPr>
              <a:t>Objective:</a:t>
            </a:r>
            <a:r>
              <a:rPr lang="en-US" sz="2600" dirty="0">
                <a:latin typeface="Calibri" pitchFamily="34" charset="0"/>
                <a:cs typeface="Calibri" pitchFamily="34" charset="0"/>
              </a:rPr>
              <a:t>  </a:t>
            </a:r>
            <a:r>
              <a:rPr lang="en-US" sz="2200" dirty="0">
                <a:latin typeface="Calibri" pitchFamily="34" charset="0"/>
                <a:cs typeface="Calibri" pitchFamily="34" charset="0"/>
              </a:rPr>
              <a:t>To explore and simulate camouflage in animals</a:t>
            </a:r>
          </a:p>
          <a:p>
            <a:pPr marL="0" indent="0" algn="just">
              <a:spcBef>
                <a:spcPts val="0"/>
              </a:spcBef>
              <a:buFontTx/>
              <a:buNone/>
            </a:pPr>
            <a:r>
              <a:rPr lang="en-US" sz="2600" b="1" dirty="0"/>
              <a:t>Here’s what you’ll need to conduct this experiment: </a:t>
            </a:r>
          </a:p>
          <a:p>
            <a:pPr marL="0" indent="0" algn="just">
              <a:spcBef>
                <a:spcPts val="0"/>
              </a:spcBef>
              <a:buFontTx/>
              <a:buNone/>
            </a:pPr>
            <a:r>
              <a:rPr lang="en-US" sz="2200" dirty="0">
                <a:latin typeface="Calibri" pitchFamily="34" charset="0"/>
                <a:cs typeface="Calibri" pitchFamily="34" charset="0"/>
              </a:rPr>
              <a:t>Chameleon pattern, colored pencils, markers or crayons</a:t>
            </a:r>
          </a:p>
          <a:p>
            <a:pPr marL="609600" indent="-609600" algn="just">
              <a:spcBef>
                <a:spcPts val="0"/>
              </a:spcBef>
              <a:buFontTx/>
              <a:buNone/>
            </a:pPr>
            <a:r>
              <a:rPr lang="en-US" sz="2600" b="1" dirty="0">
                <a:latin typeface="Calibri" pitchFamily="34" charset="0"/>
                <a:cs typeface="Calibri" pitchFamily="34" charset="0"/>
              </a:rPr>
              <a:t>What You Do:</a:t>
            </a:r>
            <a:r>
              <a:rPr lang="en-US" sz="2600" dirty="0">
                <a:latin typeface="Calibri" pitchFamily="34" charset="0"/>
                <a:cs typeface="Calibri" pitchFamily="34" charset="0"/>
              </a:rPr>
              <a:t>  </a:t>
            </a:r>
            <a:r>
              <a:rPr lang="en-US" sz="2600" b="1" dirty="0">
                <a:solidFill>
                  <a:srgbClr val="FF0000"/>
                </a:solidFill>
                <a:latin typeface="Calibri" pitchFamily="34" charset="0"/>
                <a:cs typeface="Calibri" pitchFamily="34" charset="0"/>
              </a:rPr>
              <a:t>Day 1</a:t>
            </a:r>
            <a:endParaRPr lang="en-US" sz="2600" dirty="0">
              <a:solidFill>
                <a:srgbClr val="FF0000"/>
              </a:solidFill>
              <a:latin typeface="Calibri" pitchFamily="34" charset="0"/>
              <a:cs typeface="Calibri" pitchFamily="34" charset="0"/>
            </a:endParaRPr>
          </a:p>
          <a:p>
            <a:pPr marL="457200" indent="-457200" algn="just">
              <a:spcBef>
                <a:spcPts val="0"/>
              </a:spcBef>
              <a:buFont typeface="+mj-lt"/>
              <a:buAutoNum type="arabicPeriod"/>
            </a:pPr>
            <a:r>
              <a:rPr lang="en-US" sz="2200" dirty="0">
                <a:latin typeface="Calibri" pitchFamily="34" charset="0"/>
                <a:cs typeface="Calibri" pitchFamily="34" charset="0"/>
              </a:rPr>
              <a:t>Think about the three types of camouflage we discussed and design a chameleon so that it can be camouflaged somewhere in the classroom.</a:t>
            </a:r>
          </a:p>
          <a:p>
            <a:pPr marL="457200" indent="-457200" algn="just">
              <a:spcBef>
                <a:spcPts val="0"/>
              </a:spcBef>
              <a:buFont typeface="+mj-lt"/>
              <a:buAutoNum type="arabicPeriod"/>
            </a:pPr>
            <a:r>
              <a:rPr lang="en-US" sz="2200" dirty="0">
                <a:latin typeface="Calibri" pitchFamily="34" charset="0"/>
                <a:cs typeface="Calibri" pitchFamily="34" charset="0"/>
              </a:rPr>
              <a:t>Make the chameleon as invisible as possible.</a:t>
            </a:r>
          </a:p>
          <a:p>
            <a:pPr marL="457200" indent="-457200" algn="just">
              <a:spcBef>
                <a:spcPts val="0"/>
              </a:spcBef>
              <a:buFont typeface="+mj-lt"/>
              <a:buAutoNum type="arabicPeriod"/>
            </a:pPr>
            <a:r>
              <a:rPr lang="en-US" sz="2200" dirty="0">
                <a:latin typeface="Calibri" pitchFamily="34" charset="0"/>
                <a:cs typeface="Calibri" pitchFamily="34" charset="0"/>
              </a:rPr>
              <a:t>Cut out the chameleon.  Tape the chameleon to it’s hiding spot.</a:t>
            </a:r>
          </a:p>
          <a:p>
            <a:pPr marL="457200" indent="-457200" algn="just">
              <a:spcBef>
                <a:spcPts val="0"/>
              </a:spcBef>
              <a:buFont typeface="+mj-lt"/>
              <a:buAutoNum type="arabicPeriod"/>
            </a:pPr>
            <a:r>
              <a:rPr lang="en-US" sz="2200" dirty="0">
                <a:latin typeface="Calibri" pitchFamily="34" charset="0"/>
                <a:cs typeface="Calibri" pitchFamily="34" charset="0"/>
              </a:rPr>
              <a:t>Return to your seat.</a:t>
            </a:r>
          </a:p>
        </p:txBody>
      </p:sp>
      <p:sp>
        <p:nvSpPr>
          <p:cNvPr id="4" name="TextBox 3"/>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body" idx="1"/>
          </p:nvPr>
        </p:nvSpPr>
        <p:spPr>
          <a:xfrm>
            <a:off x="457200" y="762000"/>
            <a:ext cx="4648200" cy="5105400"/>
          </a:xfrm>
        </p:spPr>
        <p:txBody>
          <a:bodyPr/>
          <a:lstStyle/>
          <a:p>
            <a:pPr marL="0" indent="0" algn="ctr">
              <a:spcBef>
                <a:spcPts val="0"/>
              </a:spcBef>
              <a:buFontTx/>
              <a:buNone/>
            </a:pPr>
            <a:r>
              <a:rPr lang="en-US" b="1" dirty="0">
                <a:latin typeface="Calibri" pitchFamily="34" charset="0"/>
                <a:cs typeface="Calibri" pitchFamily="34" charset="0"/>
              </a:rPr>
              <a:t>Camouflaged Chameleons</a:t>
            </a:r>
          </a:p>
          <a:p>
            <a:pPr marL="0" indent="0" algn="just">
              <a:spcBef>
                <a:spcPts val="0"/>
              </a:spcBef>
              <a:buFontTx/>
              <a:buNone/>
            </a:pPr>
            <a:r>
              <a:rPr lang="en-US" sz="2600" b="1" dirty="0">
                <a:latin typeface="Calibri" pitchFamily="34" charset="0"/>
                <a:cs typeface="Calibri" pitchFamily="34" charset="0"/>
              </a:rPr>
              <a:t>Objective:</a:t>
            </a:r>
            <a:r>
              <a:rPr lang="en-US" sz="2600" dirty="0">
                <a:latin typeface="Calibri" pitchFamily="34" charset="0"/>
                <a:cs typeface="Calibri" pitchFamily="34" charset="0"/>
              </a:rPr>
              <a:t>  </a:t>
            </a:r>
            <a:r>
              <a:rPr lang="en-US" sz="2200" dirty="0">
                <a:latin typeface="Calibri" pitchFamily="34" charset="0"/>
                <a:cs typeface="Calibri" pitchFamily="34" charset="0"/>
              </a:rPr>
              <a:t>To explore and simulate camouflage in animals</a:t>
            </a:r>
          </a:p>
          <a:p>
            <a:pPr marL="0" indent="0" algn="just">
              <a:spcBef>
                <a:spcPts val="0"/>
              </a:spcBef>
              <a:buFontTx/>
              <a:buNone/>
            </a:pPr>
            <a:r>
              <a:rPr lang="en-US" sz="2600" b="1" dirty="0"/>
              <a:t>Here’s what you’ll need to conduct this experiment: </a:t>
            </a:r>
          </a:p>
          <a:p>
            <a:pPr marL="0" indent="0" algn="just">
              <a:spcBef>
                <a:spcPts val="0"/>
              </a:spcBef>
              <a:buFontTx/>
              <a:buNone/>
            </a:pPr>
            <a:r>
              <a:rPr lang="en-US" sz="2200" dirty="0">
                <a:latin typeface="Calibri" pitchFamily="34" charset="0"/>
                <a:cs typeface="Calibri" pitchFamily="34" charset="0"/>
              </a:rPr>
              <a:t>Your EYES, a pencil and a piece of paper to tally your kill!</a:t>
            </a:r>
          </a:p>
          <a:p>
            <a:pPr marL="0" indent="0">
              <a:lnSpc>
                <a:spcPct val="90000"/>
              </a:lnSpc>
              <a:buNone/>
            </a:pPr>
            <a:r>
              <a:rPr lang="en-US" sz="2800" b="1" dirty="0">
                <a:latin typeface="Calibri" pitchFamily="34" charset="0"/>
                <a:cs typeface="Calibri" pitchFamily="34" charset="0"/>
              </a:rPr>
              <a:t>What You Do:</a:t>
            </a:r>
            <a:r>
              <a:rPr lang="en-US" sz="2800" dirty="0">
                <a:latin typeface="Calibri" pitchFamily="34" charset="0"/>
                <a:cs typeface="Calibri" pitchFamily="34" charset="0"/>
              </a:rPr>
              <a:t>  </a:t>
            </a:r>
            <a:r>
              <a:rPr lang="en-US" sz="2800" b="1" dirty="0">
                <a:solidFill>
                  <a:srgbClr val="FF0000"/>
                </a:solidFill>
                <a:latin typeface="Calibri" pitchFamily="34" charset="0"/>
                <a:cs typeface="Calibri" pitchFamily="34" charset="0"/>
              </a:rPr>
              <a:t>Day 2</a:t>
            </a:r>
            <a:endParaRPr lang="en-US" sz="2800" dirty="0">
              <a:solidFill>
                <a:srgbClr val="FF0000"/>
              </a:solidFill>
              <a:latin typeface="Calibri" pitchFamily="34" charset="0"/>
              <a:cs typeface="Calibri" pitchFamily="34" charset="0"/>
            </a:endParaRPr>
          </a:p>
          <a:p>
            <a:pPr marL="0" indent="0" algn="just">
              <a:lnSpc>
                <a:spcPct val="90000"/>
              </a:lnSpc>
              <a:buFontTx/>
              <a:buNone/>
            </a:pPr>
            <a:r>
              <a:rPr lang="en-US" sz="2400" dirty="0">
                <a:latin typeface="Calibri" pitchFamily="34" charset="0"/>
                <a:cs typeface="Calibri" pitchFamily="34" charset="0"/>
              </a:rPr>
              <a:t>You’re a predatory bird! You will have 10 minutes to quietly stalk your chameleon prey!  Afterward, answer the following conclusion questions from your sheet.</a:t>
            </a:r>
          </a:p>
        </p:txBody>
      </p:sp>
      <p:sp>
        <p:nvSpPr>
          <p:cNvPr id="4" name="TextBox 3"/>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pic>
        <p:nvPicPr>
          <p:cNvPr id="5" name="Picture 2" descr="C:\Users\mzaher\AppData\Local\Microsoft\Windows\Temporary Internet Files\Content.IE5\H6H7VG49\MP90043183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9961" b="99316" l="9964" r="100000"/>
                    </a14:imgEffect>
                  </a14:imgLayer>
                </a14:imgProps>
              </a:ext>
              <a:ext uri="{28A0092B-C50C-407E-A947-70E740481C1C}">
                <a14:useLocalDpi xmlns:a14="http://schemas.microsoft.com/office/drawing/2010/main" val="0"/>
              </a:ext>
            </a:extLst>
          </a:blip>
          <a:srcRect l="42855" t="22490" b="6174"/>
          <a:stretch/>
        </p:blipFill>
        <p:spPr bwMode="auto">
          <a:xfrm>
            <a:off x="6384652" y="1828800"/>
            <a:ext cx="2332541" cy="2700781"/>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8726" b="94044" l="13516" r="74219"/>
                    </a14:imgEffect>
                  </a14:imgLayer>
                </a14:imgProps>
              </a:ext>
              <a:ext uri="{28A0092B-C50C-407E-A947-70E740481C1C}">
                <a14:useLocalDpi xmlns:a14="http://schemas.microsoft.com/office/drawing/2010/main" val="0"/>
              </a:ext>
            </a:extLst>
          </a:blip>
          <a:srcRect l="12284" t="8711" r="25000" b="3716"/>
          <a:stretch/>
        </p:blipFill>
        <p:spPr bwMode="auto">
          <a:xfrm>
            <a:off x="5562600" y="5096601"/>
            <a:ext cx="1752600" cy="13803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Rounded Rectangular Callout 6"/>
          <p:cNvSpPr/>
          <p:nvPr/>
        </p:nvSpPr>
        <p:spPr>
          <a:xfrm>
            <a:off x="5791200" y="533400"/>
            <a:ext cx="3200400" cy="762000"/>
          </a:xfrm>
          <a:prstGeom prst="wedgeRoundRectCallout">
            <a:avLst>
              <a:gd name="adj1" fmla="val 19622"/>
              <a:gd name="adj2" fmla="val 116510"/>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a:t>um… you see that tasty chameleon over there or is it just me?</a:t>
            </a:r>
          </a:p>
        </p:txBody>
      </p:sp>
      <p:sp>
        <p:nvSpPr>
          <p:cNvPr id="8" name="Rounded Rectangular Callout 7"/>
          <p:cNvSpPr/>
          <p:nvPr/>
        </p:nvSpPr>
        <p:spPr>
          <a:xfrm>
            <a:off x="5638800" y="1564728"/>
            <a:ext cx="2133599" cy="723900"/>
          </a:xfrm>
          <a:prstGeom prst="wedgeRoundRectCallout">
            <a:avLst>
              <a:gd name="adj1" fmla="val -5425"/>
              <a:gd name="adj2" fmla="val 94079"/>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a:t>…what chameleon?  I don’t see anything but a white slide…</a:t>
            </a:r>
          </a:p>
        </p:txBody>
      </p:sp>
      <p:sp>
        <p:nvSpPr>
          <p:cNvPr id="9" name="Rounded Rectangular Callout 8"/>
          <p:cNvSpPr/>
          <p:nvPr/>
        </p:nvSpPr>
        <p:spPr>
          <a:xfrm>
            <a:off x="6889530" y="4876800"/>
            <a:ext cx="2133599" cy="406898"/>
          </a:xfrm>
          <a:prstGeom prst="wedgeRoundRectCallout">
            <a:avLst>
              <a:gd name="adj1" fmla="val -23898"/>
              <a:gd name="adj2" fmla="val 145917"/>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a:t>…la…la…la… hope nobody sees me…</a:t>
            </a:r>
          </a:p>
        </p:txBody>
      </p:sp>
    </p:spTree>
    <p:extLst>
      <p:ext uri="{BB962C8B-B14F-4D97-AF65-F5344CB8AC3E}">
        <p14:creationId xmlns:p14="http://schemas.microsoft.com/office/powerpoint/2010/main" val="40300186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body" idx="1"/>
          </p:nvPr>
        </p:nvSpPr>
        <p:spPr>
          <a:xfrm>
            <a:off x="228600" y="1066800"/>
            <a:ext cx="5334000" cy="4419600"/>
          </a:xfrm>
        </p:spPr>
        <p:txBody>
          <a:bodyPr/>
          <a:lstStyle/>
          <a:p>
            <a:pPr marL="0" indent="0">
              <a:lnSpc>
                <a:spcPct val="90000"/>
              </a:lnSpc>
              <a:buNone/>
            </a:pPr>
            <a:r>
              <a:rPr lang="en-US" sz="2600" b="1" dirty="0">
                <a:latin typeface="Calibri" pitchFamily="34" charset="0"/>
                <a:cs typeface="Calibri" pitchFamily="34" charset="0"/>
              </a:rPr>
              <a:t>What Happened?  The Results and Conclusions:</a:t>
            </a:r>
            <a:endParaRPr lang="en-US" sz="2600" dirty="0">
              <a:solidFill>
                <a:srgbClr val="FF0000"/>
              </a:solidFill>
              <a:latin typeface="Calibri" pitchFamily="34" charset="0"/>
              <a:cs typeface="Calibri" pitchFamily="34" charset="0"/>
            </a:endParaRPr>
          </a:p>
          <a:p>
            <a:pPr marL="0" indent="0" algn="just">
              <a:lnSpc>
                <a:spcPct val="90000"/>
              </a:lnSpc>
              <a:buFontTx/>
              <a:buNone/>
            </a:pPr>
            <a:endParaRPr lang="en-US" sz="2400" dirty="0">
              <a:latin typeface="Calibri" pitchFamily="34" charset="0"/>
              <a:cs typeface="Calibri" pitchFamily="34" charset="0"/>
            </a:endParaRPr>
          </a:p>
          <a:p>
            <a:pPr marL="457200" indent="-457200" algn="just">
              <a:lnSpc>
                <a:spcPct val="90000"/>
              </a:lnSpc>
              <a:buFontTx/>
              <a:buAutoNum type="arabicPeriod"/>
            </a:pPr>
            <a:r>
              <a:rPr lang="en-US" sz="2400" dirty="0">
                <a:latin typeface="Calibri" pitchFamily="34" charset="0"/>
                <a:cs typeface="Calibri" pitchFamily="34" charset="0"/>
              </a:rPr>
              <a:t>How many chameleons did you see?</a:t>
            </a:r>
          </a:p>
          <a:p>
            <a:pPr marL="457200" indent="-457200" algn="just">
              <a:lnSpc>
                <a:spcPct val="90000"/>
              </a:lnSpc>
              <a:buFontTx/>
              <a:buAutoNum type="arabicPeriod"/>
            </a:pPr>
            <a:r>
              <a:rPr lang="en-US" sz="2400" dirty="0">
                <a:latin typeface="Calibri" pitchFamily="34" charset="0"/>
                <a:cs typeface="Calibri" pitchFamily="34" charset="0"/>
              </a:rPr>
              <a:t>Which type of camouflage do you think was the best at hiding the chameleon?  Why do you think this type of camouflage made it difficult to see the chameleons?</a:t>
            </a:r>
          </a:p>
          <a:p>
            <a:pPr marL="457200" indent="-457200" algn="just">
              <a:lnSpc>
                <a:spcPct val="90000"/>
              </a:lnSpc>
              <a:buFontTx/>
              <a:buAutoNum type="arabicPeriod"/>
            </a:pPr>
            <a:r>
              <a:rPr lang="en-US" sz="2400" dirty="0">
                <a:latin typeface="Calibri" pitchFamily="34" charset="0"/>
                <a:cs typeface="Calibri" pitchFamily="34" charset="0"/>
              </a:rPr>
              <a:t>Which type of camouflage do you think was least successful at hiding the chameleon?  Why?</a:t>
            </a:r>
          </a:p>
        </p:txBody>
      </p:sp>
      <p:sp>
        <p:nvSpPr>
          <p:cNvPr id="4" name="TextBox 3"/>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
        <p:nvSpPr>
          <p:cNvPr id="2" name="Rounded Rectangular Callout 1"/>
          <p:cNvSpPr/>
          <p:nvPr/>
        </p:nvSpPr>
        <p:spPr>
          <a:xfrm>
            <a:off x="4495800" y="381000"/>
            <a:ext cx="2286000" cy="609600"/>
          </a:xfrm>
          <a:prstGeom prst="wedgeRoundRectCallout">
            <a:avLst>
              <a:gd name="adj1" fmla="val 49672"/>
              <a:gd name="adj2" fmla="val 118062"/>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a:t>…nobody’s home…</a:t>
            </a:r>
          </a:p>
        </p:txBody>
      </p:sp>
      <p:pic>
        <p:nvPicPr>
          <p:cNvPr id="9" name="Picture 2" descr="C:\Users\gvikingson\AppData\Local\Microsoft\Windows\Temporary Internet Files\Content.IE5\1IFMDQL2\MC900078719[1].wmf"/>
          <p:cNvPicPr>
            <a:picLocks noChangeAspect="1" noChangeArrowheads="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48400" y="533400"/>
            <a:ext cx="2209800" cy="595967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912836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9" name="Rectangle 3"/>
          <p:cNvSpPr>
            <a:spLocks noGrp="1" noChangeArrowheads="1"/>
          </p:cNvSpPr>
          <p:nvPr>
            <p:ph type="body" idx="1"/>
          </p:nvPr>
        </p:nvSpPr>
        <p:spPr>
          <a:xfrm>
            <a:off x="228600" y="152400"/>
            <a:ext cx="8725618" cy="3810918"/>
          </a:xfrm>
        </p:spPr>
        <p:txBody>
          <a:bodyPr/>
          <a:lstStyle/>
          <a:p>
            <a:pPr marL="0" indent="0" algn="ctr">
              <a:lnSpc>
                <a:spcPct val="80000"/>
              </a:lnSpc>
              <a:buNone/>
            </a:pPr>
            <a:r>
              <a:rPr lang="en-US" sz="2800" b="1" dirty="0">
                <a:latin typeface="Calibri" pitchFamily="34" charset="0"/>
                <a:cs typeface="Calibri" pitchFamily="34" charset="0"/>
              </a:rPr>
              <a:t>So what does this all mean?...</a:t>
            </a:r>
          </a:p>
          <a:p>
            <a:pPr marL="0" indent="0" algn="just">
              <a:lnSpc>
                <a:spcPct val="80000"/>
              </a:lnSpc>
              <a:buNone/>
            </a:pPr>
            <a:r>
              <a:rPr lang="en-US" sz="2600" dirty="0">
                <a:solidFill>
                  <a:schemeClr val="tx1"/>
                </a:solidFill>
                <a:latin typeface="Calibri" pitchFamily="34" charset="0"/>
                <a:cs typeface="Calibri" pitchFamily="34" charset="0"/>
              </a:rPr>
              <a:t>Those chameleons that blended in have the traits that help them to survive.  Those that didn’t blend in do not have those traits.  Organisms that do not have the necessary traits to survive in the environment will not live as long as those that do have the traits.  Therefore, they will not be able to reproduce as much as the organisms that live a long time.  More organisms with the desired traits will live from generation to generation.  This process is known as </a:t>
            </a:r>
            <a:r>
              <a:rPr lang="en-US" sz="2600" b="1" dirty="0">
                <a:solidFill>
                  <a:schemeClr val="tx1"/>
                </a:solidFill>
                <a:latin typeface="Calibri" pitchFamily="34" charset="0"/>
                <a:cs typeface="Calibri" pitchFamily="34" charset="0"/>
              </a:rPr>
              <a:t>natural selection</a:t>
            </a:r>
            <a:r>
              <a:rPr lang="en-US" sz="2600" dirty="0">
                <a:solidFill>
                  <a:schemeClr val="tx1"/>
                </a:solidFill>
                <a:latin typeface="Calibri" pitchFamily="34" charset="0"/>
                <a:cs typeface="Calibri" pitchFamily="34" charset="0"/>
              </a:rPr>
              <a:t>.  Remember that </a:t>
            </a:r>
            <a:r>
              <a:rPr lang="en-US" sz="2600" dirty="0">
                <a:latin typeface="Calibri" pitchFamily="34" charset="0"/>
                <a:cs typeface="Calibri" pitchFamily="34" charset="0"/>
              </a:rPr>
              <a:t>natural selection </a:t>
            </a:r>
            <a:r>
              <a:rPr lang="en-US" sz="2600" dirty="0">
                <a:solidFill>
                  <a:schemeClr val="tx1"/>
                </a:solidFill>
                <a:latin typeface="Calibri" pitchFamily="34" charset="0"/>
                <a:cs typeface="Calibri" pitchFamily="34" charset="0"/>
              </a:rPr>
              <a:t>is what drives </a:t>
            </a:r>
            <a:r>
              <a:rPr lang="en-US" sz="2600" b="1" dirty="0">
                <a:solidFill>
                  <a:schemeClr val="tx1"/>
                </a:solidFill>
                <a:latin typeface="Calibri" pitchFamily="34" charset="0"/>
                <a:cs typeface="Calibri" pitchFamily="34" charset="0"/>
              </a:rPr>
              <a:t>EVOLUTION</a:t>
            </a:r>
            <a:r>
              <a:rPr lang="en-US" sz="2600" dirty="0">
                <a:solidFill>
                  <a:schemeClr val="tx1"/>
                </a:solidFill>
                <a:latin typeface="Calibri" pitchFamily="34" charset="0"/>
                <a:cs typeface="Calibri" pitchFamily="34" charset="0"/>
              </a:rPr>
              <a:t>! </a:t>
            </a:r>
          </a:p>
          <a:p>
            <a:pPr marL="0" indent="0" algn="ctr">
              <a:lnSpc>
                <a:spcPct val="80000"/>
              </a:lnSpc>
              <a:buNone/>
            </a:pPr>
            <a:r>
              <a:rPr lang="en-US" sz="2600" dirty="0">
                <a:latin typeface="Calibri" pitchFamily="34" charset="0"/>
                <a:cs typeface="Calibri" pitchFamily="34" charset="0"/>
              </a:rPr>
              <a:t>Let’s test it out in this fun </a:t>
            </a:r>
            <a:r>
              <a:rPr lang="en-US" sz="2600" dirty="0">
                <a:latin typeface="Calibri" pitchFamily="34" charset="0"/>
                <a:cs typeface="Calibri" pitchFamily="34" charset="0"/>
                <a:hlinkClick r:id="rId2"/>
              </a:rPr>
              <a:t>Natural Selection Game</a:t>
            </a:r>
            <a:r>
              <a:rPr lang="en-US" sz="2600" dirty="0">
                <a:latin typeface="Calibri" pitchFamily="34" charset="0"/>
                <a:cs typeface="Calibri" pitchFamily="34" charset="0"/>
              </a:rPr>
              <a:t>!</a:t>
            </a:r>
            <a:endParaRPr lang="en-US" sz="2600" dirty="0">
              <a:solidFill>
                <a:schemeClr val="tx1"/>
              </a:solidFill>
              <a:latin typeface="Calibri" pitchFamily="34" charset="0"/>
              <a:cs typeface="Calibri" pitchFamily="34" charset="0"/>
            </a:endParaRPr>
          </a:p>
          <a:p>
            <a:pPr marL="0" indent="0" algn="ctr">
              <a:lnSpc>
                <a:spcPct val="80000"/>
              </a:lnSpc>
              <a:buNone/>
            </a:pPr>
            <a:r>
              <a:rPr lang="en-US" sz="2600" dirty="0">
                <a:solidFill>
                  <a:schemeClr val="tx1"/>
                </a:solidFill>
                <a:latin typeface="Calibri" pitchFamily="34" charset="0"/>
                <a:cs typeface="Calibri" pitchFamily="34" charset="0"/>
              </a:rPr>
              <a:t> </a:t>
            </a:r>
          </a:p>
          <a:p>
            <a:pPr marL="0" indent="0">
              <a:lnSpc>
                <a:spcPct val="80000"/>
              </a:lnSpc>
              <a:buFontTx/>
              <a:buNone/>
            </a:pPr>
            <a:endParaRPr lang="en-US" sz="2400" dirty="0">
              <a:latin typeface="Calibri" pitchFamily="34" charset="0"/>
              <a:cs typeface="Calibri" pitchFamily="34" charset="0"/>
            </a:endParaRPr>
          </a:p>
        </p:txBody>
      </p:sp>
      <p:grpSp>
        <p:nvGrpSpPr>
          <p:cNvPr id="4" name="Group 3"/>
          <p:cNvGrpSpPr/>
          <p:nvPr/>
        </p:nvGrpSpPr>
        <p:grpSpPr>
          <a:xfrm>
            <a:off x="381000" y="3810592"/>
            <a:ext cx="8402245" cy="2818808"/>
            <a:chOff x="381000" y="3810592"/>
            <a:chExt cx="8402245" cy="2818808"/>
          </a:xfrm>
        </p:grpSpPr>
        <p:sp>
          <p:nvSpPr>
            <p:cNvPr id="2" name="Rectangle 1"/>
            <p:cNvSpPr/>
            <p:nvPr/>
          </p:nvSpPr>
          <p:spPr>
            <a:xfrm>
              <a:off x="381000" y="3988336"/>
              <a:ext cx="8402245" cy="2641064"/>
            </a:xfrm>
            <a:prstGeom prst="rect">
              <a:avLst/>
            </a:prstGeom>
            <a:gradFill>
              <a:gsLst>
                <a:gs pos="0">
                  <a:srgbClr val="FF0000"/>
                </a:gs>
                <a:gs pos="53000">
                  <a:srgbClr val="D4DEFF"/>
                </a:gs>
                <a:gs pos="52000">
                  <a:srgbClr val="D4DEFF"/>
                </a:gs>
                <a:gs pos="100000">
                  <a:srgbClr val="96AB94"/>
                </a:gs>
              </a:gsLst>
              <a:lin ang="189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38" name="Picture 2" descr="C:\Users\gvikingson\AppData\Local\Microsoft\Windows\Temporary Internet Files\Content.IE5\TMF5Y1AU\MC90043802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600662">
              <a:off x="646045" y="4157883"/>
              <a:ext cx="649484" cy="651164"/>
            </a:xfrm>
            <a:prstGeom prst="rect">
              <a:avLst/>
            </a:prstGeom>
            <a:noFill/>
            <a:extLst>
              <a:ext uri="{909E8E84-426E-40dd-AFC4-6F175D3DCCD1}">
                <a14:hiddenFill xmlns="" xmlns:a14="http://schemas.microsoft.com/office/drawing/2010/main">
                  <a:solidFill>
                    <a:srgbClr val="FFFFFF"/>
                  </a:solidFill>
                </a14:hiddenFill>
              </a:ext>
            </a:extLst>
          </p:spPr>
        </p:pic>
        <p:pic>
          <p:nvPicPr>
            <p:cNvPr id="39940" name="Picture 4" descr="C:\Users\gvikingson\AppData\Local\Microsoft\Windows\Temporary Internet Files\Content.IE5\DS4VOUT3\MC90008406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3002" y="3962653"/>
              <a:ext cx="457319" cy="628514"/>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2" descr="C:\Users\gvikingson\AppData\Local\Microsoft\Windows\Temporary Internet Files\Content.IE5\TMF5Y1AU\MC900438027[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305067" flipH="1">
              <a:off x="1334991" y="4639169"/>
              <a:ext cx="859540" cy="651164"/>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2" descr="C:\Users\gvikingson\AppData\Local\Microsoft\Windows\Temporary Internet Files\Content.IE5\TMF5Y1AU\MC90043802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135178">
              <a:off x="737075" y="5291603"/>
              <a:ext cx="651164" cy="649484"/>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2" descr="C:\Users\gvikingson\AppData\Local\Microsoft\Windows\Temporary Internet Files\Content.IE5\TMF5Y1AU\MC90043802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0099" y="4157884"/>
              <a:ext cx="649484" cy="651164"/>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2" descr="C:\Users\gvikingson\AppData\Local\Microsoft\Windows\Temporary Internet Files\Content.IE5\TMF5Y1AU\MC90043802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958495">
              <a:off x="1519774" y="5705116"/>
              <a:ext cx="651164" cy="649484"/>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2" descr="C:\Users\gvikingson\AppData\Local\Microsoft\Windows\Temporary Internet Files\Content.IE5\TMF5Y1AU\MC900438027[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428755" flipH="1">
              <a:off x="3063871" y="4881362"/>
              <a:ext cx="435822" cy="649484"/>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2" descr="C:\Users\gvikingson\AppData\Local\Microsoft\Windows\Temporary Internet Files\Content.IE5\TMF5Y1AU\MC90043802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43413">
              <a:off x="2360790" y="5237390"/>
              <a:ext cx="649484" cy="651164"/>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2" descr="C:\Users\gvikingson\AppData\Local\Microsoft\Windows\Temporary Internet Files\Content.IE5\TMF5Y1AU\MC90043802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323166">
              <a:off x="2944293" y="4117570"/>
              <a:ext cx="651164" cy="649484"/>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2" descr="C:\Users\gvikingson\AppData\Local\Microsoft\Windows\Temporary Internet Files\Content.IE5\TMF5Y1AU\MC900438027[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3041712" y="5550124"/>
              <a:ext cx="474436" cy="651164"/>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4" descr="C:\Users\gvikingson\AppData\Local\Microsoft\Windows\Temporary Internet Files\Content.IE5\DS4VOUT3\MC90008406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79618">
              <a:off x="6400251" y="4221784"/>
              <a:ext cx="457319" cy="628514"/>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C:\Users\gvikingson\AppData\Local\Microsoft\Windows\Temporary Internet Files\Content.IE5\DS4VOUT3\MC90008406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318575">
              <a:off x="5660705" y="5671843"/>
              <a:ext cx="457319" cy="628514"/>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4" descr="C:\Users\gvikingson\AppData\Local\Microsoft\Windows\Temporary Internet Files\Content.IE5\DS4VOUT3\MC90008406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946917">
              <a:off x="7370919" y="4316770"/>
              <a:ext cx="458502" cy="626893"/>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4" descr="C:\Users\gvikingson\AppData\Local\Microsoft\Windows\Temporary Internet Files\Content.IE5\DS4VOUT3\MC90008406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44343" y="5173918"/>
              <a:ext cx="340926" cy="628514"/>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4" descr="C:\Users\gvikingson\AppData\Local\Microsoft\Windows\Temporary Internet Files\Content.IE5\DS4VOUT3\MC90008406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56684">
              <a:off x="6451814" y="5114671"/>
              <a:ext cx="457319" cy="454541"/>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4" descr="C:\Users\gvikingson\AppData\Local\Microsoft\Windows\Temporary Internet Files\Content.IE5\DS4VOUT3\MC90008406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12341">
              <a:off x="5455476" y="4731567"/>
              <a:ext cx="457319" cy="628514"/>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4" descr="C:\Users\gvikingson\AppData\Local\Microsoft\Windows\Temporary Internet Files\Content.IE5\DS4VOUT3\MC90008406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0631" y="5873816"/>
              <a:ext cx="457319" cy="628514"/>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4" descr="C:\Users\gvikingson\AppData\Local\Microsoft\Windows\Temporary Internet Files\Content.IE5\DS4VOUT3\MC90008406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183318">
              <a:off x="8003108" y="5789680"/>
              <a:ext cx="457319" cy="628514"/>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4" descr="C:\Users\gvikingson\AppData\Local\Microsoft\Windows\Temporary Internet Files\Content.IE5\DS4VOUT3\MC90008406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017375">
              <a:off x="4244389" y="4595200"/>
              <a:ext cx="457319" cy="628514"/>
            </a:xfrm>
            <a:prstGeom prst="rect">
              <a:avLst/>
            </a:prstGeom>
            <a:noFill/>
            <a:extLst>
              <a:ext uri="{909E8E84-426E-40dd-AFC4-6F175D3DCCD1}">
                <a14:hiddenFill xmlns="" xmlns:a14="http://schemas.microsoft.com/office/drawing/2010/main">
                  <a:solidFill>
                    <a:srgbClr val="FFFFFF"/>
                  </a:solidFill>
                </a14:hiddenFill>
              </a:ext>
            </a:extLst>
          </p:spPr>
        </p:pic>
        <p:pic>
          <p:nvPicPr>
            <p:cNvPr id="27" name="Picture 4" descr="C:\Users\gvikingson\AppData\Local\Microsoft\Windows\Temporary Internet Files\Content.IE5\DS4VOUT3\MC90008406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1935" y="5860486"/>
              <a:ext cx="457319" cy="628514"/>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Picture 4" descr="C:\Users\gvikingson\AppData\Local\Microsoft\Windows\Temporary Internet Files\Content.IE5\DS4VOUT3\MC90008406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792151">
              <a:off x="5057452" y="4266423"/>
              <a:ext cx="458502" cy="626893"/>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2" descr="C:\Users\gvikingson\AppData\Local\Microsoft\Windows\Temporary Internet Files\Content.IE5\TMF5Y1AU\MC900438027[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4723098" y="5563785"/>
              <a:ext cx="474436" cy="651164"/>
            </a:xfrm>
            <a:prstGeom prst="rect">
              <a:avLst/>
            </a:prstGeom>
            <a:noFill/>
            <a:extLst>
              <a:ext uri="{909E8E84-426E-40dd-AFC4-6F175D3DCCD1}">
                <a14:hiddenFill xmlns="" xmlns:a14="http://schemas.microsoft.com/office/drawing/2010/main">
                  <a:solidFill>
                    <a:srgbClr val="FFFFFF"/>
                  </a:solidFill>
                </a14:hiddenFill>
              </a:ext>
            </a:extLst>
          </p:spPr>
        </p:pic>
        <p:pic>
          <p:nvPicPr>
            <p:cNvPr id="30" name="Picture 2" descr="C:\Users\gvikingson\AppData\Local\Microsoft\Windows\Temporary Internet Files\Content.IE5\TMF5Y1AU\MC900438027[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426241" flipH="1">
              <a:off x="3722681" y="4116730"/>
              <a:ext cx="474436" cy="651164"/>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2" descr="C:\Users\gvikingson\AppData\Local\Microsoft\Windows\Temporary Internet Files\Content.IE5\TMF5Y1AU\MC90043802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3759" y="5173918"/>
              <a:ext cx="649484" cy="651164"/>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2" descr="C:\Users\gvikingson\AppData\Local\Microsoft\Windows\Temporary Internet Files\Content.IE5\TMF5Y1AU\MC90043802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79032">
              <a:off x="4431694" y="3810592"/>
              <a:ext cx="649484" cy="651164"/>
            </a:xfrm>
            <a:prstGeom prst="rect">
              <a:avLst/>
            </a:prstGeom>
            <a:noFill/>
            <a:extLst>
              <a:ext uri="{909E8E84-426E-40dd-AFC4-6F175D3DCCD1}">
                <a14:hiddenFill xmlns="" xmlns:a14="http://schemas.microsoft.com/office/drawing/2010/main">
                  <a:solidFill>
                    <a:srgbClr val="FFFFFF"/>
                  </a:solidFill>
                </a14:hiddenFill>
              </a:ext>
            </a:extLst>
          </p:spPr>
        </p:pic>
        <p:pic>
          <p:nvPicPr>
            <p:cNvPr id="33" name="Picture 4" descr="C:\Users\gvikingson\AppData\Local\Microsoft\Windows\Temporary Internet Files\Content.IE5\DS4VOUT3\MC90008406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79618">
              <a:off x="6400250" y="4221784"/>
              <a:ext cx="457319" cy="628514"/>
            </a:xfrm>
            <a:prstGeom prst="rect">
              <a:avLst/>
            </a:prstGeom>
            <a:noFill/>
            <a:extLst>
              <a:ext uri="{909E8E84-426E-40dd-AFC4-6F175D3DCCD1}">
                <a14:hiddenFill xmlns="" xmlns:a14="http://schemas.microsoft.com/office/drawing/2010/main">
                  <a:solidFill>
                    <a:srgbClr val="FFFFFF"/>
                  </a:solidFill>
                </a14:hiddenFill>
              </a:ext>
            </a:extLst>
          </p:spPr>
        </p:pic>
        <p:pic>
          <p:nvPicPr>
            <p:cNvPr id="34" name="Picture 4" descr="C:\Users\gvikingson\AppData\Local\Microsoft\Windows\Temporary Internet Files\Content.IE5\DS4VOUT3\MC90008406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318575">
              <a:off x="5660704" y="5671843"/>
              <a:ext cx="457319" cy="628514"/>
            </a:xfrm>
            <a:prstGeom prst="rect">
              <a:avLst/>
            </a:prstGeom>
            <a:noFill/>
            <a:extLst>
              <a:ext uri="{909E8E84-426E-40dd-AFC4-6F175D3DCCD1}">
                <a14:hiddenFill xmlns="" xmlns:a14="http://schemas.microsoft.com/office/drawing/2010/main">
                  <a:solidFill>
                    <a:srgbClr val="FFFFFF"/>
                  </a:solidFill>
                </a14:hiddenFill>
              </a:ext>
            </a:extLst>
          </p:spPr>
        </p:pic>
        <p:pic>
          <p:nvPicPr>
            <p:cNvPr id="35" name="Picture 4" descr="C:\Users\gvikingson\AppData\Local\Microsoft\Windows\Temporary Internet Files\Content.IE5\DS4VOUT3\MC90008406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946917">
              <a:off x="7370918" y="4316770"/>
              <a:ext cx="458502" cy="626893"/>
            </a:xfrm>
            <a:prstGeom prst="rect">
              <a:avLst/>
            </a:prstGeom>
            <a:noFill/>
            <a:extLst>
              <a:ext uri="{909E8E84-426E-40dd-AFC4-6F175D3DCCD1}">
                <a14:hiddenFill xmlns="" xmlns:a14="http://schemas.microsoft.com/office/drawing/2010/main">
                  <a:solidFill>
                    <a:srgbClr val="FFFFFF"/>
                  </a:solidFill>
                </a14:hiddenFill>
              </a:ext>
            </a:extLst>
          </p:spPr>
        </p:pic>
        <p:pic>
          <p:nvPicPr>
            <p:cNvPr id="36" name="Picture 4" descr="C:\Users\gvikingson\AppData\Local\Microsoft\Windows\Temporary Internet Files\Content.IE5\DS4VOUT3\MC90008406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56684">
              <a:off x="6451813" y="5114671"/>
              <a:ext cx="457319" cy="454541"/>
            </a:xfrm>
            <a:prstGeom prst="rect">
              <a:avLst/>
            </a:prstGeom>
            <a:noFill/>
            <a:extLst>
              <a:ext uri="{909E8E84-426E-40dd-AFC4-6F175D3DCCD1}">
                <a14:hiddenFill xmlns="" xmlns:a14="http://schemas.microsoft.com/office/drawing/2010/main">
                  <a:solidFill>
                    <a:srgbClr val="FFFFFF"/>
                  </a:solidFill>
                </a14:hiddenFill>
              </a:ext>
            </a:extLst>
          </p:spPr>
        </p:pic>
        <p:pic>
          <p:nvPicPr>
            <p:cNvPr id="37" name="Picture 4" descr="C:\Users\gvikingson\AppData\Local\Microsoft\Windows\Temporary Internet Files\Content.IE5\DS4VOUT3\MC90008406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12341">
              <a:off x="5455475" y="4731567"/>
              <a:ext cx="457319" cy="628514"/>
            </a:xfrm>
            <a:prstGeom prst="rect">
              <a:avLst/>
            </a:prstGeom>
            <a:noFill/>
            <a:extLst>
              <a:ext uri="{909E8E84-426E-40dd-AFC4-6F175D3DCCD1}">
                <a14:hiddenFill xmlns="" xmlns:a14="http://schemas.microsoft.com/office/drawing/2010/main">
                  <a:solidFill>
                    <a:srgbClr val="FFFFFF"/>
                  </a:solidFill>
                </a14:hiddenFill>
              </a:ext>
            </a:extLst>
          </p:spPr>
        </p:pic>
        <p:pic>
          <p:nvPicPr>
            <p:cNvPr id="38" name="Picture 4" descr="C:\Users\gvikingson\AppData\Local\Microsoft\Windows\Temporary Internet Files\Content.IE5\DS4VOUT3\MC90008406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017375">
              <a:off x="4244388" y="4595200"/>
              <a:ext cx="457319" cy="628514"/>
            </a:xfrm>
            <a:prstGeom prst="rect">
              <a:avLst/>
            </a:prstGeom>
            <a:noFill/>
            <a:extLst>
              <a:ext uri="{909E8E84-426E-40dd-AFC4-6F175D3DCCD1}">
                <a14:hiddenFill xmlns="" xmlns:a14="http://schemas.microsoft.com/office/drawing/2010/main">
                  <a:solidFill>
                    <a:srgbClr val="FFFFFF"/>
                  </a:solidFill>
                </a14:hiddenFill>
              </a:ext>
            </a:extLst>
          </p:spPr>
        </p:pic>
        <p:pic>
          <p:nvPicPr>
            <p:cNvPr id="39" name="Picture 4" descr="C:\Users\gvikingson\AppData\Local\Microsoft\Windows\Temporary Internet Files\Content.IE5\DS4VOUT3\MC90008406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1935" y="5860486"/>
              <a:ext cx="457319" cy="628514"/>
            </a:xfrm>
            <a:prstGeom prst="rect">
              <a:avLst/>
            </a:prstGeom>
            <a:noFill/>
            <a:extLst>
              <a:ext uri="{909E8E84-426E-40dd-AFC4-6F175D3DCCD1}">
                <a14:hiddenFill xmlns="" xmlns:a14="http://schemas.microsoft.com/office/drawing/2010/main">
                  <a:solidFill>
                    <a:srgbClr val="FFFFFF"/>
                  </a:solidFill>
                </a14:hiddenFill>
              </a:ext>
            </a:extLst>
          </p:spPr>
        </p:pic>
        <p:pic>
          <p:nvPicPr>
            <p:cNvPr id="40" name="Picture 4" descr="C:\Users\gvikingson\AppData\Local\Microsoft\Windows\Temporary Internet Files\Content.IE5\DS4VOUT3\MC90008406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792151">
              <a:off x="5057452" y="4266423"/>
              <a:ext cx="458502" cy="626893"/>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41" name="TextBox 40"/>
          <p:cNvSpPr txBox="1"/>
          <p:nvPr/>
        </p:nvSpPr>
        <p:spPr>
          <a:xfrm>
            <a:off x="76200" y="6602813"/>
            <a:ext cx="1610430" cy="255187"/>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3" name="Rectangle 3"/>
          <p:cNvSpPr>
            <a:spLocks noChangeArrowheads="1"/>
          </p:cNvSpPr>
          <p:nvPr/>
        </p:nvSpPr>
        <p:spPr bwMode="auto">
          <a:xfrm>
            <a:off x="152400" y="41493"/>
            <a:ext cx="4800600" cy="64325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600" b="1" cap="small" dirty="0">
                <a:latin typeface="Calibri" pitchFamily="34" charset="0"/>
                <a:cs typeface="Calibri" pitchFamily="34" charset="0"/>
              </a:rPr>
              <a:t>Factors Affecting Natural Selection:</a:t>
            </a:r>
          </a:p>
          <a:p>
            <a:pPr algn="just"/>
            <a:r>
              <a:rPr lang="en-US" sz="2400" b="1" dirty="0">
                <a:latin typeface="Calibri" pitchFamily="34" charset="0"/>
                <a:cs typeface="Calibri" pitchFamily="34" charset="0"/>
              </a:rPr>
              <a:t>Overproduction:  </a:t>
            </a:r>
            <a:r>
              <a:rPr lang="en-US" sz="2200" dirty="0">
                <a:latin typeface="Calibri" pitchFamily="34" charset="0"/>
                <a:cs typeface="Calibri" pitchFamily="34" charset="0"/>
              </a:rPr>
              <a:t>the more offspring born, the more mouths to feed which equals fewer resources available to all</a:t>
            </a:r>
          </a:p>
          <a:p>
            <a:pPr algn="just"/>
            <a:r>
              <a:rPr lang="en-US" sz="2400" b="1" dirty="0">
                <a:latin typeface="Calibri" pitchFamily="34" charset="0"/>
                <a:cs typeface="Calibri" pitchFamily="34" charset="0"/>
              </a:rPr>
              <a:t>Variation:  </a:t>
            </a:r>
            <a:r>
              <a:rPr lang="en-US" sz="2200" dirty="0">
                <a:latin typeface="Calibri" pitchFamily="34" charset="0"/>
                <a:cs typeface="Calibri" pitchFamily="34" charset="0"/>
              </a:rPr>
              <a:t>if there is no variation within species, all individuals will have the same traits and an equal chance of surviving and reproducing </a:t>
            </a:r>
            <a:endParaRPr lang="en-US" sz="2200" u="sng" dirty="0">
              <a:latin typeface="Calibri" pitchFamily="34" charset="0"/>
              <a:cs typeface="Calibri" pitchFamily="34" charset="0"/>
            </a:endParaRPr>
          </a:p>
          <a:p>
            <a:pPr algn="just"/>
            <a:r>
              <a:rPr lang="en-US" sz="2400" b="1" dirty="0">
                <a:latin typeface="Calibri" pitchFamily="34" charset="0"/>
                <a:cs typeface="Calibri" pitchFamily="34" charset="0"/>
              </a:rPr>
              <a:t>Competition:  </a:t>
            </a:r>
            <a:r>
              <a:rPr lang="en-US" sz="2400" dirty="0">
                <a:latin typeface="Calibri" pitchFamily="34" charset="0"/>
                <a:cs typeface="Calibri" pitchFamily="34" charset="0"/>
              </a:rPr>
              <a:t>different </a:t>
            </a:r>
            <a:r>
              <a:rPr lang="en-US" sz="2200" dirty="0">
                <a:latin typeface="Calibri" pitchFamily="34" charset="0"/>
                <a:cs typeface="Calibri" pitchFamily="34" charset="0"/>
              </a:rPr>
              <a:t>species compete or fight over resources which can affect the number of organisms that survive from generation to generation</a:t>
            </a:r>
          </a:p>
          <a:p>
            <a:pPr algn="just"/>
            <a:r>
              <a:rPr lang="en-US" sz="2400" b="1" dirty="0">
                <a:latin typeface="Calibri" pitchFamily="34" charset="0"/>
                <a:cs typeface="Calibri" pitchFamily="34" charset="0"/>
              </a:rPr>
              <a:t>Environmental change:  </a:t>
            </a:r>
            <a:r>
              <a:rPr lang="en-US" sz="2200" dirty="0">
                <a:latin typeface="Calibri" pitchFamily="34" charset="0"/>
                <a:cs typeface="Calibri" pitchFamily="34" charset="0"/>
              </a:rPr>
              <a:t>changes in the environment  may favor certain characteristics over others – ex. Having thick fur during a particularly cold winter may favor an organism’s survival</a:t>
            </a:r>
          </a:p>
        </p:txBody>
      </p:sp>
      <p:sp>
        <p:nvSpPr>
          <p:cNvPr id="2" name="TextBox 1"/>
          <p:cNvSpPr txBox="1"/>
          <p:nvPr/>
        </p:nvSpPr>
        <p:spPr>
          <a:xfrm>
            <a:off x="5029200" y="4876800"/>
            <a:ext cx="3904642" cy="1323439"/>
          </a:xfrm>
          <a:prstGeom prst="rect">
            <a:avLst/>
          </a:prstGeom>
          <a:noFill/>
        </p:spPr>
        <p:txBody>
          <a:bodyPr wrap="square" rtlCol="0">
            <a:spAutoFit/>
          </a:bodyPr>
          <a:lstStyle/>
          <a:p>
            <a:pPr algn="ctr"/>
            <a:r>
              <a:rPr lang="en-US" sz="2000" b="1" dirty="0">
                <a:solidFill>
                  <a:srgbClr val="FF0000"/>
                </a:solidFill>
                <a:latin typeface="+mn-lt"/>
              </a:rPr>
              <a:t>Remember that natural selection does not grant organisms what they “need,” it only works with what they are “born” with…</a:t>
            </a:r>
          </a:p>
        </p:txBody>
      </p:sp>
      <p:grpSp>
        <p:nvGrpSpPr>
          <p:cNvPr id="4" name="Group 3"/>
          <p:cNvGrpSpPr/>
          <p:nvPr/>
        </p:nvGrpSpPr>
        <p:grpSpPr>
          <a:xfrm>
            <a:off x="5029200" y="1327954"/>
            <a:ext cx="4041228" cy="3472646"/>
            <a:chOff x="2361895" y="2743200"/>
            <a:chExt cx="4572305" cy="3848952"/>
          </a:xfrm>
        </p:grpSpPr>
        <p:pic>
          <p:nvPicPr>
            <p:cNvPr id="40962" name="Picture 2" descr="C:\Users\gvikingson\AppData\Local\Microsoft\Windows\Temporary Internet Files\Content.IE5\DS4VOUT3\MC90033234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1895" y="2743200"/>
              <a:ext cx="4417770" cy="3848952"/>
            </a:xfrm>
            <a:prstGeom prst="rect">
              <a:avLst/>
            </a:prstGeom>
            <a:noFill/>
            <a:extLst>
              <a:ext uri="{909E8E84-426E-40dd-AFC4-6F175D3DCCD1}">
                <a14:hiddenFill xmlns="" xmlns:a14="http://schemas.microsoft.com/office/drawing/2010/main">
                  <a:solidFill>
                    <a:srgbClr val="FFFFFF"/>
                  </a:solidFill>
                </a14:hiddenFill>
              </a:ext>
            </a:extLst>
          </p:spPr>
        </p:pic>
        <p:pic>
          <p:nvPicPr>
            <p:cNvPr id="40963" name="Picture 3" descr="C:\Users\gvikingson\AppData\Local\Microsoft\Windows\Temporary Internet Files\Content.IE5\TMF5Y1AU\MM900354595[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849396"/>
              <a:ext cx="1828800" cy="1024128"/>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ounded Rectangular Callout 2"/>
            <p:cNvSpPr/>
            <p:nvPr/>
          </p:nvSpPr>
          <p:spPr>
            <a:xfrm>
              <a:off x="3124200" y="2819400"/>
              <a:ext cx="1981200" cy="827544"/>
            </a:xfrm>
            <a:prstGeom prst="wedgeRoundRectCallout">
              <a:avLst>
                <a:gd name="adj1" fmla="val 32933"/>
                <a:gd name="adj2" fmla="val 72438"/>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rPr>
                <a:t>This is the perfect tool for the job!</a:t>
              </a:r>
            </a:p>
          </p:txBody>
        </p:sp>
      </p:grpSp>
      <p:sp>
        <p:nvSpPr>
          <p:cNvPr id="7" name="TextBox 6"/>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http://downloads.clipart.com/21988412.jpg?t=1359647152&amp;h=da73ef29bb558247d83caa49cec52a13&amp;u=gettingnerdy"/>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0018"/>
          <a:stretch/>
        </p:blipFill>
        <p:spPr bwMode="auto">
          <a:xfrm>
            <a:off x="6400800" y="381000"/>
            <a:ext cx="2307668" cy="1434739"/>
          </a:xfrm>
          <a:prstGeom prst="rect">
            <a:avLst/>
          </a:prstGeom>
          <a:noFill/>
          <a:extLst>
            <a:ext uri="{909E8E84-426E-40dd-AFC4-6F175D3DCCD1}">
              <a14:hiddenFill xmlns="" xmlns:a14="http://schemas.microsoft.com/office/drawing/2010/main">
                <a:solidFill>
                  <a:srgbClr val="FFFFFF"/>
                </a:solidFill>
              </a14:hiddenFill>
            </a:ext>
          </a:extLst>
        </p:spPr>
      </p:pic>
      <p:sp>
        <p:nvSpPr>
          <p:cNvPr id="139267" name="Rectangle 3"/>
          <p:cNvSpPr>
            <a:spLocks noGrp="1" noChangeArrowheads="1"/>
          </p:cNvSpPr>
          <p:nvPr>
            <p:ph type="body" idx="1"/>
          </p:nvPr>
        </p:nvSpPr>
        <p:spPr>
          <a:xfrm>
            <a:off x="304800" y="228600"/>
            <a:ext cx="6019800" cy="6343416"/>
          </a:xfrm>
        </p:spPr>
        <p:txBody>
          <a:bodyPr/>
          <a:lstStyle/>
          <a:p>
            <a:pPr marL="0" indent="0" algn="ctr">
              <a:lnSpc>
                <a:spcPct val="80000"/>
              </a:lnSpc>
              <a:buFontTx/>
              <a:buNone/>
            </a:pPr>
            <a:r>
              <a:rPr lang="en-US" sz="4000" b="1" dirty="0"/>
              <a:t>Changes Over Time</a:t>
            </a:r>
          </a:p>
          <a:p>
            <a:pPr marL="0" indent="0" algn="just">
              <a:lnSpc>
                <a:spcPct val="80000"/>
              </a:lnSpc>
              <a:buFontTx/>
              <a:buNone/>
            </a:pPr>
            <a:r>
              <a:rPr lang="en-US" sz="2800" b="1" dirty="0">
                <a:latin typeface="Calibri" pitchFamily="34" charset="0"/>
                <a:cs typeface="Calibri" pitchFamily="34" charset="0"/>
              </a:rPr>
              <a:t>Objective: </a:t>
            </a:r>
            <a:r>
              <a:rPr lang="en-US" sz="2600" dirty="0">
                <a:latin typeface="Calibri" pitchFamily="34" charset="0"/>
                <a:cs typeface="Calibri" pitchFamily="34" charset="0"/>
              </a:rPr>
              <a:t>To explain how physical characteristics of organisms change over generations </a:t>
            </a:r>
          </a:p>
          <a:p>
            <a:pPr marL="0" indent="0">
              <a:lnSpc>
                <a:spcPct val="80000"/>
              </a:lnSpc>
              <a:buFontTx/>
              <a:buNone/>
            </a:pPr>
            <a:r>
              <a:rPr lang="en-US" sz="2800" b="1" dirty="0">
                <a:latin typeface="Calibri" pitchFamily="34" charset="0"/>
                <a:cs typeface="Calibri" pitchFamily="34" charset="0"/>
              </a:rPr>
              <a:t>Bell work:  </a:t>
            </a:r>
            <a:r>
              <a:rPr lang="en-US" sz="2600" dirty="0">
                <a:latin typeface="Calibri" pitchFamily="34" charset="0"/>
                <a:cs typeface="Calibri" pitchFamily="34" charset="0"/>
              </a:rPr>
              <a:t>Compare the DNA for each:  </a:t>
            </a:r>
          </a:p>
          <a:p>
            <a:pPr marL="0" indent="0" algn="ctr">
              <a:lnSpc>
                <a:spcPct val="80000"/>
              </a:lnSpc>
              <a:buFontTx/>
              <a:buNone/>
            </a:pPr>
            <a:r>
              <a:rPr lang="en-US" sz="2600" dirty="0">
                <a:solidFill>
                  <a:srgbClr val="0070C0"/>
                </a:solidFill>
                <a:latin typeface="Calibri" pitchFamily="34" charset="0"/>
                <a:cs typeface="Calibri" pitchFamily="34" charset="0"/>
              </a:rPr>
              <a:t>Mouse 		=	ATCGATGCA </a:t>
            </a:r>
          </a:p>
          <a:p>
            <a:pPr marL="0" indent="0" algn="ctr">
              <a:lnSpc>
                <a:spcPct val="80000"/>
              </a:lnSpc>
              <a:buFontTx/>
              <a:buNone/>
            </a:pPr>
            <a:r>
              <a:rPr lang="en-US" sz="2600" dirty="0">
                <a:solidFill>
                  <a:srgbClr val="0070C0"/>
                </a:solidFill>
                <a:latin typeface="Calibri" pitchFamily="34" charset="0"/>
                <a:cs typeface="Calibri" pitchFamily="34" charset="0"/>
              </a:rPr>
              <a:t>Elephant shrew         = 	CGTTAAGCC</a:t>
            </a:r>
          </a:p>
          <a:p>
            <a:pPr marL="0" indent="0" algn="ctr">
              <a:lnSpc>
                <a:spcPct val="80000"/>
              </a:lnSpc>
              <a:buFontTx/>
              <a:buNone/>
            </a:pPr>
            <a:r>
              <a:rPr lang="en-US" sz="2600" dirty="0">
                <a:solidFill>
                  <a:srgbClr val="0070C0"/>
                </a:solidFill>
                <a:latin typeface="Calibri" pitchFamily="34" charset="0"/>
                <a:cs typeface="Calibri" pitchFamily="34" charset="0"/>
              </a:rPr>
              <a:t>Elephant  		=	CATTAACGG</a:t>
            </a:r>
          </a:p>
          <a:p>
            <a:pPr marL="457200" indent="-457200" algn="just">
              <a:lnSpc>
                <a:spcPct val="80000"/>
              </a:lnSpc>
              <a:buFontTx/>
              <a:buAutoNum type="arabicPeriod"/>
            </a:pPr>
            <a:r>
              <a:rPr lang="en-US" sz="2600" dirty="0">
                <a:latin typeface="Calibri" pitchFamily="34" charset="0"/>
                <a:cs typeface="Calibri" pitchFamily="34" charset="0"/>
              </a:rPr>
              <a:t>Using your knowledge of DNA base pairs, what would the other strand of DNA for the mouse look like? </a:t>
            </a:r>
          </a:p>
          <a:p>
            <a:pPr marL="0" indent="0" algn="ctr">
              <a:lnSpc>
                <a:spcPct val="80000"/>
              </a:lnSpc>
              <a:buFontTx/>
              <a:buNone/>
            </a:pPr>
            <a:r>
              <a:rPr lang="en-US" sz="2600" b="1" dirty="0">
                <a:latin typeface="Calibri" pitchFamily="34" charset="0"/>
                <a:cs typeface="Calibri" pitchFamily="34" charset="0"/>
              </a:rPr>
              <a:t>TAGCTACGT</a:t>
            </a:r>
          </a:p>
          <a:p>
            <a:pPr marL="457200" indent="-457200" algn="just">
              <a:lnSpc>
                <a:spcPct val="80000"/>
              </a:lnSpc>
              <a:buFontTx/>
              <a:buAutoNum type="arabicPeriod" startAt="2"/>
            </a:pPr>
            <a:r>
              <a:rPr lang="en-US" sz="2600" dirty="0">
                <a:latin typeface="Calibri" pitchFamily="34" charset="0"/>
                <a:cs typeface="Calibri" pitchFamily="34" charset="0"/>
              </a:rPr>
              <a:t>Which two organisms do you believe are most closely related?</a:t>
            </a:r>
          </a:p>
          <a:p>
            <a:pPr marL="0" indent="0" algn="ctr">
              <a:lnSpc>
                <a:spcPct val="80000"/>
              </a:lnSpc>
              <a:buFontTx/>
              <a:buNone/>
            </a:pPr>
            <a:r>
              <a:rPr lang="en-US" sz="2600" b="1" dirty="0">
                <a:latin typeface="Calibri" pitchFamily="34" charset="0"/>
                <a:cs typeface="Calibri" pitchFamily="34" charset="0"/>
              </a:rPr>
              <a:t>Elephant and the Elephant Shrew because they share more genetic similarities</a:t>
            </a:r>
          </a:p>
        </p:txBody>
      </p:sp>
      <p:pic>
        <p:nvPicPr>
          <p:cNvPr id="1028" name="Picture 4" descr="http://downloads.clipart.com/22014182.jpg?t=1359646762&amp;h=a8f3ec5cef5de646c7067e3a45b9a1a7&amp;u=gettingnerd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336"/>
          <a:stretch/>
        </p:blipFill>
        <p:spPr bwMode="auto">
          <a:xfrm>
            <a:off x="6590234" y="1981200"/>
            <a:ext cx="2234545" cy="16002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AutoShape 7" descr="http://downloads.clipart.com/21988412.jpg?t=1359647152&amp;h=da73ef29bb558247d83caa49cec52a13&amp;u=gettingnerdy"/>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pic>
        <p:nvPicPr>
          <p:cNvPr id="1026" name="Picture 2" descr="http://images.clipart.com/thw/thw11/CL/5344_2005010018/000803_1060_34/21958901.thb.jpg?000803_1060_3466_v__v"/>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9429" l="4895" r="100000"/>
                    </a14:imgEffect>
                  </a14:imgLayer>
                </a14:imgProps>
              </a:ext>
              <a:ext uri="{28A0092B-C50C-407E-A947-70E740481C1C}">
                <a14:useLocalDpi xmlns:a14="http://schemas.microsoft.com/office/drawing/2010/main" val="0"/>
              </a:ext>
            </a:extLst>
          </a:blip>
          <a:srcRect/>
          <a:stretch>
            <a:fillRect/>
          </a:stretch>
        </p:blipFill>
        <p:spPr bwMode="auto">
          <a:xfrm>
            <a:off x="6345432" y="3276600"/>
            <a:ext cx="2724150" cy="333375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9267">
                                            <p:txEl>
                                              <p:pRg st="7" end="7"/>
                                            </p:txEl>
                                          </p:spTgt>
                                        </p:tgtEl>
                                        <p:attrNameLst>
                                          <p:attrName>style.visibility</p:attrName>
                                        </p:attrNameLst>
                                      </p:cBhvr>
                                      <p:to>
                                        <p:strVal val="visible"/>
                                      </p:to>
                                    </p:set>
                                    <p:anim calcmode="lin" valueType="num">
                                      <p:cBhvr additive="base">
                                        <p:cTn id="7" dur="500" fill="hold"/>
                                        <p:tgtEl>
                                          <p:spTgt spid="139267">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92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9267">
                                            <p:txEl>
                                              <p:pRg st="9" end="9"/>
                                            </p:txEl>
                                          </p:spTgt>
                                        </p:tgtEl>
                                        <p:attrNameLst>
                                          <p:attrName>style.visibility</p:attrName>
                                        </p:attrNameLst>
                                      </p:cBhvr>
                                      <p:to>
                                        <p:strVal val="visible"/>
                                      </p:to>
                                    </p:set>
                                    <p:anim calcmode="lin" valueType="num">
                                      <p:cBhvr additive="base">
                                        <p:cTn id="13" dur="500" fill="hold"/>
                                        <p:tgtEl>
                                          <p:spTgt spid="139267">
                                            <p:txEl>
                                              <p:pRg st="9" end="9"/>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926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gvikingson\AppData\Local\Microsoft\Windows\Temporary Internet Files\Content.IE5\JSGONNT1\MC900132645[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9732" y="2667000"/>
            <a:ext cx="7440835" cy="4114800"/>
          </a:xfrm>
          <a:prstGeom prst="rect">
            <a:avLst/>
          </a:prstGeom>
          <a:noFill/>
          <a:extLst>
            <a:ext uri="{909E8E84-426E-40dd-AFC4-6F175D3DCCD1}">
              <a14:hiddenFill xmlns="" xmlns:a14="http://schemas.microsoft.com/office/drawing/2010/main">
                <a:solidFill>
                  <a:srgbClr val="FFFFFF"/>
                </a:solidFill>
              </a14:hiddenFill>
            </a:ext>
          </a:extLst>
        </p:spPr>
      </p:pic>
      <p:sp>
        <p:nvSpPr>
          <p:cNvPr id="223235" name="Rectangle 3"/>
          <p:cNvSpPr>
            <a:spLocks noGrp="1" noChangeArrowheads="1"/>
          </p:cNvSpPr>
          <p:nvPr>
            <p:ph type="body" idx="1"/>
          </p:nvPr>
        </p:nvSpPr>
        <p:spPr>
          <a:xfrm>
            <a:off x="199698" y="225970"/>
            <a:ext cx="8686800" cy="5638800"/>
          </a:xfrm>
        </p:spPr>
        <p:txBody>
          <a:bodyPr/>
          <a:lstStyle/>
          <a:p>
            <a:pPr marL="0" indent="0" algn="ctr">
              <a:lnSpc>
                <a:spcPct val="90000"/>
              </a:lnSpc>
              <a:buFontTx/>
              <a:buNone/>
            </a:pPr>
            <a:r>
              <a:rPr lang="en-US" sz="2800" b="1" dirty="0">
                <a:latin typeface="Calibri" pitchFamily="34" charset="0"/>
                <a:cs typeface="Calibri" pitchFamily="34" charset="0"/>
              </a:rPr>
              <a:t>Remember that Natural Selection is what </a:t>
            </a:r>
          </a:p>
          <a:p>
            <a:pPr marL="0" indent="0" algn="ctr">
              <a:lnSpc>
                <a:spcPct val="90000"/>
              </a:lnSpc>
              <a:buFontTx/>
              <a:buNone/>
            </a:pPr>
            <a:r>
              <a:rPr lang="en-US" sz="2800" b="1" u="sng" dirty="0">
                <a:latin typeface="Calibri" pitchFamily="34" charset="0"/>
                <a:cs typeface="Calibri" pitchFamily="34" charset="0"/>
              </a:rPr>
              <a:t>DRIVES EVOLUTION</a:t>
            </a:r>
            <a:r>
              <a:rPr lang="en-US" sz="2800" b="1" dirty="0">
                <a:latin typeface="Calibri" pitchFamily="34" charset="0"/>
                <a:cs typeface="Calibri" pitchFamily="34" charset="0"/>
              </a:rPr>
              <a:t>!  </a:t>
            </a:r>
          </a:p>
          <a:p>
            <a:pPr marL="0" indent="0" algn="ctr">
              <a:lnSpc>
                <a:spcPct val="90000"/>
              </a:lnSpc>
              <a:buFontTx/>
              <a:buNone/>
            </a:pPr>
            <a:r>
              <a:rPr lang="en-US" sz="2800" dirty="0">
                <a:latin typeface="Calibri" pitchFamily="34" charset="0"/>
                <a:cs typeface="Calibri" pitchFamily="34" charset="0"/>
              </a:rPr>
              <a:t>Let’s see natural selection and evolution in action as we play “</a:t>
            </a:r>
            <a:r>
              <a:rPr lang="en-US" sz="2800" dirty="0">
                <a:latin typeface="Calibri" pitchFamily="34" charset="0"/>
                <a:cs typeface="Calibri" pitchFamily="34" charset="0"/>
                <a:hlinkClick r:id="rId3"/>
              </a:rPr>
              <a:t>Who wants to live a million years</a:t>
            </a:r>
            <a:r>
              <a:rPr lang="en-US" sz="2800" dirty="0">
                <a:latin typeface="Calibri" pitchFamily="34" charset="0"/>
                <a:cs typeface="Calibri" pitchFamily="34" charset="0"/>
              </a:rPr>
              <a:t>?”  Complete the activity on your worksheet as we go through this interactive evolution website.</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9" name="Rectangle 3"/>
          <p:cNvSpPr>
            <a:spLocks noGrp="1" noChangeArrowheads="1"/>
          </p:cNvSpPr>
          <p:nvPr>
            <p:ph type="body" idx="1"/>
          </p:nvPr>
        </p:nvSpPr>
        <p:spPr>
          <a:xfrm>
            <a:off x="457200" y="609600"/>
            <a:ext cx="4648200" cy="5562600"/>
          </a:xfrm>
        </p:spPr>
        <p:txBody>
          <a:bodyPr/>
          <a:lstStyle/>
          <a:p>
            <a:pPr marL="609600" indent="-609600" algn="ctr">
              <a:buFontTx/>
              <a:buNone/>
            </a:pPr>
            <a:r>
              <a:rPr lang="en-US" sz="4400" b="1" dirty="0">
                <a:latin typeface="Calibri" pitchFamily="34" charset="0"/>
                <a:cs typeface="Calibri" pitchFamily="34" charset="0"/>
              </a:rPr>
              <a:t>Funky Monkeys</a:t>
            </a:r>
          </a:p>
          <a:p>
            <a:pPr marL="0" indent="0" algn="just">
              <a:buFontTx/>
              <a:buNone/>
            </a:pPr>
            <a:r>
              <a:rPr lang="en-US" sz="2600" b="1" dirty="0">
                <a:latin typeface="Calibri" pitchFamily="34" charset="0"/>
                <a:cs typeface="Calibri" pitchFamily="34" charset="0"/>
              </a:rPr>
              <a:t>Objective:  </a:t>
            </a:r>
            <a:r>
              <a:rPr lang="en-US" sz="2400" dirty="0">
                <a:latin typeface="Calibri" pitchFamily="34" charset="0"/>
                <a:cs typeface="Calibri" pitchFamily="34" charset="0"/>
              </a:rPr>
              <a:t>To demonstrate the process of evolution through natural selection</a:t>
            </a:r>
          </a:p>
          <a:p>
            <a:pPr marL="609600" indent="-609600" algn="just">
              <a:buFontTx/>
              <a:buNone/>
            </a:pPr>
            <a:r>
              <a:rPr lang="en-US" sz="2600" b="1" dirty="0">
                <a:latin typeface="Calibri" pitchFamily="34" charset="0"/>
                <a:cs typeface="Calibri" pitchFamily="34" charset="0"/>
              </a:rPr>
              <a:t>Bell work:  </a:t>
            </a:r>
          </a:p>
          <a:p>
            <a:pPr marL="393700" indent="-393700" algn="just">
              <a:buFontTx/>
              <a:buAutoNum type="arabicPeriod"/>
            </a:pPr>
            <a:r>
              <a:rPr lang="en-US" sz="2400" dirty="0">
                <a:latin typeface="Calibri" pitchFamily="34" charset="0"/>
                <a:cs typeface="Calibri" pitchFamily="34" charset="0"/>
              </a:rPr>
              <a:t>An increase in ___________ = increased survival.</a:t>
            </a:r>
          </a:p>
          <a:p>
            <a:pPr marL="393700" indent="-393700" algn="just">
              <a:buFontTx/>
              <a:buAutoNum type="arabicPeriod" startAt="2"/>
            </a:pPr>
            <a:r>
              <a:rPr lang="en-US" sz="2400" dirty="0">
                <a:latin typeface="Calibri" pitchFamily="34" charset="0"/>
                <a:cs typeface="Calibri" pitchFamily="34" charset="0"/>
              </a:rPr>
              <a:t>What would happen to all of the camouflaged chameleons around the room if our class went through an Industrial Revolution?</a:t>
            </a:r>
          </a:p>
          <a:p>
            <a:pPr marL="0" indent="0" algn="ctr">
              <a:buNone/>
            </a:pPr>
            <a:r>
              <a:rPr lang="en-US" sz="2400" b="1" dirty="0">
                <a:latin typeface="Calibri" pitchFamily="34" charset="0"/>
                <a:cs typeface="Calibri" pitchFamily="34" charset="0"/>
              </a:rPr>
              <a:t>Let’s Discuss</a:t>
            </a:r>
          </a:p>
          <a:p>
            <a:pPr marL="609600" indent="-609600"/>
            <a:endParaRPr lang="en-US" sz="2800" dirty="0">
              <a:latin typeface="Calibri" pitchFamily="34" charset="0"/>
              <a:cs typeface="Calibri" pitchFamily="34" charset="0"/>
            </a:endParaRPr>
          </a:p>
          <a:p>
            <a:pPr marL="609600" indent="-609600">
              <a:buFontTx/>
              <a:buNone/>
            </a:pPr>
            <a:r>
              <a:rPr lang="en-US" dirty="0">
                <a:latin typeface="Calibri" pitchFamily="34" charset="0"/>
                <a:cs typeface="Calibri" pitchFamily="34" charset="0"/>
              </a:rPr>
              <a:t> </a:t>
            </a:r>
            <a:endParaRPr lang="en-US" b="1" dirty="0">
              <a:latin typeface="Calibri" pitchFamily="34" charset="0"/>
              <a:cs typeface="Calibri" pitchFamily="34" charset="0"/>
            </a:endParaRPr>
          </a:p>
        </p:txBody>
      </p:sp>
      <p:sp>
        <p:nvSpPr>
          <p:cNvPr id="2" name="TextBox 1"/>
          <p:cNvSpPr txBox="1"/>
          <p:nvPr/>
        </p:nvSpPr>
        <p:spPr>
          <a:xfrm>
            <a:off x="3245068" y="3043535"/>
            <a:ext cx="1524000" cy="461665"/>
          </a:xfrm>
          <a:prstGeom prst="rect">
            <a:avLst/>
          </a:prstGeom>
          <a:noFill/>
        </p:spPr>
        <p:txBody>
          <a:bodyPr wrap="square" rtlCol="0">
            <a:spAutoFit/>
          </a:bodyPr>
          <a:lstStyle/>
          <a:p>
            <a:r>
              <a:rPr lang="en-US" sz="2400" b="1" dirty="0">
                <a:latin typeface="+mn-lt"/>
              </a:rPr>
              <a:t>Diversity</a:t>
            </a:r>
          </a:p>
        </p:txBody>
      </p:sp>
      <p:sp>
        <p:nvSpPr>
          <p:cNvPr id="7" name="TextBox 6"/>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pic>
        <p:nvPicPr>
          <p:cNvPr id="8" name="Picture 5" descr="C:\Users\gvikingson\AppData\Local\Microsoft\Windows\Temporary Internet Files\Content.IE5\JSGONNT1\MP900446586[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87" r="6202"/>
          <a:stretch/>
        </p:blipFill>
        <p:spPr bwMode="auto">
          <a:xfrm>
            <a:off x="6965714" y="3942275"/>
            <a:ext cx="1906164" cy="2624241"/>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2" descr="C:\Users\gvikingson\AppData\Local\Microsoft\Windows\Temporary Internet Files\Content.IE5\DS4VOUT3\MP900446591[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190"/>
          <a:stretch/>
        </p:blipFill>
        <p:spPr bwMode="auto">
          <a:xfrm>
            <a:off x="5410200" y="1847792"/>
            <a:ext cx="2057400" cy="2540916"/>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4" descr="C:\Users\gvikingson\AppData\Local\Microsoft\Windows\Temporary Internet Files\Content.IE5\TMF5Y1AU\MP900446585[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5714" y="304800"/>
            <a:ext cx="1906164" cy="246133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4979">
                                            <p:txEl>
                                              <p:pRg st="5" end="5"/>
                                            </p:txEl>
                                          </p:spTgt>
                                        </p:tgtEl>
                                        <p:attrNameLst>
                                          <p:attrName>style.visibility</p:attrName>
                                        </p:attrNameLst>
                                      </p:cBhvr>
                                      <p:to>
                                        <p:strVal val="visible"/>
                                      </p:to>
                                    </p:set>
                                    <p:anim calcmode="lin" valueType="num">
                                      <p:cBhvr additive="base">
                                        <p:cTn id="13" dur="500" fill="hold"/>
                                        <p:tgtEl>
                                          <p:spTgt spid="254979">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497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9" name="Rectangle 3"/>
          <p:cNvSpPr>
            <a:spLocks noGrp="1" noChangeArrowheads="1"/>
          </p:cNvSpPr>
          <p:nvPr>
            <p:ph type="body" idx="1"/>
          </p:nvPr>
        </p:nvSpPr>
        <p:spPr>
          <a:xfrm>
            <a:off x="228600" y="152400"/>
            <a:ext cx="8610600" cy="4876800"/>
          </a:xfrm>
        </p:spPr>
        <p:txBody>
          <a:bodyPr/>
          <a:lstStyle/>
          <a:p>
            <a:pPr marL="0" indent="0">
              <a:buNone/>
            </a:pPr>
            <a:r>
              <a:rPr lang="en-US" sz="2800" b="1" dirty="0"/>
              <a:t>Here’s what you’ll need to conduct this experiment: </a:t>
            </a:r>
            <a:r>
              <a:rPr lang="en-US" sz="2400" dirty="0">
                <a:latin typeface="Calibri" pitchFamily="34" charset="0"/>
                <a:cs typeface="Calibri" pitchFamily="34" charset="0"/>
              </a:rPr>
              <a:t>  </a:t>
            </a:r>
          </a:p>
          <a:p>
            <a:pPr marL="0" indent="0" algn="just">
              <a:buNone/>
            </a:pPr>
            <a:r>
              <a:rPr lang="en-US" sz="2200" dirty="0">
                <a:latin typeface="Calibri" pitchFamily="34" charset="0"/>
                <a:cs typeface="Calibri" pitchFamily="34" charset="0"/>
              </a:rPr>
              <a:t>Funky Monkey groups, Funky Monkey Paradise, Black &amp; White Fortune Cookies, and the Pouch of Predestination</a:t>
            </a:r>
          </a:p>
          <a:p>
            <a:pPr marL="0" indent="0">
              <a:buFontTx/>
              <a:buNone/>
            </a:pPr>
            <a:r>
              <a:rPr lang="en-US" sz="2800" b="1" dirty="0">
                <a:latin typeface="Calibri" pitchFamily="34" charset="0"/>
                <a:cs typeface="Calibri" pitchFamily="34" charset="0"/>
              </a:rPr>
              <a:t>Before You Begin</a:t>
            </a:r>
            <a:r>
              <a:rPr lang="en-US" sz="2800" dirty="0">
                <a:latin typeface="Calibri" pitchFamily="34" charset="0"/>
                <a:cs typeface="Calibri" pitchFamily="34" charset="0"/>
              </a:rPr>
              <a:t>:  </a:t>
            </a:r>
          </a:p>
          <a:p>
            <a:pPr marL="393700" lvl="0" indent="-393700">
              <a:buAutoNum type="arabicPeriod"/>
            </a:pPr>
            <a:r>
              <a:rPr lang="en-US" sz="2400" dirty="0">
                <a:latin typeface="Calibri" pitchFamily="34" charset="0"/>
                <a:cs typeface="Calibri" pitchFamily="34" charset="0"/>
              </a:rPr>
              <a:t>What is an adaptation?</a:t>
            </a:r>
          </a:p>
          <a:p>
            <a:pPr marL="0" lvl="0" indent="0" algn="ctr">
              <a:buNone/>
            </a:pPr>
            <a:r>
              <a:rPr lang="en-US" sz="2400" b="1" dirty="0">
                <a:latin typeface="Calibri" pitchFamily="34" charset="0"/>
                <a:cs typeface="Calibri" pitchFamily="34" charset="0"/>
              </a:rPr>
              <a:t>Any physical or behavioral characteristic that helps an organism survive in its environment</a:t>
            </a:r>
          </a:p>
          <a:p>
            <a:pPr marL="393700" lvl="0" indent="-393700">
              <a:buAutoNum type="arabicPeriod" startAt="2"/>
            </a:pPr>
            <a:r>
              <a:rPr lang="en-US" sz="2400" dirty="0">
                <a:latin typeface="Calibri" pitchFamily="34" charset="0"/>
                <a:cs typeface="Calibri" pitchFamily="34" charset="0"/>
              </a:rPr>
              <a:t>What does it mean when an organism is extinct?</a:t>
            </a:r>
          </a:p>
          <a:p>
            <a:pPr marL="0" lvl="0" indent="0" algn="ctr">
              <a:buNone/>
            </a:pPr>
            <a:r>
              <a:rPr lang="en-US" sz="2400" b="1" dirty="0">
                <a:latin typeface="Calibri" pitchFamily="34" charset="0"/>
                <a:cs typeface="Calibri" pitchFamily="34" charset="0"/>
              </a:rPr>
              <a:t>That species of organism no longer exists on earth</a:t>
            </a:r>
          </a:p>
          <a:p>
            <a:pPr marL="393700" lvl="0" indent="-393700">
              <a:buAutoNum type="arabicPeriod" startAt="3"/>
            </a:pPr>
            <a:r>
              <a:rPr lang="en-US" sz="2400" dirty="0">
                <a:latin typeface="Calibri" pitchFamily="34" charset="0"/>
                <a:cs typeface="Calibri" pitchFamily="34" charset="0"/>
              </a:rPr>
              <a:t>What does it mean when an organism is endangered?</a:t>
            </a:r>
          </a:p>
          <a:p>
            <a:pPr marL="0" lvl="0" indent="0" algn="ctr">
              <a:buNone/>
            </a:pPr>
            <a:r>
              <a:rPr lang="en-US" sz="2400" b="1" dirty="0">
                <a:latin typeface="Calibri" pitchFamily="34" charset="0"/>
                <a:cs typeface="Calibri" pitchFamily="34" charset="0"/>
              </a:rPr>
              <a:t>That species of organism is at high risk of becoming extinct</a:t>
            </a:r>
            <a:endParaRPr lang="en-US" sz="2800" dirty="0">
              <a:latin typeface="Calibri" pitchFamily="34" charset="0"/>
              <a:cs typeface="Calibri" pitchFamily="34" charset="0"/>
            </a:endParaRPr>
          </a:p>
        </p:txBody>
      </p:sp>
      <p:pic>
        <p:nvPicPr>
          <p:cNvPr id="6" name="Picture 2" descr="http://images.clipart.com/thb/thb15/PH/pub5367_po_071112/45288540.thb.jpg?1001617200"/>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390" b="100000" l="0" r="100000"/>
                    </a14:imgEffect>
                  </a14:imgLayer>
                </a14:imgProps>
              </a:ext>
              <a:ext uri="{28A0092B-C50C-407E-A947-70E740481C1C}">
                <a14:useLocalDpi xmlns:a14="http://schemas.microsoft.com/office/drawing/2010/main" val="0"/>
              </a:ext>
            </a:extLst>
          </a:blip>
          <a:srcRect/>
          <a:stretch>
            <a:fillRect/>
          </a:stretch>
        </p:blipFill>
        <p:spPr bwMode="auto">
          <a:xfrm>
            <a:off x="2667000" y="4572000"/>
            <a:ext cx="3850731" cy="220980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extLst>
      <p:ext uri="{BB962C8B-B14F-4D97-AF65-F5344CB8AC3E}">
        <p14:creationId xmlns:p14="http://schemas.microsoft.com/office/powerpoint/2010/main" val="3920460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4979">
                                            <p:txEl>
                                              <p:pRg st="4" end="4"/>
                                            </p:txEl>
                                          </p:spTgt>
                                        </p:tgtEl>
                                        <p:attrNameLst>
                                          <p:attrName>style.visibility</p:attrName>
                                        </p:attrNameLst>
                                      </p:cBhvr>
                                      <p:to>
                                        <p:strVal val="visible"/>
                                      </p:to>
                                    </p:set>
                                    <p:anim calcmode="lin" valueType="num">
                                      <p:cBhvr additive="base">
                                        <p:cTn id="7" dur="500" fill="hold"/>
                                        <p:tgtEl>
                                          <p:spTgt spid="254979">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497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4979">
                                            <p:txEl>
                                              <p:pRg st="6" end="6"/>
                                            </p:txEl>
                                          </p:spTgt>
                                        </p:tgtEl>
                                        <p:attrNameLst>
                                          <p:attrName>style.visibility</p:attrName>
                                        </p:attrNameLst>
                                      </p:cBhvr>
                                      <p:to>
                                        <p:strVal val="visible"/>
                                      </p:to>
                                    </p:set>
                                    <p:anim calcmode="lin" valueType="num">
                                      <p:cBhvr additive="base">
                                        <p:cTn id="13" dur="500" fill="hold"/>
                                        <p:tgtEl>
                                          <p:spTgt spid="254979">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497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4979">
                                            <p:txEl>
                                              <p:pRg st="8" end="8"/>
                                            </p:txEl>
                                          </p:spTgt>
                                        </p:tgtEl>
                                        <p:attrNameLst>
                                          <p:attrName>style.visibility</p:attrName>
                                        </p:attrNameLst>
                                      </p:cBhvr>
                                      <p:to>
                                        <p:strVal val="visible"/>
                                      </p:to>
                                    </p:set>
                                    <p:anim calcmode="lin" valueType="num">
                                      <p:cBhvr additive="base">
                                        <p:cTn id="19" dur="500" fill="hold"/>
                                        <p:tgtEl>
                                          <p:spTgt spid="254979">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497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3"/>
          <p:cNvSpPr>
            <a:spLocks noGrp="1" noChangeArrowheads="1"/>
          </p:cNvSpPr>
          <p:nvPr>
            <p:ph type="body" idx="1"/>
          </p:nvPr>
        </p:nvSpPr>
        <p:spPr>
          <a:xfrm>
            <a:off x="381000" y="533399"/>
            <a:ext cx="8382000" cy="5715001"/>
          </a:xfrm>
        </p:spPr>
        <p:txBody>
          <a:bodyPr/>
          <a:lstStyle/>
          <a:p>
            <a:pPr marL="0" indent="0" algn="just">
              <a:buNone/>
            </a:pPr>
            <a:r>
              <a:rPr lang="en-US" sz="2600" b="1" dirty="0">
                <a:latin typeface="Calibri" pitchFamily="34" charset="0"/>
                <a:cs typeface="Calibri" pitchFamily="34" charset="0"/>
              </a:rPr>
              <a:t>Background Information:  </a:t>
            </a:r>
            <a:r>
              <a:rPr lang="en-US" sz="2200" dirty="0">
                <a:latin typeface="Calibri" pitchFamily="34" charset="0"/>
                <a:cs typeface="Calibri" pitchFamily="34" charset="0"/>
              </a:rPr>
              <a:t>The Funky  Monkey is a primate species that lives on Funky Island along the equator near Central America. There are three special traits within the monkey population on Funky Island: tail length, diet, and fur color.</a:t>
            </a:r>
          </a:p>
          <a:p>
            <a:pPr algn="ctr">
              <a:buNone/>
            </a:pPr>
            <a:r>
              <a:rPr lang="en-US" sz="3600" b="1" dirty="0">
                <a:latin typeface="Calibri" pitchFamily="34" charset="0"/>
                <a:cs typeface="Calibri" pitchFamily="34" charset="0"/>
              </a:rPr>
              <a:t>Which Funky Monkey are YOU</a:t>
            </a:r>
            <a:r>
              <a:rPr lang="en-US" sz="3600" dirty="0">
                <a:latin typeface="Calibri" pitchFamily="34" charset="0"/>
                <a:cs typeface="Calibri" pitchFamily="34" charset="0"/>
              </a:rPr>
              <a:t>? </a:t>
            </a:r>
          </a:p>
          <a:p>
            <a:pPr algn="ctr">
              <a:buFontTx/>
              <a:buNone/>
            </a:pPr>
            <a:r>
              <a:rPr lang="en-US" b="1" dirty="0">
                <a:latin typeface="Calibri" pitchFamily="34" charset="0"/>
                <a:cs typeface="Calibri" pitchFamily="34" charset="0"/>
              </a:rPr>
              <a:t>1</a:t>
            </a:r>
            <a:r>
              <a:rPr lang="en-US" sz="2200" dirty="0">
                <a:latin typeface="Calibri" pitchFamily="34" charset="0"/>
                <a:cs typeface="Calibri" pitchFamily="34" charset="0"/>
              </a:rPr>
              <a:t>: Long-tailed, herbivorous, brown furred funky monkey?</a:t>
            </a:r>
          </a:p>
          <a:p>
            <a:pPr algn="ctr">
              <a:buFontTx/>
              <a:buNone/>
            </a:pPr>
            <a:r>
              <a:rPr lang="en-US" b="1" dirty="0">
                <a:latin typeface="Calibri" pitchFamily="34" charset="0"/>
                <a:cs typeface="Calibri" pitchFamily="34" charset="0"/>
              </a:rPr>
              <a:t>2</a:t>
            </a:r>
            <a:r>
              <a:rPr lang="en-US" sz="2200" dirty="0">
                <a:latin typeface="Calibri" pitchFamily="34" charset="0"/>
                <a:cs typeface="Calibri" pitchFamily="34" charset="0"/>
              </a:rPr>
              <a:t>: Tailless, carnivorous, brown furred funky monkey?</a:t>
            </a:r>
          </a:p>
          <a:p>
            <a:pPr marL="0" indent="0" algn="ctr">
              <a:buFontTx/>
              <a:buNone/>
            </a:pPr>
            <a:r>
              <a:rPr lang="en-US" b="1" dirty="0">
                <a:latin typeface="Calibri" pitchFamily="34" charset="0"/>
                <a:cs typeface="Calibri" pitchFamily="34" charset="0"/>
              </a:rPr>
              <a:t>3</a:t>
            </a:r>
            <a:r>
              <a:rPr lang="en-US" sz="2200" dirty="0">
                <a:latin typeface="Calibri" pitchFamily="34" charset="0"/>
                <a:cs typeface="Calibri" pitchFamily="34" charset="0"/>
              </a:rPr>
              <a:t>: Tailless, herbivorous, blonde furred funky monkey?</a:t>
            </a:r>
          </a:p>
          <a:p>
            <a:pPr marL="0" indent="0" algn="ctr">
              <a:buFontTx/>
              <a:buNone/>
            </a:pPr>
            <a:r>
              <a:rPr lang="en-US" b="1" dirty="0">
                <a:latin typeface="Calibri" pitchFamily="34" charset="0"/>
                <a:cs typeface="Calibri" pitchFamily="34" charset="0"/>
              </a:rPr>
              <a:t>4</a:t>
            </a:r>
            <a:r>
              <a:rPr lang="en-US" sz="2200" dirty="0">
                <a:latin typeface="Calibri" pitchFamily="34" charset="0"/>
                <a:cs typeface="Calibri" pitchFamily="34" charset="0"/>
              </a:rPr>
              <a:t>: Long-tailed, carnivorous, blonde furred funky monkey?</a:t>
            </a:r>
          </a:p>
          <a:p>
            <a:pPr algn="ctr">
              <a:buFontTx/>
              <a:buNone/>
            </a:pPr>
            <a:r>
              <a:rPr lang="en-US" sz="2200" b="1" dirty="0">
                <a:solidFill>
                  <a:srgbClr val="FF0000"/>
                </a:solidFill>
                <a:latin typeface="Calibri" pitchFamily="34" charset="0"/>
                <a:cs typeface="Calibri" pitchFamily="34" charset="0"/>
              </a:rPr>
              <a:t>Circle the group to which you have been assigned!</a:t>
            </a:r>
          </a:p>
          <a:p>
            <a:pPr marL="0" indent="0" algn="just">
              <a:buNone/>
            </a:pPr>
            <a:r>
              <a:rPr lang="en-US" sz="2600" b="1" dirty="0">
                <a:solidFill>
                  <a:schemeClr val="tx1"/>
                </a:solidFill>
                <a:latin typeface="Calibri" pitchFamily="34" charset="0"/>
                <a:cs typeface="Calibri" pitchFamily="34" charset="0"/>
              </a:rPr>
              <a:t>Hypothesis:</a:t>
            </a:r>
            <a:r>
              <a:rPr lang="en-US" sz="2600" dirty="0">
                <a:solidFill>
                  <a:schemeClr val="tx1"/>
                </a:solidFill>
                <a:latin typeface="Calibri" pitchFamily="34" charset="0"/>
                <a:cs typeface="Calibri" pitchFamily="34" charset="0"/>
              </a:rPr>
              <a:t> </a:t>
            </a:r>
            <a:r>
              <a:rPr lang="en-US" sz="2600" b="1" dirty="0">
                <a:solidFill>
                  <a:schemeClr val="tx1"/>
                </a:solidFill>
                <a:latin typeface="Calibri" pitchFamily="34" charset="0"/>
                <a:cs typeface="Calibri" pitchFamily="34" charset="0"/>
              </a:rPr>
              <a:t> </a:t>
            </a:r>
            <a:r>
              <a:rPr lang="en-US" sz="2200" dirty="0">
                <a:solidFill>
                  <a:schemeClr val="tx1"/>
                </a:solidFill>
                <a:latin typeface="Calibri" pitchFamily="34" charset="0"/>
                <a:cs typeface="Calibri" pitchFamily="34" charset="0"/>
              </a:rPr>
              <a:t>What environmental conditions do you think will be beneficial to your survival based on your traits?</a:t>
            </a:r>
          </a:p>
          <a:p>
            <a:pPr>
              <a:buFontTx/>
              <a:buNone/>
            </a:pPr>
            <a:endParaRPr lang="en-US" sz="2200" b="1" dirty="0">
              <a:latin typeface="Calibri" pitchFamily="34" charset="0"/>
              <a:cs typeface="Calibri" pitchFamily="34" charset="0"/>
            </a:endParaRPr>
          </a:p>
        </p:txBody>
      </p:sp>
      <p:sp>
        <p:nvSpPr>
          <p:cNvPr id="3" name="TextBox 2"/>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body" idx="1"/>
          </p:nvPr>
        </p:nvSpPr>
        <p:spPr>
          <a:xfrm>
            <a:off x="228600" y="304800"/>
            <a:ext cx="8686800" cy="6324600"/>
          </a:xfrm>
        </p:spPr>
        <p:txBody>
          <a:bodyPr/>
          <a:lstStyle/>
          <a:p>
            <a:pPr marL="609600" indent="-609600">
              <a:buFontTx/>
              <a:buNone/>
            </a:pPr>
            <a:r>
              <a:rPr lang="en-US" sz="2600" b="1" dirty="0">
                <a:latin typeface="Calibri" pitchFamily="34" charset="0"/>
                <a:cs typeface="Calibri" pitchFamily="34" charset="0"/>
              </a:rPr>
              <a:t>What You Do:</a:t>
            </a:r>
            <a:r>
              <a:rPr lang="en-US" sz="2400" dirty="0">
                <a:latin typeface="Calibri" pitchFamily="34" charset="0"/>
                <a:cs typeface="Calibri" pitchFamily="34" charset="0"/>
              </a:rPr>
              <a:t>  </a:t>
            </a:r>
          </a:p>
          <a:p>
            <a:pPr marL="609600" indent="-609600" algn="just">
              <a:buFontTx/>
              <a:buAutoNum type="arabicPeriod"/>
            </a:pPr>
            <a:r>
              <a:rPr lang="en-US" sz="2200" dirty="0">
                <a:latin typeface="Calibri" pitchFamily="34" charset="0"/>
                <a:cs typeface="Calibri" pitchFamily="34" charset="0"/>
              </a:rPr>
              <a:t>Count off by 5’s and each student will begin as a funky monkey (1-4) or an “angel” in paradise (5).</a:t>
            </a:r>
          </a:p>
          <a:p>
            <a:pPr marL="609600" indent="-609600" algn="just">
              <a:buFontTx/>
              <a:buAutoNum type="arabicPeriod"/>
            </a:pPr>
            <a:r>
              <a:rPr lang="en-US" sz="2200" dirty="0">
                <a:latin typeface="Calibri" pitchFamily="34" charset="0"/>
                <a:cs typeface="Calibri" pitchFamily="34" charset="0"/>
              </a:rPr>
              <a:t>The Wrath of Nature (your teacher) will roll a 12 sided die that leads to one of 12 slides within the PowerPoint.  Each slide affects one or more of the funky monkey populations.  </a:t>
            </a:r>
          </a:p>
          <a:p>
            <a:pPr marL="609600" indent="-609600" algn="just">
              <a:buFontTx/>
              <a:buAutoNum type="arabicPeriod"/>
            </a:pPr>
            <a:r>
              <a:rPr lang="en-US" sz="2200" dirty="0">
                <a:latin typeface="Calibri" pitchFamily="34" charset="0"/>
                <a:cs typeface="Calibri" pitchFamily="34" charset="0"/>
              </a:rPr>
              <a:t>If the environmental condition affects YOUR population, each member of that population must choose a “Fortune Cookie” from the “Pouch of Predestination” to determine whether you LIVE or DIE, REPRODUCE or STAY CHILDLESS.</a:t>
            </a:r>
          </a:p>
          <a:p>
            <a:pPr marL="609600" indent="-609600" algn="just">
              <a:buFontTx/>
              <a:buAutoNum type="arabicPeriod"/>
            </a:pPr>
            <a:r>
              <a:rPr lang="en-US" sz="2200" dirty="0">
                <a:latin typeface="Calibri" pitchFamily="34" charset="0"/>
                <a:cs typeface="Calibri" pitchFamily="34" charset="0"/>
              </a:rPr>
              <a:t>LIVE and you stay with your funky monkey clan; DIE and you must go to funky monkey paradise in a most dramatic way. </a:t>
            </a:r>
            <a:r>
              <a:rPr lang="en-US" sz="2200" dirty="0"/>
              <a:t>In order to REPRODUCE, you and another funky monkey from your clan must pull a white chip - choose an “angel” from paradise; STAY CHILDLESS and you continue to live life as a lonely monkey.</a:t>
            </a:r>
          </a:p>
          <a:p>
            <a:pPr marL="0" indent="0" algn="ctr">
              <a:buNone/>
            </a:pPr>
            <a:r>
              <a:rPr lang="en-US" sz="2200" b="1" dirty="0">
                <a:latin typeface="Calibri" pitchFamily="34" charset="0"/>
                <a:cs typeface="Calibri" pitchFamily="34" charset="0"/>
              </a:rPr>
              <a:t>BLACK CHIP </a:t>
            </a:r>
            <a:r>
              <a:rPr lang="en-US" sz="2200" dirty="0">
                <a:latin typeface="Calibri" pitchFamily="34" charset="0"/>
                <a:cs typeface="Calibri" pitchFamily="34" charset="0"/>
              </a:rPr>
              <a:t>= DIE or STAY CHILDLESS </a:t>
            </a:r>
          </a:p>
          <a:p>
            <a:pPr marL="0" indent="0" algn="ctr">
              <a:buNone/>
            </a:pPr>
            <a:r>
              <a:rPr lang="en-US" sz="2200" b="1" dirty="0">
                <a:latin typeface="Calibri" pitchFamily="34" charset="0"/>
                <a:cs typeface="Calibri" pitchFamily="34" charset="0"/>
              </a:rPr>
              <a:t>WHITE CHIP </a:t>
            </a:r>
            <a:r>
              <a:rPr lang="en-US" sz="2200" dirty="0">
                <a:latin typeface="Calibri" pitchFamily="34" charset="0"/>
                <a:cs typeface="Calibri" pitchFamily="34" charset="0"/>
              </a:rPr>
              <a:t>= LIVE or REPRODUCE</a:t>
            </a:r>
          </a:p>
          <a:p>
            <a:pPr marL="609600" indent="-609600">
              <a:buFontTx/>
              <a:buAutoNum type="arabicPeriod"/>
            </a:pPr>
            <a:endParaRPr lang="en-US" sz="2600" dirty="0">
              <a:latin typeface="Calibri" pitchFamily="34" charset="0"/>
              <a:cs typeface="Calibri" pitchFamily="34" charset="0"/>
            </a:endParaRPr>
          </a:p>
        </p:txBody>
      </p:sp>
      <p:sp>
        <p:nvSpPr>
          <p:cNvPr id="3" name="TextBox 2"/>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3"/>
          <p:cNvSpPr>
            <a:spLocks noGrp="1" noChangeArrowheads="1"/>
          </p:cNvSpPr>
          <p:nvPr>
            <p:ph type="body" idx="1"/>
          </p:nvPr>
        </p:nvSpPr>
        <p:spPr>
          <a:xfrm>
            <a:off x="381000" y="685800"/>
            <a:ext cx="8382000" cy="3733800"/>
          </a:xfrm>
        </p:spPr>
        <p:txBody>
          <a:bodyPr/>
          <a:lstStyle/>
          <a:p>
            <a:pPr marL="0" indent="0">
              <a:buNone/>
            </a:pPr>
            <a:r>
              <a:rPr lang="en-US" sz="2800" b="1" dirty="0">
                <a:latin typeface="Calibri" pitchFamily="34" charset="0"/>
                <a:cs typeface="Calibri" pitchFamily="34" charset="0"/>
              </a:rPr>
              <a:t>The Results: What Happened?  </a:t>
            </a:r>
          </a:p>
          <a:p>
            <a:pPr marL="0" indent="0" algn="ctr">
              <a:buNone/>
            </a:pPr>
            <a:r>
              <a:rPr lang="en-US" sz="2800" dirty="0"/>
              <a:t>Look around -   how many funky monkeys are in each group as you begin this activity?  </a:t>
            </a:r>
          </a:p>
          <a:p>
            <a:pPr marL="0" indent="0" algn="ctr">
              <a:buNone/>
            </a:pPr>
            <a:r>
              <a:rPr lang="en-US" sz="2000" i="1" dirty="0"/>
              <a:t>Fill in the chart on your paper</a:t>
            </a:r>
          </a:p>
          <a:p>
            <a:pPr marL="0" indent="0">
              <a:buNone/>
            </a:pPr>
            <a:endParaRPr lang="en-US" sz="2800" b="1" dirty="0">
              <a:latin typeface="Calibri" pitchFamily="34" charset="0"/>
              <a:cs typeface="Calibri" pitchFamily="34" charset="0"/>
            </a:endParaRPr>
          </a:p>
        </p:txBody>
      </p:sp>
      <p:sp>
        <p:nvSpPr>
          <p:cNvPr id="3" name="TextBox 2"/>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pic>
        <p:nvPicPr>
          <p:cNvPr id="4" name="Picture 2" descr="http://images.clipart.com/thb/thb15/PH/pub5367_po_071112/45288540.thb.jpg?1001617200"/>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390" b="100000" l="0" r="100000"/>
                    </a14:imgEffect>
                  </a14:imgLayer>
                </a14:imgProps>
              </a:ext>
              <a:ext uri="{28A0092B-C50C-407E-A947-70E740481C1C}">
                <a14:useLocalDpi xmlns:a14="http://schemas.microsoft.com/office/drawing/2010/main" val="0"/>
              </a:ext>
            </a:extLst>
          </a:blip>
          <a:srcRect/>
          <a:stretch>
            <a:fillRect/>
          </a:stretch>
        </p:blipFill>
        <p:spPr bwMode="auto">
          <a:xfrm>
            <a:off x="2667000" y="4572000"/>
            <a:ext cx="3850731" cy="2209800"/>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8" name="Table 7"/>
          <p:cNvGraphicFramePr>
            <a:graphicFrameLocks noGrp="1"/>
          </p:cNvGraphicFramePr>
          <p:nvPr>
            <p:extLst>
              <p:ext uri="{D42A27DB-BD31-4B8C-83A1-F6EECF244321}">
                <p14:modId xmlns:p14="http://schemas.microsoft.com/office/powerpoint/2010/main" val="1499502234"/>
              </p:ext>
            </p:extLst>
          </p:nvPr>
        </p:nvGraphicFramePr>
        <p:xfrm>
          <a:off x="654267" y="2632852"/>
          <a:ext cx="7848601" cy="1500229"/>
        </p:xfrm>
        <a:graphic>
          <a:graphicData uri="http://schemas.openxmlformats.org/drawingml/2006/table">
            <a:tbl>
              <a:tblPr firstRow="1" firstCol="1" bandRow="1">
                <a:tableStyleId>{5C22544A-7EE6-4342-B048-85BDC9FD1C3A}</a:tableStyleId>
              </a:tblPr>
              <a:tblGrid>
                <a:gridCol w="44958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600201">
                  <a:extLst>
                    <a:ext uri="{9D8B030D-6E8A-4147-A177-3AD203B41FA5}">
                      <a16:colId xmlns:a16="http://schemas.microsoft.com/office/drawing/2014/main" val="20002"/>
                    </a:ext>
                  </a:extLst>
                </a:gridCol>
              </a:tblGrid>
              <a:tr h="223483">
                <a:tc>
                  <a:txBody>
                    <a:bodyPr/>
                    <a:lstStyle/>
                    <a:p>
                      <a:pPr marL="0" marR="0" algn="ctr">
                        <a:lnSpc>
                          <a:spcPct val="115000"/>
                        </a:lnSpc>
                        <a:spcBef>
                          <a:spcPts val="0"/>
                        </a:spcBef>
                        <a:spcAft>
                          <a:spcPts val="0"/>
                        </a:spcAft>
                      </a:pPr>
                      <a:r>
                        <a:rPr lang="en-US" sz="1800" dirty="0">
                          <a:solidFill>
                            <a:schemeClr val="tx1"/>
                          </a:solidFill>
                          <a:effectLst/>
                        </a:rPr>
                        <a:t>Monkey Type</a:t>
                      </a:r>
                      <a:endParaRPr lang="en-US" sz="1800" dirty="0">
                        <a:solidFill>
                          <a:schemeClr val="tx1"/>
                        </a:solidFill>
                        <a:effectLst/>
                        <a:latin typeface="Calibri"/>
                        <a:ea typeface="Calibri"/>
                        <a:cs typeface="Times New Roman"/>
                      </a:endParaRPr>
                    </a:p>
                  </a:txBody>
                  <a:tcPr marL="29419" marR="29419" marT="0" marB="0" anchor="ctr"/>
                </a:tc>
                <a:tc>
                  <a:txBody>
                    <a:bodyPr/>
                    <a:lstStyle/>
                    <a:p>
                      <a:pPr marL="0" marR="0" algn="ctr">
                        <a:lnSpc>
                          <a:spcPct val="115000"/>
                        </a:lnSpc>
                        <a:spcBef>
                          <a:spcPts val="0"/>
                        </a:spcBef>
                        <a:spcAft>
                          <a:spcPts val="0"/>
                        </a:spcAft>
                      </a:pPr>
                      <a:r>
                        <a:rPr lang="en-US" sz="1800">
                          <a:solidFill>
                            <a:schemeClr val="tx1"/>
                          </a:solidFill>
                          <a:effectLst/>
                        </a:rPr>
                        <a:t>Initial Numbers</a:t>
                      </a:r>
                      <a:endParaRPr lang="en-US" sz="1800">
                        <a:solidFill>
                          <a:schemeClr val="tx1"/>
                        </a:solidFill>
                        <a:effectLst/>
                        <a:latin typeface="Calibri"/>
                        <a:ea typeface="Calibri"/>
                        <a:cs typeface="Times New Roman"/>
                      </a:endParaRPr>
                    </a:p>
                  </a:txBody>
                  <a:tcPr marL="29419" marR="29419" marT="0" marB="0" anchor="ctr"/>
                </a:tc>
                <a:tc>
                  <a:txBody>
                    <a:bodyPr/>
                    <a:lstStyle/>
                    <a:p>
                      <a:pPr marL="0" marR="0" algn="ctr">
                        <a:lnSpc>
                          <a:spcPct val="115000"/>
                        </a:lnSpc>
                        <a:spcBef>
                          <a:spcPts val="0"/>
                        </a:spcBef>
                        <a:spcAft>
                          <a:spcPts val="0"/>
                        </a:spcAft>
                      </a:pPr>
                      <a:r>
                        <a:rPr lang="en-US" sz="1800" dirty="0">
                          <a:solidFill>
                            <a:schemeClr val="tx1"/>
                          </a:solidFill>
                          <a:effectLst/>
                        </a:rPr>
                        <a:t>Final Numbers</a:t>
                      </a:r>
                      <a:endParaRPr lang="en-US" sz="1800" dirty="0">
                        <a:solidFill>
                          <a:schemeClr val="tx1"/>
                        </a:solidFill>
                        <a:effectLst/>
                        <a:latin typeface="Calibri"/>
                        <a:ea typeface="Calibri"/>
                        <a:cs typeface="Times New Roman"/>
                      </a:endParaRPr>
                    </a:p>
                  </a:txBody>
                  <a:tcPr marL="29419" marR="29419" marT="0" marB="0" anchor="ctr"/>
                </a:tc>
                <a:extLst>
                  <a:ext uri="{0D108BD9-81ED-4DB2-BD59-A6C34878D82A}">
                    <a16:rowId xmlns:a16="http://schemas.microsoft.com/office/drawing/2014/main" val="10000"/>
                  </a:ext>
                </a:extLst>
              </a:tr>
              <a:tr h="299000">
                <a:tc>
                  <a:txBody>
                    <a:bodyPr/>
                    <a:lstStyle/>
                    <a:p>
                      <a:pPr marL="0" marR="0" algn="ctr">
                        <a:lnSpc>
                          <a:spcPct val="115000"/>
                        </a:lnSpc>
                        <a:spcBef>
                          <a:spcPts val="0"/>
                        </a:spcBef>
                        <a:spcAft>
                          <a:spcPts val="0"/>
                        </a:spcAft>
                      </a:pPr>
                      <a:r>
                        <a:rPr lang="en-US" sz="1800" b="0" dirty="0">
                          <a:solidFill>
                            <a:schemeClr val="tx1"/>
                          </a:solidFill>
                          <a:effectLst/>
                        </a:rPr>
                        <a:t>Long-tailed, herbivorous, brown furred</a:t>
                      </a:r>
                      <a:endParaRPr lang="en-US" sz="1800" b="0" dirty="0">
                        <a:solidFill>
                          <a:schemeClr val="tx1"/>
                        </a:solidFill>
                        <a:effectLst/>
                        <a:latin typeface="Calibri"/>
                        <a:ea typeface="Calibri"/>
                        <a:cs typeface="Times New Roman"/>
                      </a:endParaRPr>
                    </a:p>
                  </a:txBody>
                  <a:tcPr marL="29419" marR="29419" marT="0" marB="0"/>
                </a:tc>
                <a:tc>
                  <a:txBody>
                    <a:bodyPr/>
                    <a:lstStyle/>
                    <a:p>
                      <a:pPr marL="0" marR="0" algn="ctr">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Calibri"/>
                        <a:ea typeface="Calibri"/>
                        <a:cs typeface="Times New Roman"/>
                      </a:endParaRPr>
                    </a:p>
                  </a:txBody>
                  <a:tcPr marL="29419" marR="29419" marT="0" marB="0">
                    <a:solidFill>
                      <a:srgbClr val="FFFF00"/>
                    </a:solidFill>
                  </a:tcPr>
                </a:tc>
                <a:tc>
                  <a:txBody>
                    <a:bodyPr/>
                    <a:lstStyle/>
                    <a:p>
                      <a:pPr marL="0" marR="0" algn="ctr">
                        <a:lnSpc>
                          <a:spcPct val="115000"/>
                        </a:lnSpc>
                        <a:spcBef>
                          <a:spcPts val="0"/>
                        </a:spcBef>
                        <a:spcAft>
                          <a:spcPts val="0"/>
                        </a:spcAft>
                      </a:pPr>
                      <a:r>
                        <a:rPr lang="en-US" sz="1800">
                          <a:solidFill>
                            <a:schemeClr val="tx1"/>
                          </a:solidFill>
                          <a:effectLst/>
                        </a:rPr>
                        <a:t> </a:t>
                      </a:r>
                      <a:endParaRPr lang="en-US" sz="1800">
                        <a:solidFill>
                          <a:schemeClr val="tx1"/>
                        </a:solidFill>
                        <a:effectLst/>
                        <a:latin typeface="Calibri"/>
                        <a:ea typeface="Calibri"/>
                        <a:cs typeface="Times New Roman"/>
                      </a:endParaRPr>
                    </a:p>
                  </a:txBody>
                  <a:tcPr marL="29419" marR="29419" marT="0" marB="0"/>
                </a:tc>
                <a:extLst>
                  <a:ext uri="{0D108BD9-81ED-4DB2-BD59-A6C34878D82A}">
                    <a16:rowId xmlns:a16="http://schemas.microsoft.com/office/drawing/2014/main" val="10001"/>
                  </a:ext>
                </a:extLst>
              </a:tr>
              <a:tr h="269654">
                <a:tc>
                  <a:txBody>
                    <a:bodyPr/>
                    <a:lstStyle/>
                    <a:p>
                      <a:pPr marL="0" marR="0" algn="ctr">
                        <a:lnSpc>
                          <a:spcPct val="115000"/>
                        </a:lnSpc>
                        <a:spcBef>
                          <a:spcPts val="0"/>
                        </a:spcBef>
                        <a:spcAft>
                          <a:spcPts val="0"/>
                        </a:spcAft>
                        <a:tabLst>
                          <a:tab pos="7029450" algn="l"/>
                        </a:tabLst>
                      </a:pPr>
                      <a:r>
                        <a:rPr lang="en-US" sz="1800" b="0" dirty="0">
                          <a:solidFill>
                            <a:schemeClr val="tx1"/>
                          </a:solidFill>
                          <a:effectLst/>
                        </a:rPr>
                        <a:t>Tailless, carnivorous, brown furred</a:t>
                      </a:r>
                      <a:endParaRPr lang="en-US" sz="1800" b="0" dirty="0">
                        <a:solidFill>
                          <a:schemeClr val="tx1"/>
                        </a:solidFill>
                        <a:effectLst/>
                        <a:latin typeface="Calibri"/>
                        <a:ea typeface="Calibri"/>
                        <a:cs typeface="Times New Roman"/>
                      </a:endParaRPr>
                    </a:p>
                  </a:txBody>
                  <a:tcPr marL="29419" marR="29419" marT="0" marB="0"/>
                </a:tc>
                <a:tc>
                  <a:txBody>
                    <a:bodyPr/>
                    <a:lstStyle/>
                    <a:p>
                      <a:pPr marL="0" marR="0" algn="ctr">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Calibri"/>
                        <a:ea typeface="Calibri"/>
                        <a:cs typeface="Times New Roman"/>
                      </a:endParaRPr>
                    </a:p>
                  </a:txBody>
                  <a:tcPr marL="29419" marR="29419" marT="0" marB="0">
                    <a:solidFill>
                      <a:srgbClr val="FFFF00"/>
                    </a:solidFill>
                  </a:tcPr>
                </a:tc>
                <a:tc>
                  <a:txBody>
                    <a:bodyPr/>
                    <a:lstStyle/>
                    <a:p>
                      <a:pPr marL="0" marR="0" algn="ctr">
                        <a:lnSpc>
                          <a:spcPct val="115000"/>
                        </a:lnSpc>
                        <a:spcBef>
                          <a:spcPts val="0"/>
                        </a:spcBef>
                        <a:spcAft>
                          <a:spcPts val="0"/>
                        </a:spcAft>
                      </a:pPr>
                      <a:r>
                        <a:rPr lang="en-US" sz="1800">
                          <a:solidFill>
                            <a:schemeClr val="tx1"/>
                          </a:solidFill>
                          <a:effectLst/>
                        </a:rPr>
                        <a:t> </a:t>
                      </a:r>
                      <a:endParaRPr lang="en-US" sz="1800">
                        <a:solidFill>
                          <a:schemeClr val="tx1"/>
                        </a:solidFill>
                        <a:effectLst/>
                        <a:latin typeface="Calibri"/>
                        <a:ea typeface="Calibri"/>
                        <a:cs typeface="Times New Roman"/>
                      </a:endParaRPr>
                    </a:p>
                  </a:txBody>
                  <a:tcPr marL="29419" marR="29419" marT="0" marB="0"/>
                </a:tc>
                <a:extLst>
                  <a:ext uri="{0D108BD9-81ED-4DB2-BD59-A6C34878D82A}">
                    <a16:rowId xmlns:a16="http://schemas.microsoft.com/office/drawing/2014/main" val="10002"/>
                  </a:ext>
                </a:extLst>
              </a:tr>
              <a:tr h="269654">
                <a:tc>
                  <a:txBody>
                    <a:bodyPr/>
                    <a:lstStyle/>
                    <a:p>
                      <a:pPr marL="0" marR="0" algn="ctr">
                        <a:lnSpc>
                          <a:spcPct val="115000"/>
                        </a:lnSpc>
                        <a:spcBef>
                          <a:spcPts val="0"/>
                        </a:spcBef>
                        <a:spcAft>
                          <a:spcPts val="0"/>
                        </a:spcAft>
                        <a:tabLst>
                          <a:tab pos="7029450" algn="l"/>
                        </a:tabLst>
                      </a:pPr>
                      <a:r>
                        <a:rPr lang="en-US" sz="1800" b="0" dirty="0">
                          <a:solidFill>
                            <a:schemeClr val="tx1"/>
                          </a:solidFill>
                          <a:effectLst/>
                        </a:rPr>
                        <a:t>Tailless, herbivorous, blonde furred</a:t>
                      </a:r>
                      <a:endParaRPr lang="en-US" sz="1800" b="0" dirty="0">
                        <a:solidFill>
                          <a:schemeClr val="tx1"/>
                        </a:solidFill>
                        <a:effectLst/>
                        <a:latin typeface="Calibri"/>
                        <a:ea typeface="Calibri"/>
                        <a:cs typeface="Times New Roman"/>
                      </a:endParaRPr>
                    </a:p>
                  </a:txBody>
                  <a:tcPr marL="29419" marR="29419" marT="0" marB="0"/>
                </a:tc>
                <a:tc>
                  <a:txBody>
                    <a:bodyPr/>
                    <a:lstStyle/>
                    <a:p>
                      <a:pPr marL="0" marR="0" algn="ctr">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Calibri"/>
                        <a:ea typeface="Calibri"/>
                        <a:cs typeface="Times New Roman"/>
                      </a:endParaRPr>
                    </a:p>
                  </a:txBody>
                  <a:tcPr marL="29419" marR="29419" marT="0" marB="0">
                    <a:solidFill>
                      <a:srgbClr val="FFFF00"/>
                    </a:solidFill>
                  </a:tcPr>
                </a:tc>
                <a:tc>
                  <a:txBody>
                    <a:bodyPr/>
                    <a:lstStyle/>
                    <a:p>
                      <a:pPr marL="0" marR="0" algn="ctr">
                        <a:lnSpc>
                          <a:spcPct val="115000"/>
                        </a:lnSpc>
                        <a:spcBef>
                          <a:spcPts val="0"/>
                        </a:spcBef>
                        <a:spcAft>
                          <a:spcPts val="0"/>
                        </a:spcAft>
                      </a:pPr>
                      <a:r>
                        <a:rPr lang="en-US" sz="1800">
                          <a:solidFill>
                            <a:schemeClr val="tx1"/>
                          </a:solidFill>
                          <a:effectLst/>
                        </a:rPr>
                        <a:t> </a:t>
                      </a:r>
                      <a:endParaRPr lang="en-US" sz="1800">
                        <a:solidFill>
                          <a:schemeClr val="tx1"/>
                        </a:solidFill>
                        <a:effectLst/>
                        <a:latin typeface="Calibri"/>
                        <a:ea typeface="Calibri"/>
                        <a:cs typeface="Times New Roman"/>
                      </a:endParaRPr>
                    </a:p>
                  </a:txBody>
                  <a:tcPr marL="29419" marR="29419" marT="0" marB="0"/>
                </a:tc>
                <a:extLst>
                  <a:ext uri="{0D108BD9-81ED-4DB2-BD59-A6C34878D82A}">
                    <a16:rowId xmlns:a16="http://schemas.microsoft.com/office/drawing/2014/main" val="10003"/>
                  </a:ext>
                </a:extLst>
              </a:tr>
              <a:tr h="310451">
                <a:tc>
                  <a:txBody>
                    <a:bodyPr/>
                    <a:lstStyle/>
                    <a:p>
                      <a:pPr marL="0" marR="0" algn="ctr">
                        <a:lnSpc>
                          <a:spcPct val="115000"/>
                        </a:lnSpc>
                        <a:spcBef>
                          <a:spcPts val="0"/>
                        </a:spcBef>
                        <a:spcAft>
                          <a:spcPts val="0"/>
                        </a:spcAft>
                        <a:tabLst>
                          <a:tab pos="7029450" algn="l"/>
                        </a:tabLst>
                      </a:pPr>
                      <a:r>
                        <a:rPr lang="en-US" sz="1800" b="0" dirty="0">
                          <a:solidFill>
                            <a:schemeClr val="tx1"/>
                          </a:solidFill>
                          <a:effectLst/>
                        </a:rPr>
                        <a:t>Long-tailed, carnivorous, blonde furred</a:t>
                      </a:r>
                      <a:endParaRPr lang="en-US" sz="1800" b="0" dirty="0">
                        <a:solidFill>
                          <a:schemeClr val="tx1"/>
                        </a:solidFill>
                        <a:effectLst/>
                        <a:latin typeface="Calibri"/>
                        <a:ea typeface="Calibri"/>
                        <a:cs typeface="Times New Roman"/>
                      </a:endParaRPr>
                    </a:p>
                  </a:txBody>
                  <a:tcPr marL="29419" marR="29419" marT="0" marB="0"/>
                </a:tc>
                <a:tc>
                  <a:txBody>
                    <a:bodyPr/>
                    <a:lstStyle/>
                    <a:p>
                      <a:pPr marL="0" marR="0" algn="ctr">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Calibri"/>
                        <a:ea typeface="Calibri"/>
                        <a:cs typeface="Times New Roman"/>
                      </a:endParaRPr>
                    </a:p>
                  </a:txBody>
                  <a:tcPr marL="29419" marR="29419" marT="0" marB="0">
                    <a:solidFill>
                      <a:srgbClr val="FFFF00"/>
                    </a:solidFill>
                  </a:tcPr>
                </a:tc>
                <a:tc>
                  <a:txBody>
                    <a:bodyPr/>
                    <a:lstStyle/>
                    <a:p>
                      <a:pPr marL="0" marR="0" algn="ctr">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Calibri"/>
                        <a:ea typeface="Calibri"/>
                        <a:cs typeface="Times New Roman"/>
                      </a:endParaRPr>
                    </a:p>
                  </a:txBody>
                  <a:tcPr marL="29419" marR="29419" marT="0" marB="0"/>
                </a:tc>
                <a:extLst>
                  <a:ext uri="{0D108BD9-81ED-4DB2-BD59-A6C34878D82A}">
                    <a16:rowId xmlns:a16="http://schemas.microsoft.com/office/drawing/2014/main" val="10004"/>
                  </a:ext>
                </a:extLst>
              </a:tr>
            </a:tbl>
          </a:graphicData>
        </a:graphic>
      </p:graphicFrame>
      <p:sp>
        <p:nvSpPr>
          <p:cNvPr id="2" name="TextBox 1"/>
          <p:cNvSpPr txBox="1"/>
          <p:nvPr/>
        </p:nvSpPr>
        <p:spPr>
          <a:xfrm>
            <a:off x="7924800" y="6553200"/>
            <a:ext cx="1031051" cy="169277"/>
          </a:xfrm>
          <a:prstGeom prst="rect">
            <a:avLst/>
          </a:prstGeom>
          <a:noFill/>
        </p:spPr>
        <p:txBody>
          <a:bodyPr wrap="none" rtlCol="0">
            <a:spAutoFit/>
          </a:bodyPr>
          <a:lstStyle/>
          <a:p>
            <a:r>
              <a:rPr lang="en-US" sz="500" dirty="0">
                <a:solidFill>
                  <a:srgbClr val="FFFFFF"/>
                </a:solidFill>
              </a:rPr>
              <a:t>dirty gerdy smelly mellie gnllc</a:t>
            </a:r>
          </a:p>
        </p:txBody>
      </p:sp>
    </p:spTree>
    <p:extLst>
      <p:ext uri="{BB962C8B-B14F-4D97-AF65-F5344CB8AC3E}">
        <p14:creationId xmlns:p14="http://schemas.microsoft.com/office/powerpoint/2010/main" val="6473092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5" name="Rectangle 3"/>
          <p:cNvSpPr>
            <a:spLocks noGrp="1" noChangeArrowheads="1"/>
          </p:cNvSpPr>
          <p:nvPr>
            <p:ph type="title"/>
          </p:nvPr>
        </p:nvSpPr>
        <p:spPr>
          <a:xfrm>
            <a:off x="457200" y="5486400"/>
            <a:ext cx="8229600" cy="1219200"/>
          </a:xfrm>
        </p:spPr>
        <p:txBody>
          <a:bodyPr/>
          <a:lstStyle/>
          <a:p>
            <a:r>
              <a:rPr lang="en-US" sz="3600" b="1" cap="small" dirty="0">
                <a:solidFill>
                  <a:srgbClr val="0070C0"/>
                </a:solidFill>
                <a:latin typeface="Calibri" pitchFamily="34" charset="0"/>
                <a:cs typeface="Calibri" pitchFamily="34" charset="0"/>
              </a:rPr>
              <a:t>Are you ready for the wrath of nature?</a:t>
            </a:r>
          </a:p>
        </p:txBody>
      </p:sp>
      <p:sp>
        <p:nvSpPr>
          <p:cNvPr id="4" name="TextBox 3"/>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pic>
        <p:nvPicPr>
          <p:cNvPr id="1026" name="Picture 2" descr="http://images.clipart.com/thb/thb11/PH/5344_2005030011/9/24233900.thb.jpg?000801_0192_0002_t__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902" y="380999"/>
            <a:ext cx="8362950" cy="5471761"/>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233475"/>
                                        </p:tgtEl>
                                        <p:attrNameLst>
                                          <p:attrName>r</p:attrName>
                                        </p:attrNameLst>
                                      </p:cBhvr>
                                    </p:animRot>
                                    <p:animRot by="-240000">
                                      <p:cBhvr>
                                        <p:cTn id="7" dur="200" fill="hold">
                                          <p:stCondLst>
                                            <p:cond delay="200"/>
                                          </p:stCondLst>
                                        </p:cTn>
                                        <p:tgtEl>
                                          <p:spTgt spid="233475"/>
                                        </p:tgtEl>
                                        <p:attrNameLst>
                                          <p:attrName>r</p:attrName>
                                        </p:attrNameLst>
                                      </p:cBhvr>
                                    </p:animRot>
                                    <p:animRot by="240000">
                                      <p:cBhvr>
                                        <p:cTn id="8" dur="200" fill="hold">
                                          <p:stCondLst>
                                            <p:cond delay="400"/>
                                          </p:stCondLst>
                                        </p:cTn>
                                        <p:tgtEl>
                                          <p:spTgt spid="233475"/>
                                        </p:tgtEl>
                                        <p:attrNameLst>
                                          <p:attrName>r</p:attrName>
                                        </p:attrNameLst>
                                      </p:cBhvr>
                                    </p:animRot>
                                    <p:animRot by="-240000">
                                      <p:cBhvr>
                                        <p:cTn id="9" dur="200" fill="hold">
                                          <p:stCondLst>
                                            <p:cond delay="600"/>
                                          </p:stCondLst>
                                        </p:cTn>
                                        <p:tgtEl>
                                          <p:spTgt spid="233475"/>
                                        </p:tgtEl>
                                        <p:attrNameLst>
                                          <p:attrName>r</p:attrName>
                                        </p:attrNameLst>
                                      </p:cBhvr>
                                    </p:animRot>
                                    <p:animRot by="120000">
                                      <p:cBhvr>
                                        <p:cTn id="10" dur="200" fill="hold">
                                          <p:stCondLst>
                                            <p:cond delay="800"/>
                                          </p:stCondLst>
                                        </p:cTn>
                                        <p:tgtEl>
                                          <p:spTgt spid="233475"/>
                                        </p:tgtEl>
                                        <p:attrNameLst>
                                          <p:attrName>r</p:attrName>
                                        </p:attrNameLst>
                                      </p:cBhvr>
                                    </p:animRot>
                                  </p:childTnLst>
                                </p:cTn>
                              </p:par>
                              <p:par>
                                <p:cTn id="11" presetID="27" presetClass="emph" presetSubtype="0" repeatCount="indefinite" fill="remove" grpId="1" nodeType="withEffect">
                                  <p:stCondLst>
                                    <p:cond delay="0"/>
                                  </p:stCondLst>
                                  <p:childTnLst>
                                    <p:animClr clrSpc="rgb" dir="cw">
                                      <p:cBhvr override="childStyle">
                                        <p:cTn id="12" dur="250" autoRev="1" fill="remove"/>
                                        <p:tgtEl>
                                          <p:spTgt spid="233475"/>
                                        </p:tgtEl>
                                        <p:attrNameLst>
                                          <p:attrName>style.color</p:attrName>
                                        </p:attrNameLst>
                                      </p:cBhvr>
                                      <p:to>
                                        <a:schemeClr val="bg1"/>
                                      </p:to>
                                    </p:animClr>
                                    <p:animClr clrSpc="rgb" dir="cw">
                                      <p:cBhvr>
                                        <p:cTn id="13" dur="250" autoRev="1" fill="remove"/>
                                        <p:tgtEl>
                                          <p:spTgt spid="233475"/>
                                        </p:tgtEl>
                                        <p:attrNameLst>
                                          <p:attrName>fillcolor</p:attrName>
                                        </p:attrNameLst>
                                      </p:cBhvr>
                                      <p:to>
                                        <a:schemeClr val="bg1"/>
                                      </p:to>
                                    </p:animClr>
                                    <p:set>
                                      <p:cBhvr>
                                        <p:cTn id="14" dur="250" autoRev="1" fill="remove"/>
                                        <p:tgtEl>
                                          <p:spTgt spid="233475"/>
                                        </p:tgtEl>
                                        <p:attrNameLst>
                                          <p:attrName>fill.type</p:attrName>
                                        </p:attrNameLst>
                                      </p:cBhvr>
                                      <p:to>
                                        <p:strVal val="solid"/>
                                      </p:to>
                                    </p:set>
                                    <p:set>
                                      <p:cBhvr>
                                        <p:cTn id="15" dur="250" autoRev="1" fill="remove"/>
                                        <p:tgtEl>
                                          <p:spTgt spid="23347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5" grpId="0"/>
      <p:bldP spid="233475"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5" descr="http://images.clipart.com/thw/thw11/CL/5433_2005010014/000803_1087_35/21385048.thb.jpg?000803_1087_3504_v__v"/>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228600" y="228600"/>
            <a:ext cx="8686800" cy="6385034"/>
          </a:xfrm>
          <a:prstGeom prst="rect">
            <a:avLst/>
          </a:prstGeom>
          <a:noFill/>
          <a:extLst>
            <a:ext uri="{909E8E84-426E-40dd-AFC4-6F175D3DCCD1}">
              <a14:hiddenFill xmlns="" xmlns:a14="http://schemas.microsoft.com/office/drawing/2010/main">
                <a:solidFill>
                  <a:srgbClr val="FFFFFF"/>
                </a:solidFill>
              </a14:hiddenFill>
            </a:ext>
          </a:extLst>
        </p:spPr>
      </p:pic>
      <p:sp>
        <p:nvSpPr>
          <p:cNvPr id="234498" name="Rectangle 2"/>
          <p:cNvSpPr>
            <a:spLocks noGrp="1" noChangeArrowheads="1"/>
          </p:cNvSpPr>
          <p:nvPr>
            <p:ph type="title"/>
          </p:nvPr>
        </p:nvSpPr>
        <p:spPr>
          <a:xfrm>
            <a:off x="228600" y="3048000"/>
            <a:ext cx="1905000" cy="3657600"/>
          </a:xfrm>
        </p:spPr>
        <p:txBody>
          <a:bodyPr/>
          <a:lstStyle/>
          <a:p>
            <a:r>
              <a:rPr lang="en-US" sz="40000" dirty="0">
                <a:latin typeface="Calibri" pitchFamily="34" charset="0"/>
                <a:cs typeface="Calibri" pitchFamily="34" charset="0"/>
              </a:rPr>
              <a:t>1</a:t>
            </a:r>
          </a:p>
        </p:txBody>
      </p:sp>
      <p:pic>
        <p:nvPicPr>
          <p:cNvPr id="6" name="Picture 2" descr="http://images.clipart.com/thw/thw11/CL/5344_2005010018/000803_1054_78/21705721.thb.jpg?000803_1054_7814_v__v"/>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backgroundRemoval t="0" b="100000" l="0" r="100000">
                        <a14:foregroundMark x1="18455" y1="27143" x2="33906" y2="28000"/>
                        <a14:foregroundMark x1="27039" y1="24857" x2="34764" y2="25143"/>
                        <a14:foregroundMark x1="22747" y1="10000" x2="48069" y2="5429"/>
                        <a14:foregroundMark x1="36052" y1="17143" x2="44635" y2="6857"/>
                      </a14:backgroundRemoval>
                    </a14:imgEffect>
                  </a14:imgLayer>
                </a14:imgProps>
              </a:ext>
              <a:ext uri="{28A0092B-C50C-407E-A947-70E740481C1C}">
                <a14:useLocalDpi xmlns:a14="http://schemas.microsoft.com/office/drawing/2010/main" val="0"/>
              </a:ext>
            </a:extLst>
          </a:blip>
          <a:srcRect/>
          <a:stretch>
            <a:fillRect/>
          </a:stretch>
        </p:blipFill>
        <p:spPr bwMode="auto">
          <a:xfrm>
            <a:off x="6553200" y="2990850"/>
            <a:ext cx="2219325" cy="3333750"/>
          </a:xfrm>
          <a:prstGeom prst="rect">
            <a:avLst/>
          </a:prstGeom>
          <a:noFill/>
          <a:extLst>
            <a:ext uri="{909E8E84-426E-40dd-AFC4-6F175D3DCCD1}">
              <a14:hiddenFill xmlns="" xmlns:a14="http://schemas.microsoft.com/office/drawing/2010/main">
                <a:solidFill>
                  <a:srgbClr val="FFFFFF"/>
                </a:solidFill>
              </a14:hiddenFill>
            </a:ext>
          </a:extLst>
        </p:spPr>
      </p:pic>
      <p:sp>
        <p:nvSpPr>
          <p:cNvPr id="234499" name="Rectangle 3"/>
          <p:cNvSpPr>
            <a:spLocks noGrp="1" noChangeArrowheads="1"/>
          </p:cNvSpPr>
          <p:nvPr>
            <p:ph type="body" idx="1"/>
          </p:nvPr>
        </p:nvSpPr>
        <p:spPr>
          <a:xfrm>
            <a:off x="2209800" y="1219200"/>
            <a:ext cx="5929477" cy="4338224"/>
          </a:xfrm>
        </p:spPr>
        <p:txBody>
          <a:bodyPr/>
          <a:lstStyle/>
          <a:p>
            <a:pPr marL="0" indent="0" algn="just">
              <a:buFontTx/>
              <a:buNone/>
            </a:pPr>
            <a:r>
              <a:rPr lang="en-US" sz="2800" dirty="0">
                <a:latin typeface="Calibri" pitchFamily="34" charset="0"/>
                <a:cs typeface="Calibri" pitchFamily="34" charset="0"/>
              </a:rPr>
              <a:t>A volcano erupts spreading ash and spilling lava.  The </a:t>
            </a:r>
            <a:r>
              <a:rPr lang="en-US" sz="2800" dirty="0" err="1">
                <a:latin typeface="Calibri" pitchFamily="34" charset="0"/>
                <a:cs typeface="Calibri" pitchFamily="34" charset="0"/>
              </a:rPr>
              <a:t>Banananana</a:t>
            </a:r>
            <a:r>
              <a:rPr lang="en-US" sz="2800" dirty="0">
                <a:latin typeface="Calibri" pitchFamily="34" charset="0"/>
                <a:cs typeface="Calibri" pitchFamily="34" charset="0"/>
              </a:rPr>
              <a:t> trees have all burned down.  Long-tailed monkeys have lost their home.  If you are a group with long tails, each monkey will choose a fortune cookie from the pouch of predestination. If it is black, you die and go to paradise.  If it is white, you live and stay with your group.</a:t>
            </a:r>
          </a:p>
          <a:p>
            <a:pPr marL="609600" indent="-609600" algn="just">
              <a:buFontTx/>
              <a:buNone/>
            </a:pPr>
            <a:endParaRPr lang="en-US" sz="2800" dirty="0">
              <a:latin typeface="Calibri" pitchFamily="34" charset="0"/>
              <a:cs typeface="Calibri" pitchFamily="34" charset="0"/>
            </a:endParaRPr>
          </a:p>
        </p:txBody>
      </p:sp>
      <p:sp>
        <p:nvSpPr>
          <p:cNvPr id="7" name="TextBox 6"/>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http://images.clipart.com/thw/thw11/CL/5344_2005010018/000803_1065_76/22182689.thb.jpg?000803_1065_7649_v__v"/>
          <p:cNvPicPr>
            <a:picLocks noChangeAspect="1" noChangeArrowheads="1"/>
          </p:cNvPicPr>
          <p:nvPr/>
        </p:nvPicPr>
        <p:blipFill rotWithShape="1">
          <a:blip r:embed="rId2">
            <a:lum bright="70000" contrast="-70000"/>
            <a:extLst>
              <a:ext uri="{BEBA8EAE-BF5A-486C-A8C5-ECC9F3942E4B}">
                <a14:imgProps xmlns:a14="http://schemas.microsoft.com/office/drawing/2010/main">
                  <a14:imgLayer r:embed="rId3">
                    <a14:imgEffect>
                      <a14:backgroundRemoval t="24286" b="99714" l="0" r="100000">
                        <a14:foregroundMark x1="1124" y1="39429" x2="30712" y2="34286"/>
                        <a14:foregroundMark x1="47566" y1="55143" x2="75655" y2="55143"/>
                        <a14:foregroundMark x1="8989" y1="92571" x2="30712" y2="92000"/>
                        <a14:foregroundMark x1="66667" y1="95143" x2="88015" y2="96286"/>
                        <a14:foregroundMark x1="50936" y1="61714" x2="71536" y2="62286"/>
                        <a14:foregroundMark x1="58427" y1="39143" x2="65169" y2="40857"/>
                        <a14:foregroundMark x1="7865" y1="35429" x2="10112" y2="34286"/>
                        <a14:foregroundMark x1="28464" y1="50857" x2="49064" y2="44857"/>
                        <a14:backgroundMark x1="62172" y1="42000" x2="65918" y2="24286"/>
                      </a14:backgroundRemoval>
                    </a14:imgEffect>
                    <a14:imgEffect>
                      <a14:colorTemperature colorTemp="6400"/>
                    </a14:imgEffect>
                    <a14:imgEffect>
                      <a14:brightnessContrast bright="20000" contrast="20000"/>
                    </a14:imgEffect>
                  </a14:imgLayer>
                </a14:imgProps>
              </a:ext>
              <a:ext uri="{28A0092B-C50C-407E-A947-70E740481C1C}">
                <a14:useLocalDpi xmlns:a14="http://schemas.microsoft.com/office/drawing/2010/main" val="0"/>
              </a:ext>
            </a:extLst>
          </a:blip>
          <a:srcRect t="24521"/>
          <a:stretch/>
        </p:blipFill>
        <p:spPr bwMode="auto">
          <a:xfrm>
            <a:off x="1676400" y="-301717"/>
            <a:ext cx="7505700" cy="7159717"/>
          </a:xfrm>
          <a:prstGeom prst="rect">
            <a:avLst/>
          </a:prstGeom>
          <a:noFill/>
          <a:extLst>
            <a:ext uri="{909E8E84-426E-40dd-AFC4-6F175D3DCCD1}">
              <a14:hiddenFill xmlns="" xmlns:a14="http://schemas.microsoft.com/office/drawing/2010/main">
                <a:solidFill>
                  <a:srgbClr val="FFFFFF"/>
                </a:solidFill>
              </a14:hiddenFill>
            </a:ext>
          </a:extLst>
        </p:spPr>
      </p:pic>
      <p:sp>
        <p:nvSpPr>
          <p:cNvPr id="234498" name="Rectangle 2"/>
          <p:cNvSpPr>
            <a:spLocks noGrp="1" noChangeArrowheads="1"/>
          </p:cNvSpPr>
          <p:nvPr>
            <p:ph type="title"/>
          </p:nvPr>
        </p:nvSpPr>
        <p:spPr>
          <a:xfrm>
            <a:off x="228600" y="3048000"/>
            <a:ext cx="1905000" cy="3657600"/>
          </a:xfrm>
        </p:spPr>
        <p:txBody>
          <a:bodyPr/>
          <a:lstStyle/>
          <a:p>
            <a:r>
              <a:rPr lang="en-US" sz="40000" dirty="0">
                <a:latin typeface="Calibri" pitchFamily="34" charset="0"/>
                <a:cs typeface="Calibri" pitchFamily="34" charset="0"/>
              </a:rPr>
              <a:t>2</a:t>
            </a:r>
          </a:p>
        </p:txBody>
      </p:sp>
      <p:sp>
        <p:nvSpPr>
          <p:cNvPr id="234499" name="Rectangle 3"/>
          <p:cNvSpPr>
            <a:spLocks noGrp="1" noChangeArrowheads="1"/>
          </p:cNvSpPr>
          <p:nvPr>
            <p:ph type="body" idx="1"/>
          </p:nvPr>
        </p:nvSpPr>
        <p:spPr>
          <a:xfrm>
            <a:off x="2209800" y="1371600"/>
            <a:ext cx="5929477" cy="3962400"/>
          </a:xfrm>
        </p:spPr>
        <p:txBody>
          <a:bodyPr/>
          <a:lstStyle/>
          <a:p>
            <a:pPr marL="0" indent="0" algn="just">
              <a:buFontTx/>
              <a:buNone/>
            </a:pPr>
            <a:r>
              <a:rPr lang="en-US" sz="2800" dirty="0">
                <a:latin typeface="Calibri" pitchFamily="34" charset="0"/>
                <a:cs typeface="Calibri" pitchFamily="34" charset="0"/>
              </a:rPr>
              <a:t>Tailless funky monkeys are better able to show off their bright red butts to the opposite sex. If you are in a funky monkey group without tails, choose a fortune cookie from the pouch of predestination to see if you reproduce. If you choose white, you have a baby- pick an “angel” from paradise.  Choose black, and you remain childless.</a:t>
            </a:r>
          </a:p>
          <a:p>
            <a:pPr marL="609600" indent="-609600" algn="just">
              <a:buFontTx/>
              <a:buNone/>
            </a:pPr>
            <a:endParaRPr lang="en-US" sz="2800" dirty="0">
              <a:latin typeface="Calibri" pitchFamily="34" charset="0"/>
              <a:cs typeface="Calibri" pitchFamily="34" charset="0"/>
            </a:endParaRPr>
          </a:p>
        </p:txBody>
      </p:sp>
      <p:sp>
        <p:nvSpPr>
          <p:cNvPr id="7" name="TextBox 6"/>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extLst>
      <p:ext uri="{BB962C8B-B14F-4D97-AF65-F5344CB8AC3E}">
        <p14:creationId xmlns:p14="http://schemas.microsoft.com/office/powerpoint/2010/main" val="29988300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images.clipart.com/thw/thw11/CL/5433_2005010014/000803_1071_45/20887311.thb.jpg?000803_1071_4520_v__v"/>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80980" y="685800"/>
            <a:ext cx="8810620" cy="5638800"/>
          </a:xfrm>
          <a:prstGeom prst="rect">
            <a:avLst/>
          </a:prstGeom>
          <a:noFill/>
          <a:extLst>
            <a:ext uri="{909E8E84-426E-40dd-AFC4-6F175D3DCCD1}">
              <a14:hiddenFill xmlns="" xmlns:a14="http://schemas.microsoft.com/office/drawing/2010/main">
                <a:solidFill>
                  <a:srgbClr val="FFFFFF"/>
                </a:solidFill>
              </a14:hiddenFill>
            </a:ext>
          </a:extLst>
        </p:spPr>
      </p:pic>
      <p:sp>
        <p:nvSpPr>
          <p:cNvPr id="234498" name="Rectangle 2"/>
          <p:cNvSpPr>
            <a:spLocks noGrp="1" noChangeArrowheads="1"/>
          </p:cNvSpPr>
          <p:nvPr>
            <p:ph type="title"/>
          </p:nvPr>
        </p:nvSpPr>
        <p:spPr>
          <a:xfrm>
            <a:off x="228600" y="2971800"/>
            <a:ext cx="1905000" cy="3657600"/>
          </a:xfrm>
        </p:spPr>
        <p:txBody>
          <a:bodyPr/>
          <a:lstStyle/>
          <a:p>
            <a:r>
              <a:rPr lang="en-US" sz="40000" dirty="0">
                <a:latin typeface="Calibri" pitchFamily="34" charset="0"/>
                <a:cs typeface="Calibri" pitchFamily="34" charset="0"/>
              </a:rPr>
              <a:t>3</a:t>
            </a:r>
          </a:p>
        </p:txBody>
      </p:sp>
      <p:sp>
        <p:nvSpPr>
          <p:cNvPr id="234499" name="Rectangle 3"/>
          <p:cNvSpPr>
            <a:spLocks noGrp="1" noChangeArrowheads="1"/>
          </p:cNvSpPr>
          <p:nvPr>
            <p:ph type="body" idx="1"/>
          </p:nvPr>
        </p:nvSpPr>
        <p:spPr>
          <a:xfrm>
            <a:off x="2133600" y="4038600"/>
            <a:ext cx="6767677" cy="2590800"/>
          </a:xfrm>
        </p:spPr>
        <p:txBody>
          <a:bodyPr/>
          <a:lstStyle/>
          <a:p>
            <a:pPr marL="50800" indent="-50800" algn="just">
              <a:buFontTx/>
              <a:buNone/>
            </a:pPr>
            <a:r>
              <a:rPr lang="en-US" sz="2800" dirty="0">
                <a:solidFill>
                  <a:schemeClr val="tx1">
                    <a:lumMod val="95000"/>
                    <a:lumOff val="5000"/>
                  </a:schemeClr>
                </a:solidFill>
                <a:latin typeface="Calibri" pitchFamily="34" charset="0"/>
                <a:cs typeface="Calibri" pitchFamily="34" charset="0"/>
              </a:rPr>
              <a:t>The once protected Funky Monkey island has lifted the hunting ban on Funky Monkeys.  Brown furred Funky Monkeys are much more difficult to find against the brown and green vegetation. If you are blonde furred, choose a chip. If it is black, you die.</a:t>
            </a:r>
          </a:p>
          <a:p>
            <a:pPr marL="609600" indent="-609600" algn="just">
              <a:buFontTx/>
              <a:buNone/>
            </a:pPr>
            <a:endParaRPr lang="en-US" sz="2800" dirty="0">
              <a:latin typeface="Calibri" pitchFamily="34" charset="0"/>
              <a:cs typeface="Calibri" pitchFamily="34" charset="0"/>
            </a:endParaRPr>
          </a:p>
        </p:txBody>
      </p:sp>
      <p:sp>
        <p:nvSpPr>
          <p:cNvPr id="7" name="TextBox 6"/>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extLst>
      <p:ext uri="{BB962C8B-B14F-4D97-AF65-F5344CB8AC3E}">
        <p14:creationId xmlns:p14="http://schemas.microsoft.com/office/powerpoint/2010/main" val="29988300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152400" y="762000"/>
            <a:ext cx="4724400" cy="5181600"/>
          </a:xfrm>
        </p:spPr>
        <p:txBody>
          <a:bodyPr/>
          <a:lstStyle/>
          <a:p>
            <a:pPr marL="0" indent="0" algn="ctr" eaLnBrk="1" hangingPunct="1">
              <a:buFontTx/>
              <a:buNone/>
            </a:pPr>
            <a:r>
              <a:rPr lang="en-US" sz="2800" dirty="0">
                <a:latin typeface="Calibri" pitchFamily="34" charset="0"/>
                <a:cs typeface="Calibri" pitchFamily="34" charset="0"/>
              </a:rPr>
              <a:t>Ever wonder why we all look similar but not exactly the same?  Do you wonder that same thing about different organisms around the world? </a:t>
            </a:r>
            <a:r>
              <a:rPr lang="en-US" sz="2800" dirty="0"/>
              <a:t>Take a few minutes to read the passage “Changes Over Time.”  When complete, find the correct term for the definitions on your sheet.  Remember to use good </a:t>
            </a:r>
            <a:r>
              <a:rPr lang="en-US" sz="2800" i="1" u="sng" dirty="0"/>
              <a:t>reading</a:t>
            </a:r>
            <a:r>
              <a:rPr lang="en-US" sz="2800" i="1" dirty="0"/>
              <a:t> </a:t>
            </a:r>
            <a:r>
              <a:rPr lang="en-US" sz="2800" i="1" dirty="0">
                <a:ln>
                  <a:solidFill>
                    <a:srgbClr val="FFFF00"/>
                  </a:solidFill>
                </a:ln>
              </a:rPr>
              <a:t>strategies</a:t>
            </a:r>
            <a:r>
              <a:rPr lang="en-US" sz="2800" i="1" dirty="0"/>
              <a:t> </a:t>
            </a:r>
            <a:r>
              <a:rPr lang="en-US" sz="2800" dirty="0"/>
              <a:t>as you read!</a:t>
            </a:r>
          </a:p>
        </p:txBody>
      </p:sp>
      <p:sp>
        <p:nvSpPr>
          <p:cNvPr id="3" name="AutoShape 5" descr="http://images.clipart.com/thb/thb8/PH/cs5359_20040528d/cs5359_20040528d/16453254.thb.jpg?5359_040604_2782"/>
          <p:cNvSpPr>
            <a:spLocks noChangeAspect="1" noChangeArrowheads="1"/>
          </p:cNvSpPr>
          <p:nvPr/>
        </p:nvSpPr>
        <p:spPr bwMode="auto">
          <a:xfrm>
            <a:off x="155575" y="-1600200"/>
            <a:ext cx="2238375" cy="333375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dirty="0">
                <a:solidFill>
                  <a:schemeClr val="accent3">
                    <a:lumMod val="50000"/>
                  </a:schemeClr>
                </a:solidFill>
                <a:latin typeface="+mj-lt"/>
              </a:rPr>
              <a:t>© Getting Nerdy, LLC</a:t>
            </a:r>
          </a:p>
        </p:txBody>
      </p:sp>
      <p:pic>
        <p:nvPicPr>
          <p:cNvPr id="6" name="Picture 3" descr="C:\Users\gvikingson\AppData\Local\Microsoft\Windows\Temporary Internet Files\Content.IE5\TMF5Y1AU\MP90044272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9644" y="3505200"/>
            <a:ext cx="3778576" cy="2514600"/>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7" name="Picture 6" descr="C:\Users\gvikingson\AppData\Local\Microsoft\Windows\Temporary Internet Files\Content.IE5\1IFMDQL2\dglxasse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9645" y="883718"/>
            <a:ext cx="3778576" cy="2469082"/>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9137320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gvikingson\AppData\Local\Microsoft\Windows\Temporary Internet Files\Content.IE5\4O3BXESW\MP900446575[1].jp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09600" y="381001"/>
            <a:ext cx="7894097" cy="6095999"/>
          </a:xfrm>
          <a:prstGeom prst="rect">
            <a:avLst/>
          </a:prstGeom>
          <a:noFill/>
          <a:extLst>
            <a:ext uri="{909E8E84-426E-40dd-AFC4-6F175D3DCCD1}">
              <a14:hiddenFill xmlns="" xmlns:a14="http://schemas.microsoft.com/office/drawing/2010/main">
                <a:solidFill>
                  <a:srgbClr val="FFFFFF"/>
                </a:solidFill>
              </a14:hiddenFill>
            </a:ext>
          </a:extLst>
        </p:spPr>
      </p:pic>
      <p:sp>
        <p:nvSpPr>
          <p:cNvPr id="234498" name="Rectangle 2"/>
          <p:cNvSpPr>
            <a:spLocks noGrp="1" noChangeArrowheads="1"/>
          </p:cNvSpPr>
          <p:nvPr>
            <p:ph type="title"/>
          </p:nvPr>
        </p:nvSpPr>
        <p:spPr>
          <a:xfrm>
            <a:off x="304800" y="3048000"/>
            <a:ext cx="1905000" cy="3657600"/>
          </a:xfrm>
        </p:spPr>
        <p:txBody>
          <a:bodyPr/>
          <a:lstStyle/>
          <a:p>
            <a:r>
              <a:rPr lang="en-US" sz="40000" dirty="0">
                <a:latin typeface="Calibri" pitchFamily="34" charset="0"/>
                <a:cs typeface="Calibri" pitchFamily="34" charset="0"/>
              </a:rPr>
              <a:t>4</a:t>
            </a:r>
          </a:p>
        </p:txBody>
      </p:sp>
      <p:sp>
        <p:nvSpPr>
          <p:cNvPr id="234499" name="Rectangle 3"/>
          <p:cNvSpPr>
            <a:spLocks noGrp="1" noChangeArrowheads="1"/>
          </p:cNvSpPr>
          <p:nvPr>
            <p:ph type="body" idx="1"/>
          </p:nvPr>
        </p:nvSpPr>
        <p:spPr>
          <a:xfrm>
            <a:off x="2376323" y="857250"/>
            <a:ext cx="5929477" cy="5238750"/>
          </a:xfrm>
        </p:spPr>
        <p:txBody>
          <a:bodyPr/>
          <a:lstStyle/>
          <a:p>
            <a:pPr marL="0" indent="0" algn="just">
              <a:buNone/>
            </a:pPr>
            <a:r>
              <a:rPr lang="en-US" sz="2800" dirty="0">
                <a:solidFill>
                  <a:schemeClr val="accent6">
                    <a:lumMod val="75000"/>
                  </a:schemeClr>
                </a:solidFill>
                <a:latin typeface="Calibri" pitchFamily="34" charset="0"/>
                <a:cs typeface="Calibri" pitchFamily="34" charset="0"/>
              </a:rPr>
              <a:t>Humans have begun training Funky Elephants using bananas from the beloved </a:t>
            </a:r>
            <a:r>
              <a:rPr lang="en-US" sz="2800" dirty="0" err="1">
                <a:solidFill>
                  <a:schemeClr val="accent6">
                    <a:lumMod val="75000"/>
                  </a:schemeClr>
                </a:solidFill>
                <a:latin typeface="Calibri" pitchFamily="34" charset="0"/>
                <a:cs typeface="Calibri" pitchFamily="34" charset="0"/>
              </a:rPr>
              <a:t>Banananana</a:t>
            </a:r>
            <a:r>
              <a:rPr lang="en-US" sz="2800" dirty="0">
                <a:solidFill>
                  <a:schemeClr val="accent6">
                    <a:lumMod val="75000"/>
                  </a:schemeClr>
                </a:solidFill>
                <a:latin typeface="Calibri" pitchFamily="34" charset="0"/>
                <a:cs typeface="Calibri" pitchFamily="34" charset="0"/>
              </a:rPr>
              <a:t> Tree.  The elephants love them so much now that they have begun eating them in the wild and there aren’t enough bananas for the monkeys.  If you are an herbivorous, long-tailed Funky Monkey, choose a fortune cookie from the pouch of predestination. If it is black, you die and go to paradise.  If it is white, you live.</a:t>
            </a:r>
          </a:p>
        </p:txBody>
      </p:sp>
      <p:sp>
        <p:nvSpPr>
          <p:cNvPr id="7" name="TextBox 6"/>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extLst>
      <p:ext uri="{BB962C8B-B14F-4D97-AF65-F5344CB8AC3E}">
        <p14:creationId xmlns:p14="http://schemas.microsoft.com/office/powerpoint/2010/main" val="29988300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gvikingson\AppData\Local\Microsoft\Windows\Temporary Internet Files\Content.IE5\YONN6526\MP900446595[1].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90600" y="203914"/>
            <a:ext cx="7162800" cy="6501686"/>
          </a:xfrm>
          <a:prstGeom prst="rect">
            <a:avLst/>
          </a:prstGeom>
          <a:noFill/>
          <a:extLst>
            <a:ext uri="{909E8E84-426E-40dd-AFC4-6F175D3DCCD1}">
              <a14:hiddenFill xmlns="" xmlns:a14="http://schemas.microsoft.com/office/drawing/2010/main">
                <a:solidFill>
                  <a:srgbClr val="FFFFFF"/>
                </a:solidFill>
              </a14:hiddenFill>
            </a:ext>
          </a:extLst>
        </p:spPr>
      </p:pic>
      <p:sp>
        <p:nvSpPr>
          <p:cNvPr id="234498" name="Rectangle 2"/>
          <p:cNvSpPr>
            <a:spLocks noGrp="1" noChangeArrowheads="1"/>
          </p:cNvSpPr>
          <p:nvPr>
            <p:ph type="title"/>
          </p:nvPr>
        </p:nvSpPr>
        <p:spPr>
          <a:xfrm>
            <a:off x="228600" y="2971800"/>
            <a:ext cx="1905000" cy="3657600"/>
          </a:xfrm>
        </p:spPr>
        <p:txBody>
          <a:bodyPr/>
          <a:lstStyle/>
          <a:p>
            <a:r>
              <a:rPr lang="en-US" sz="40000" dirty="0">
                <a:latin typeface="Calibri" pitchFamily="34" charset="0"/>
                <a:cs typeface="Calibri" pitchFamily="34" charset="0"/>
              </a:rPr>
              <a:t>5</a:t>
            </a:r>
          </a:p>
        </p:txBody>
      </p:sp>
      <p:sp>
        <p:nvSpPr>
          <p:cNvPr id="234499" name="Rectangle 3"/>
          <p:cNvSpPr>
            <a:spLocks noGrp="1" noChangeArrowheads="1"/>
          </p:cNvSpPr>
          <p:nvPr>
            <p:ph type="body" idx="1"/>
          </p:nvPr>
        </p:nvSpPr>
        <p:spPr>
          <a:xfrm>
            <a:off x="5715000" y="381000"/>
            <a:ext cx="2895600" cy="5257800"/>
          </a:xfrm>
        </p:spPr>
        <p:txBody>
          <a:bodyPr/>
          <a:lstStyle/>
          <a:p>
            <a:pPr marL="0" indent="0" algn="just">
              <a:buFontTx/>
              <a:buNone/>
            </a:pPr>
            <a:r>
              <a:rPr lang="en-US" sz="2600" dirty="0">
                <a:solidFill>
                  <a:schemeClr val="tx1">
                    <a:lumMod val="95000"/>
                    <a:lumOff val="5000"/>
                  </a:schemeClr>
                </a:solidFill>
                <a:latin typeface="Calibri" pitchFamily="34" charset="0"/>
                <a:cs typeface="Calibri" pitchFamily="34" charset="0"/>
              </a:rPr>
              <a:t>Carnivorous Funky Monkeys have found that their favorite treat, the </a:t>
            </a:r>
            <a:r>
              <a:rPr lang="en-US" sz="2600" dirty="0" err="1">
                <a:solidFill>
                  <a:schemeClr val="tx1">
                    <a:lumMod val="95000"/>
                    <a:lumOff val="5000"/>
                  </a:schemeClr>
                </a:solidFill>
                <a:latin typeface="Calibri" pitchFamily="34" charset="0"/>
                <a:cs typeface="Calibri" pitchFamily="34" charset="0"/>
              </a:rPr>
              <a:t>Boogley</a:t>
            </a:r>
            <a:r>
              <a:rPr lang="en-US" sz="2600" dirty="0">
                <a:solidFill>
                  <a:schemeClr val="tx1">
                    <a:lumMod val="95000"/>
                    <a:lumOff val="5000"/>
                  </a:schemeClr>
                </a:solidFill>
                <a:latin typeface="Calibri" pitchFamily="34" charset="0"/>
                <a:cs typeface="Calibri" pitchFamily="34" charset="0"/>
              </a:rPr>
              <a:t>-eyed frog, had a population explosion due to an increase in flies.  Carnivorous monkeys rejoice! If carnivorous, choose a chip. If it is white, you reproduce.</a:t>
            </a:r>
          </a:p>
          <a:p>
            <a:pPr marL="609600" indent="-609600" algn="just">
              <a:buFontTx/>
              <a:buNone/>
            </a:pPr>
            <a:endParaRPr lang="en-US" sz="2800" dirty="0">
              <a:solidFill>
                <a:schemeClr val="tx1">
                  <a:lumMod val="95000"/>
                  <a:lumOff val="5000"/>
                </a:schemeClr>
              </a:solidFill>
              <a:latin typeface="Calibri" pitchFamily="34" charset="0"/>
              <a:cs typeface="Calibri" pitchFamily="34" charset="0"/>
            </a:endParaRPr>
          </a:p>
        </p:txBody>
      </p:sp>
      <p:sp>
        <p:nvSpPr>
          <p:cNvPr id="7" name="TextBox 6"/>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extLst>
      <p:ext uri="{BB962C8B-B14F-4D97-AF65-F5344CB8AC3E}">
        <p14:creationId xmlns:p14="http://schemas.microsoft.com/office/powerpoint/2010/main" val="29988300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gvikingson\AppData\Local\Microsoft\Windows\Temporary Internet Files\Content.IE5\TMF5Y1AU\MP900446597[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colorTemperature colorTemp="112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b="29243"/>
          <a:stretch/>
        </p:blipFill>
        <p:spPr bwMode="auto">
          <a:xfrm>
            <a:off x="488732" y="304800"/>
            <a:ext cx="8153400" cy="6363740"/>
          </a:xfrm>
          <a:prstGeom prst="rect">
            <a:avLst/>
          </a:prstGeom>
          <a:noFill/>
          <a:extLst>
            <a:ext uri="{909E8E84-426E-40dd-AFC4-6F175D3DCCD1}">
              <a14:hiddenFill xmlns="" xmlns:a14="http://schemas.microsoft.com/office/drawing/2010/main">
                <a:solidFill>
                  <a:srgbClr val="FFFFFF"/>
                </a:solidFill>
              </a14:hiddenFill>
            </a:ext>
          </a:extLst>
        </p:spPr>
      </p:pic>
      <p:sp>
        <p:nvSpPr>
          <p:cNvPr id="234498" name="Rectangle 2"/>
          <p:cNvSpPr>
            <a:spLocks noGrp="1" noChangeArrowheads="1"/>
          </p:cNvSpPr>
          <p:nvPr>
            <p:ph type="title"/>
          </p:nvPr>
        </p:nvSpPr>
        <p:spPr>
          <a:xfrm>
            <a:off x="228600" y="2971800"/>
            <a:ext cx="1905000" cy="3657600"/>
          </a:xfrm>
        </p:spPr>
        <p:txBody>
          <a:bodyPr/>
          <a:lstStyle/>
          <a:p>
            <a:r>
              <a:rPr lang="en-US" sz="40000" dirty="0">
                <a:latin typeface="Calibri" pitchFamily="34" charset="0"/>
                <a:cs typeface="Calibri" pitchFamily="34" charset="0"/>
              </a:rPr>
              <a:t>6</a:t>
            </a:r>
          </a:p>
        </p:txBody>
      </p:sp>
      <p:sp>
        <p:nvSpPr>
          <p:cNvPr id="234499" name="Rectangle 3"/>
          <p:cNvSpPr>
            <a:spLocks noGrp="1" noChangeArrowheads="1"/>
          </p:cNvSpPr>
          <p:nvPr>
            <p:ph type="body" idx="1"/>
          </p:nvPr>
        </p:nvSpPr>
        <p:spPr>
          <a:xfrm>
            <a:off x="2209800" y="4038600"/>
            <a:ext cx="6248400" cy="2667000"/>
          </a:xfrm>
        </p:spPr>
        <p:txBody>
          <a:bodyPr/>
          <a:lstStyle/>
          <a:p>
            <a:pPr marL="0" indent="0" algn="just">
              <a:buFontTx/>
              <a:buNone/>
            </a:pPr>
            <a:r>
              <a:rPr lang="en-US" sz="2800" dirty="0">
                <a:solidFill>
                  <a:schemeClr val="bg1"/>
                </a:solidFill>
                <a:latin typeface="Calibri" pitchFamily="34" charset="0"/>
                <a:cs typeface="Calibri" pitchFamily="34" charset="0"/>
              </a:rPr>
              <a:t>A drought comes and destroys the fragile </a:t>
            </a:r>
            <a:r>
              <a:rPr lang="en-US" sz="2800" dirty="0" err="1">
                <a:solidFill>
                  <a:schemeClr val="bg1"/>
                </a:solidFill>
                <a:latin typeface="Calibri" pitchFamily="34" charset="0"/>
                <a:cs typeface="Calibri" pitchFamily="34" charset="0"/>
              </a:rPr>
              <a:t>banananana</a:t>
            </a:r>
            <a:r>
              <a:rPr lang="en-US" sz="2800" dirty="0">
                <a:solidFill>
                  <a:schemeClr val="bg1"/>
                </a:solidFill>
                <a:latin typeface="Calibri" pitchFamily="34" charset="0"/>
                <a:cs typeface="Calibri" pitchFamily="34" charset="0"/>
              </a:rPr>
              <a:t> trees. Tailless Funky Monkeys are better adapted to eat berries from the low lying </a:t>
            </a:r>
            <a:r>
              <a:rPr lang="en-US" sz="2800" dirty="0" err="1">
                <a:solidFill>
                  <a:schemeClr val="bg1"/>
                </a:solidFill>
                <a:latin typeface="Calibri" pitchFamily="34" charset="0"/>
                <a:cs typeface="Calibri" pitchFamily="34" charset="0"/>
              </a:rPr>
              <a:t>bungabunga</a:t>
            </a:r>
            <a:r>
              <a:rPr lang="en-US" sz="2800" dirty="0">
                <a:solidFill>
                  <a:schemeClr val="bg1"/>
                </a:solidFill>
                <a:latin typeface="Calibri" pitchFamily="34" charset="0"/>
                <a:cs typeface="Calibri" pitchFamily="34" charset="0"/>
              </a:rPr>
              <a:t> bush. If Tailless and herbivorous, choose a chip. If it is white, you reproduce.</a:t>
            </a:r>
          </a:p>
        </p:txBody>
      </p:sp>
      <p:sp>
        <p:nvSpPr>
          <p:cNvPr id="7" name="TextBox 6"/>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extLst>
      <p:ext uri="{BB962C8B-B14F-4D97-AF65-F5344CB8AC3E}">
        <p14:creationId xmlns:p14="http://schemas.microsoft.com/office/powerpoint/2010/main" val="29988300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images.clipart.com/thw/thw11/CL/5344_2005010018/000803_1077_68/20148865.thb.jpg?000803_1077_6833_v__v"/>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905000" y="187372"/>
            <a:ext cx="6238875" cy="6518228"/>
          </a:xfrm>
          <a:prstGeom prst="rect">
            <a:avLst/>
          </a:prstGeom>
          <a:noFill/>
          <a:extLst>
            <a:ext uri="{909E8E84-426E-40dd-AFC4-6F175D3DCCD1}">
              <a14:hiddenFill xmlns="" xmlns:a14="http://schemas.microsoft.com/office/drawing/2010/main">
                <a:solidFill>
                  <a:srgbClr val="FFFFFF"/>
                </a:solidFill>
              </a14:hiddenFill>
            </a:ext>
          </a:extLst>
        </p:spPr>
      </p:pic>
      <p:sp>
        <p:nvSpPr>
          <p:cNvPr id="234498" name="Rectangle 2"/>
          <p:cNvSpPr>
            <a:spLocks noGrp="1" noChangeArrowheads="1"/>
          </p:cNvSpPr>
          <p:nvPr>
            <p:ph type="title"/>
          </p:nvPr>
        </p:nvSpPr>
        <p:spPr>
          <a:xfrm>
            <a:off x="228600" y="3048000"/>
            <a:ext cx="1905000" cy="3657600"/>
          </a:xfrm>
        </p:spPr>
        <p:txBody>
          <a:bodyPr/>
          <a:lstStyle/>
          <a:p>
            <a:r>
              <a:rPr lang="en-US" sz="40000" dirty="0">
                <a:latin typeface="Calibri" pitchFamily="34" charset="0"/>
                <a:cs typeface="Calibri" pitchFamily="34" charset="0"/>
              </a:rPr>
              <a:t>7</a:t>
            </a:r>
          </a:p>
        </p:txBody>
      </p:sp>
      <p:sp>
        <p:nvSpPr>
          <p:cNvPr id="234499" name="Rectangle 3"/>
          <p:cNvSpPr>
            <a:spLocks noGrp="1" noChangeArrowheads="1"/>
          </p:cNvSpPr>
          <p:nvPr>
            <p:ph type="body" idx="1"/>
          </p:nvPr>
        </p:nvSpPr>
        <p:spPr>
          <a:xfrm>
            <a:off x="2209800" y="1838325"/>
            <a:ext cx="5929477" cy="3038475"/>
          </a:xfrm>
        </p:spPr>
        <p:txBody>
          <a:bodyPr/>
          <a:lstStyle/>
          <a:p>
            <a:pPr marL="0" indent="0" algn="just">
              <a:buFontTx/>
              <a:buNone/>
            </a:pPr>
            <a:r>
              <a:rPr lang="en-US" sz="2800" dirty="0">
                <a:latin typeface="Calibri" pitchFamily="34" charset="0"/>
                <a:cs typeface="Calibri" pitchFamily="34" charset="0"/>
              </a:rPr>
              <a:t>The bananas on the </a:t>
            </a:r>
            <a:r>
              <a:rPr lang="en-US" sz="2800" dirty="0" err="1">
                <a:latin typeface="Calibri" pitchFamily="34" charset="0"/>
                <a:cs typeface="Calibri" pitchFamily="34" charset="0"/>
              </a:rPr>
              <a:t>banananana</a:t>
            </a:r>
            <a:r>
              <a:rPr lang="en-US" sz="2800" dirty="0">
                <a:latin typeface="Calibri" pitchFamily="34" charset="0"/>
                <a:cs typeface="Calibri" pitchFamily="34" charset="0"/>
              </a:rPr>
              <a:t> tree contain a lot of potassium. This prevents muscle cramps in the very hyper herbivorous, long-tailed Funky Monkeys.  If herbivorous AND long-tailed, choose a chip. If it is white, you reproduce.</a:t>
            </a:r>
          </a:p>
        </p:txBody>
      </p:sp>
      <p:sp>
        <p:nvSpPr>
          <p:cNvPr id="7" name="TextBox 6"/>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extLst>
      <p:ext uri="{BB962C8B-B14F-4D97-AF65-F5344CB8AC3E}">
        <p14:creationId xmlns:p14="http://schemas.microsoft.com/office/powerpoint/2010/main" val="29988300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gvikingson\AppData\Local\Microsoft\Windows\Temporary Internet Files\Content.IE5\7N1D86K4\MP90044657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498" y="380999"/>
            <a:ext cx="8098031" cy="6253479"/>
          </a:xfrm>
          <a:prstGeom prst="rect">
            <a:avLst/>
          </a:prstGeom>
          <a:noFill/>
          <a:extLst>
            <a:ext uri="{909E8E84-426E-40dd-AFC4-6F175D3DCCD1}">
              <a14:hiddenFill xmlns="" xmlns:a14="http://schemas.microsoft.com/office/drawing/2010/main">
                <a:solidFill>
                  <a:srgbClr val="FFFFFF"/>
                </a:solidFill>
              </a14:hiddenFill>
            </a:ext>
          </a:extLst>
        </p:spPr>
      </p:pic>
      <p:sp>
        <p:nvSpPr>
          <p:cNvPr id="234498" name="Rectangle 2"/>
          <p:cNvSpPr>
            <a:spLocks noGrp="1" noChangeArrowheads="1"/>
          </p:cNvSpPr>
          <p:nvPr>
            <p:ph type="title"/>
          </p:nvPr>
        </p:nvSpPr>
        <p:spPr>
          <a:xfrm>
            <a:off x="228600" y="2971800"/>
            <a:ext cx="1905000" cy="3657600"/>
          </a:xfrm>
        </p:spPr>
        <p:txBody>
          <a:bodyPr/>
          <a:lstStyle/>
          <a:p>
            <a:r>
              <a:rPr lang="en-US" sz="40000" dirty="0">
                <a:latin typeface="Calibri" pitchFamily="34" charset="0"/>
                <a:cs typeface="Calibri" pitchFamily="34" charset="0"/>
              </a:rPr>
              <a:t>8</a:t>
            </a:r>
          </a:p>
        </p:txBody>
      </p:sp>
      <p:sp>
        <p:nvSpPr>
          <p:cNvPr id="234499" name="Rectangle 3"/>
          <p:cNvSpPr>
            <a:spLocks noGrp="1" noChangeArrowheads="1"/>
          </p:cNvSpPr>
          <p:nvPr>
            <p:ph type="body" idx="1"/>
          </p:nvPr>
        </p:nvSpPr>
        <p:spPr>
          <a:xfrm>
            <a:off x="2300123" y="4724400"/>
            <a:ext cx="5929477" cy="1828800"/>
          </a:xfrm>
        </p:spPr>
        <p:txBody>
          <a:bodyPr/>
          <a:lstStyle/>
          <a:p>
            <a:pPr marL="0" indent="0" algn="just">
              <a:buFontTx/>
              <a:buNone/>
            </a:pPr>
            <a:r>
              <a:rPr lang="en-US" sz="2800" dirty="0">
                <a:solidFill>
                  <a:schemeClr val="accent3"/>
                </a:solidFill>
                <a:latin typeface="Calibri" pitchFamily="34" charset="0"/>
                <a:cs typeface="Calibri" pitchFamily="34" charset="0"/>
              </a:rPr>
              <a:t>A disease carrying ant colony arrives at Funky Island.  The disease affects EVERY group of Funky Monkeys.  Choose a chip. If it is black, you die.</a:t>
            </a:r>
          </a:p>
          <a:p>
            <a:pPr marL="609600" indent="-609600" algn="just">
              <a:buFontTx/>
              <a:buNone/>
            </a:pPr>
            <a:endParaRPr lang="en-US" sz="2800" dirty="0">
              <a:latin typeface="Calibri" pitchFamily="34" charset="0"/>
              <a:cs typeface="Calibri" pitchFamily="34" charset="0"/>
            </a:endParaRPr>
          </a:p>
        </p:txBody>
      </p:sp>
      <p:sp>
        <p:nvSpPr>
          <p:cNvPr id="7" name="TextBox 6"/>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extLst>
      <p:ext uri="{BB962C8B-B14F-4D97-AF65-F5344CB8AC3E}">
        <p14:creationId xmlns:p14="http://schemas.microsoft.com/office/powerpoint/2010/main" val="29988300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images.clipart.com/thw/thw11/CL/5344_2005010018/000803_1064_36/22132545.thb.jpg?000803_1064_3621_v__v"/>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295400" y="304800"/>
            <a:ext cx="6553200" cy="655320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 name="Group 5"/>
          <p:cNvGrpSpPr/>
          <p:nvPr/>
        </p:nvGrpSpPr>
        <p:grpSpPr>
          <a:xfrm rot="587069">
            <a:off x="6298213" y="54421"/>
            <a:ext cx="2727952" cy="2554876"/>
            <a:chOff x="5334000" y="4139619"/>
            <a:chExt cx="2819400" cy="2642181"/>
          </a:xfrm>
        </p:grpSpPr>
        <p:pic>
          <p:nvPicPr>
            <p:cNvPr id="9" name="Picture 4" descr="http://images.clipart.com/thw/thw11/CL/5433_2005010014/000803_1054_63/20427885.thb.jpg?000803_1054_6325_v__v"/>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backgroundRemoval t="0" b="100000" l="0" r="100000">
                          <a14:foregroundMark x1="40286" y1="77439" x2="56571" y2="96951"/>
                          <a14:foregroundMark x1="35143" y1="97256" x2="41429" y2="94207"/>
                        </a14:backgroundRemoval>
                      </a14:imgEffect>
                    </a14:imgLayer>
                  </a14:imgProps>
                </a:ext>
                <a:ext uri="{28A0092B-C50C-407E-A947-70E740481C1C}">
                  <a14:useLocalDpi xmlns:a14="http://schemas.microsoft.com/office/drawing/2010/main" val="0"/>
                </a:ext>
              </a:extLst>
            </a:blip>
            <a:srcRect/>
            <a:stretch>
              <a:fillRect/>
            </a:stretch>
          </p:blipFill>
          <p:spPr bwMode="auto">
            <a:xfrm>
              <a:off x="5334000" y="4139619"/>
              <a:ext cx="2819400" cy="2642181"/>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p:cNvSpPr txBox="1"/>
            <p:nvPr/>
          </p:nvSpPr>
          <p:spPr>
            <a:xfrm>
              <a:off x="6019800" y="4495800"/>
              <a:ext cx="1524000" cy="1200329"/>
            </a:xfrm>
            <a:prstGeom prst="rect">
              <a:avLst/>
            </a:prstGeom>
            <a:noFill/>
          </p:spPr>
          <p:txBody>
            <a:bodyPr wrap="square" rtlCol="0">
              <a:spAutoFit/>
            </a:bodyPr>
            <a:lstStyle/>
            <a:p>
              <a:r>
                <a:rPr lang="en-US" sz="2400" b="1" cap="small" dirty="0">
                  <a:solidFill>
                    <a:schemeClr val="bg1">
                      <a:lumMod val="75000"/>
                    </a:schemeClr>
                  </a:solidFill>
                  <a:latin typeface="Tempus Sans ITC" pitchFamily="82" charset="0"/>
                  <a:cs typeface="Calibri" pitchFamily="34" charset="0"/>
                </a:rPr>
                <a:t>Do Not Feed the Monkeys</a:t>
              </a:r>
            </a:p>
          </p:txBody>
        </p:sp>
      </p:grpSp>
      <p:sp>
        <p:nvSpPr>
          <p:cNvPr id="234498" name="Rectangle 2"/>
          <p:cNvSpPr>
            <a:spLocks noGrp="1" noChangeArrowheads="1"/>
          </p:cNvSpPr>
          <p:nvPr>
            <p:ph type="title"/>
          </p:nvPr>
        </p:nvSpPr>
        <p:spPr>
          <a:xfrm>
            <a:off x="228600" y="3048000"/>
            <a:ext cx="1905000" cy="3657600"/>
          </a:xfrm>
        </p:spPr>
        <p:txBody>
          <a:bodyPr/>
          <a:lstStyle/>
          <a:p>
            <a:r>
              <a:rPr lang="en-US" sz="40000" dirty="0">
                <a:latin typeface="Calibri" pitchFamily="34" charset="0"/>
                <a:cs typeface="Calibri" pitchFamily="34" charset="0"/>
              </a:rPr>
              <a:t>9</a:t>
            </a:r>
          </a:p>
        </p:txBody>
      </p:sp>
      <p:sp>
        <p:nvSpPr>
          <p:cNvPr id="234499" name="Rectangle 3"/>
          <p:cNvSpPr>
            <a:spLocks noGrp="1" noChangeArrowheads="1"/>
          </p:cNvSpPr>
          <p:nvPr>
            <p:ph type="body" idx="1"/>
          </p:nvPr>
        </p:nvSpPr>
        <p:spPr>
          <a:xfrm>
            <a:off x="2209800" y="1838325"/>
            <a:ext cx="5929477" cy="3495675"/>
          </a:xfrm>
        </p:spPr>
        <p:txBody>
          <a:bodyPr/>
          <a:lstStyle/>
          <a:p>
            <a:pPr marL="0" indent="0" algn="just">
              <a:buFontTx/>
              <a:buNone/>
            </a:pPr>
            <a:r>
              <a:rPr lang="en-US" sz="2800" dirty="0">
                <a:latin typeface="Calibri" pitchFamily="34" charset="0"/>
                <a:cs typeface="Calibri" pitchFamily="34" charset="0"/>
              </a:rPr>
              <a:t>Ecotourism has taken off and humans have begun visiting Funky Island in droves.  They never pay attention to the “Do Not Feed” signs and now the herbivorous monkeys are getting over fed and populations soar.  If you are an herbivorous Funky Monkey, choose a chip.  If it’s white you reproduce.</a:t>
            </a:r>
          </a:p>
        </p:txBody>
      </p:sp>
      <p:sp>
        <p:nvSpPr>
          <p:cNvPr id="7" name="TextBox 6"/>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extLst>
      <p:ext uri="{BB962C8B-B14F-4D97-AF65-F5344CB8AC3E}">
        <p14:creationId xmlns:p14="http://schemas.microsoft.com/office/powerpoint/2010/main" val="16798557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9310" y="381000"/>
            <a:ext cx="8238485" cy="61722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3" descr="C:\Users\gvikingson\AppData\Local\Microsoft\Windows\Temporary Internet Files\Content.IE5\DS4VOUT3\MC900434613[1].wmf"/>
          <p:cNvPicPr>
            <a:picLocks noChangeAspect="1" noChangeArrowheads="1"/>
          </p:cNvPicPr>
          <p:nvPr/>
        </p:nvPicPr>
        <p:blipFill>
          <a:blip r:embed="rId2" cstate="print">
            <a:lum/>
            <a:extLst>
              <a:ext uri="{28A0092B-C50C-407E-A947-70E740481C1C}">
                <a14:useLocalDpi xmlns:a14="http://schemas.microsoft.com/office/drawing/2010/main" val="0"/>
              </a:ext>
            </a:extLst>
          </a:blip>
          <a:srcRect/>
          <a:stretch>
            <a:fillRect/>
          </a:stretch>
        </p:blipFill>
        <p:spPr bwMode="auto">
          <a:xfrm>
            <a:off x="3586515" y="381000"/>
            <a:ext cx="5100285" cy="6248400"/>
          </a:xfrm>
          <a:prstGeom prst="rect">
            <a:avLst/>
          </a:prstGeom>
          <a:noFill/>
          <a:extLst>
            <a:ext uri="{909E8E84-426E-40dd-AFC4-6F175D3DCCD1}">
              <a14:hiddenFill xmlns="" xmlns:a14="http://schemas.microsoft.com/office/drawing/2010/main">
                <a:solidFill>
                  <a:srgbClr val="FFFFFF"/>
                </a:solidFill>
              </a14:hiddenFill>
            </a:ext>
          </a:extLst>
        </p:spPr>
      </p:pic>
      <p:sp>
        <p:nvSpPr>
          <p:cNvPr id="234498" name="Rectangle 2"/>
          <p:cNvSpPr>
            <a:spLocks noGrp="1" noChangeArrowheads="1"/>
          </p:cNvSpPr>
          <p:nvPr>
            <p:ph type="title"/>
          </p:nvPr>
        </p:nvSpPr>
        <p:spPr>
          <a:xfrm>
            <a:off x="-762000" y="2038584"/>
            <a:ext cx="5410200" cy="7257816"/>
          </a:xfrm>
        </p:spPr>
        <p:txBody>
          <a:bodyPr/>
          <a:lstStyle/>
          <a:p>
            <a:pPr>
              <a:lnSpc>
                <a:spcPts val="30000"/>
              </a:lnSpc>
            </a:pPr>
            <a:r>
              <a:rPr lang="en-US" sz="32500" dirty="0">
                <a:latin typeface="Calibri" pitchFamily="34" charset="0"/>
                <a:cs typeface="Calibri" pitchFamily="34" charset="0"/>
              </a:rPr>
              <a:t>10</a:t>
            </a:r>
          </a:p>
        </p:txBody>
      </p:sp>
      <p:sp>
        <p:nvSpPr>
          <p:cNvPr id="234499" name="Rectangle 3"/>
          <p:cNvSpPr>
            <a:spLocks noGrp="1" noChangeArrowheads="1"/>
          </p:cNvSpPr>
          <p:nvPr>
            <p:ph type="body" idx="1"/>
          </p:nvPr>
        </p:nvSpPr>
        <p:spPr>
          <a:xfrm>
            <a:off x="3429000" y="762000"/>
            <a:ext cx="5190484" cy="3886200"/>
          </a:xfrm>
        </p:spPr>
        <p:txBody>
          <a:bodyPr/>
          <a:lstStyle/>
          <a:p>
            <a:pPr marL="0" indent="0" algn="just">
              <a:buFontTx/>
              <a:buNone/>
            </a:pPr>
            <a:r>
              <a:rPr lang="en-US" sz="2800" dirty="0">
                <a:solidFill>
                  <a:schemeClr val="bg1"/>
                </a:solidFill>
                <a:latin typeface="Calibri" pitchFamily="34" charset="0"/>
                <a:cs typeface="Calibri" pitchFamily="34" charset="0"/>
              </a:rPr>
              <a:t>Alternating days of sun and rain means TONS of vegetative growth.  Long-tailed, herbivorous Funky Monkeys are better able to feed their young because the </a:t>
            </a:r>
            <a:r>
              <a:rPr lang="en-US" sz="2800" dirty="0" err="1">
                <a:solidFill>
                  <a:schemeClr val="bg1"/>
                </a:solidFill>
                <a:latin typeface="Calibri" pitchFamily="34" charset="0"/>
                <a:cs typeface="Calibri" pitchFamily="34" charset="0"/>
              </a:rPr>
              <a:t>banananana</a:t>
            </a:r>
            <a:r>
              <a:rPr lang="en-US" sz="2800" dirty="0">
                <a:solidFill>
                  <a:schemeClr val="bg1"/>
                </a:solidFill>
                <a:latin typeface="Calibri" pitchFamily="34" charset="0"/>
                <a:cs typeface="Calibri" pitchFamily="34" charset="0"/>
              </a:rPr>
              <a:t> tree is flourishing. If long-tailed AND herbivorous, choose a chip. If it is white, you reproduce.</a:t>
            </a:r>
          </a:p>
        </p:txBody>
      </p:sp>
      <p:sp>
        <p:nvSpPr>
          <p:cNvPr id="7" name="TextBox 6"/>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extLst>
      <p:ext uri="{BB962C8B-B14F-4D97-AF65-F5344CB8AC3E}">
        <p14:creationId xmlns:p14="http://schemas.microsoft.com/office/powerpoint/2010/main" val="9509370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711418" y="21021"/>
            <a:ext cx="7432583" cy="65509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48400" y="3789636"/>
            <a:ext cx="2425970" cy="28397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34498" name="Rectangle 2"/>
          <p:cNvSpPr>
            <a:spLocks noGrp="1" noChangeArrowheads="1"/>
          </p:cNvSpPr>
          <p:nvPr>
            <p:ph type="title"/>
          </p:nvPr>
        </p:nvSpPr>
        <p:spPr>
          <a:xfrm>
            <a:off x="-762000" y="2038584"/>
            <a:ext cx="5410200" cy="7257816"/>
          </a:xfrm>
        </p:spPr>
        <p:txBody>
          <a:bodyPr/>
          <a:lstStyle/>
          <a:p>
            <a:pPr>
              <a:lnSpc>
                <a:spcPts val="30000"/>
              </a:lnSpc>
            </a:pPr>
            <a:r>
              <a:rPr lang="en-US" sz="32500" dirty="0">
                <a:latin typeface="Calibri" pitchFamily="34" charset="0"/>
                <a:cs typeface="Calibri" pitchFamily="34" charset="0"/>
              </a:rPr>
              <a:t>11</a:t>
            </a:r>
          </a:p>
        </p:txBody>
      </p:sp>
      <p:sp>
        <p:nvSpPr>
          <p:cNvPr id="234499" name="Rectangle 3"/>
          <p:cNvSpPr>
            <a:spLocks noGrp="1" noChangeArrowheads="1"/>
          </p:cNvSpPr>
          <p:nvPr>
            <p:ph type="body" idx="1"/>
          </p:nvPr>
        </p:nvSpPr>
        <p:spPr>
          <a:xfrm>
            <a:off x="3801116" y="1219200"/>
            <a:ext cx="5190484" cy="3886200"/>
          </a:xfrm>
        </p:spPr>
        <p:txBody>
          <a:bodyPr/>
          <a:lstStyle/>
          <a:p>
            <a:pPr marL="0" indent="0" algn="just">
              <a:buFontTx/>
              <a:buNone/>
            </a:pPr>
            <a:r>
              <a:rPr lang="en-US" sz="2800" dirty="0" err="1">
                <a:latin typeface="Calibri" pitchFamily="34" charset="0"/>
                <a:cs typeface="Calibri" pitchFamily="34" charset="0"/>
              </a:rPr>
              <a:t>Bungabunga</a:t>
            </a:r>
            <a:r>
              <a:rPr lang="en-US" sz="2800" dirty="0">
                <a:latin typeface="Calibri" pitchFamily="34" charset="0"/>
                <a:cs typeface="Calibri" pitchFamily="34" charset="0"/>
              </a:rPr>
              <a:t> bushes are busy reproducing this spring.   The winds pick up and blow their pollen into the Funky Monkey population.  The fair skinned Blonde furred population has sever allergies and their population dwindles.  If you are a blonde furred Funky Monkey, pick a chip.  If it is black you die.</a:t>
            </a:r>
          </a:p>
        </p:txBody>
      </p:sp>
      <p:sp>
        <p:nvSpPr>
          <p:cNvPr id="7" name="TextBox 6"/>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
        <p:nvSpPr>
          <p:cNvPr id="3" name="Oval 2"/>
          <p:cNvSpPr/>
          <p:nvPr/>
        </p:nvSpPr>
        <p:spPr>
          <a:xfrm>
            <a:off x="3657600" y="457200"/>
            <a:ext cx="228600" cy="228600"/>
          </a:xfrm>
          <a:prstGeom prst="ellipse">
            <a:avLst/>
          </a:prstGeom>
          <a:solidFill>
            <a:srgbClr val="FFFF00"/>
          </a:solidFill>
          <a:ln>
            <a:solidFill>
              <a:srgbClr val="FFC000"/>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447800" y="1447800"/>
            <a:ext cx="228600" cy="228600"/>
          </a:xfrm>
          <a:prstGeom prst="ellipse">
            <a:avLst/>
          </a:prstGeom>
          <a:solidFill>
            <a:srgbClr val="FFFF00"/>
          </a:solidFill>
          <a:ln>
            <a:solidFill>
              <a:srgbClr val="FFC000"/>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743200" y="762000"/>
            <a:ext cx="228600" cy="228600"/>
          </a:xfrm>
          <a:prstGeom prst="ellipse">
            <a:avLst/>
          </a:prstGeom>
          <a:solidFill>
            <a:srgbClr val="FFFF00"/>
          </a:solidFill>
          <a:ln>
            <a:solidFill>
              <a:srgbClr val="FFC000"/>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57400" y="1828800"/>
            <a:ext cx="228600" cy="228600"/>
          </a:xfrm>
          <a:prstGeom prst="ellipse">
            <a:avLst/>
          </a:prstGeom>
          <a:solidFill>
            <a:srgbClr val="FFFF00"/>
          </a:solidFill>
          <a:ln>
            <a:solidFill>
              <a:srgbClr val="FFC000"/>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219200" y="1905000"/>
            <a:ext cx="228600" cy="228600"/>
          </a:xfrm>
          <a:prstGeom prst="ellipse">
            <a:avLst/>
          </a:prstGeom>
          <a:solidFill>
            <a:srgbClr val="FFFF00"/>
          </a:solidFill>
          <a:ln>
            <a:solidFill>
              <a:srgbClr val="FFC000"/>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438400" y="2286000"/>
            <a:ext cx="228600" cy="228600"/>
          </a:xfrm>
          <a:prstGeom prst="ellipse">
            <a:avLst/>
          </a:prstGeom>
          <a:solidFill>
            <a:srgbClr val="FFFF00"/>
          </a:solidFill>
          <a:ln>
            <a:solidFill>
              <a:srgbClr val="FFC000"/>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09600" y="2209800"/>
            <a:ext cx="228600" cy="228600"/>
          </a:xfrm>
          <a:prstGeom prst="ellipse">
            <a:avLst/>
          </a:prstGeom>
          <a:solidFill>
            <a:srgbClr val="FFFF00"/>
          </a:solidFill>
          <a:ln>
            <a:solidFill>
              <a:srgbClr val="FFC000"/>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447800" y="762000"/>
            <a:ext cx="228600" cy="228600"/>
          </a:xfrm>
          <a:prstGeom prst="ellipse">
            <a:avLst/>
          </a:prstGeom>
          <a:solidFill>
            <a:srgbClr val="FFFF00"/>
          </a:solidFill>
          <a:ln>
            <a:solidFill>
              <a:srgbClr val="FFC000"/>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362200" y="1295400"/>
            <a:ext cx="228600" cy="228600"/>
          </a:xfrm>
          <a:prstGeom prst="ellipse">
            <a:avLst/>
          </a:prstGeom>
          <a:solidFill>
            <a:srgbClr val="FFFF00"/>
          </a:solidFill>
          <a:ln>
            <a:solidFill>
              <a:srgbClr val="FFC000"/>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219200" y="2667000"/>
            <a:ext cx="228600" cy="228600"/>
          </a:xfrm>
          <a:prstGeom prst="ellipse">
            <a:avLst/>
          </a:prstGeom>
          <a:solidFill>
            <a:srgbClr val="FFFF00"/>
          </a:solidFill>
          <a:ln>
            <a:solidFill>
              <a:srgbClr val="FFC000"/>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676400" y="2438400"/>
            <a:ext cx="228600" cy="228600"/>
          </a:xfrm>
          <a:prstGeom prst="ellipse">
            <a:avLst/>
          </a:prstGeom>
          <a:solidFill>
            <a:srgbClr val="FFFF00"/>
          </a:solidFill>
          <a:ln>
            <a:solidFill>
              <a:srgbClr val="FFC000"/>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590800" y="3124200"/>
            <a:ext cx="228600" cy="228600"/>
          </a:xfrm>
          <a:prstGeom prst="ellipse">
            <a:avLst/>
          </a:prstGeom>
          <a:solidFill>
            <a:srgbClr val="FFFF00"/>
          </a:solidFill>
          <a:ln>
            <a:solidFill>
              <a:srgbClr val="FFC000"/>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419600" y="609600"/>
            <a:ext cx="228600" cy="228600"/>
          </a:xfrm>
          <a:prstGeom prst="ellipse">
            <a:avLst/>
          </a:prstGeom>
          <a:solidFill>
            <a:srgbClr val="FFFF00"/>
          </a:solidFill>
          <a:ln>
            <a:solidFill>
              <a:srgbClr val="FFC000"/>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64913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gvikingson\AppData\Local\Microsoft\Windows\Temporary Internet Files\Content.IE5\YONN6526\MP90044657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176" y="304800"/>
            <a:ext cx="8115820" cy="6267216"/>
          </a:xfrm>
          <a:prstGeom prst="rect">
            <a:avLst/>
          </a:prstGeom>
          <a:noFill/>
          <a:extLst>
            <a:ext uri="{909E8E84-426E-40dd-AFC4-6F175D3DCCD1}">
              <a14:hiddenFill xmlns="" xmlns:a14="http://schemas.microsoft.com/office/drawing/2010/main">
                <a:solidFill>
                  <a:srgbClr val="FFFFFF"/>
                </a:solidFill>
              </a14:hiddenFill>
            </a:ext>
          </a:extLst>
        </p:spPr>
      </p:pic>
      <p:sp>
        <p:nvSpPr>
          <p:cNvPr id="234498" name="Rectangle 2"/>
          <p:cNvSpPr>
            <a:spLocks noGrp="1" noChangeArrowheads="1"/>
          </p:cNvSpPr>
          <p:nvPr>
            <p:ph type="title"/>
          </p:nvPr>
        </p:nvSpPr>
        <p:spPr>
          <a:xfrm>
            <a:off x="-762000" y="2038584"/>
            <a:ext cx="5410200" cy="7257816"/>
          </a:xfrm>
        </p:spPr>
        <p:txBody>
          <a:bodyPr/>
          <a:lstStyle/>
          <a:p>
            <a:pPr>
              <a:lnSpc>
                <a:spcPts val="30000"/>
              </a:lnSpc>
            </a:pPr>
            <a:r>
              <a:rPr lang="en-US" sz="32500" dirty="0">
                <a:latin typeface="Calibri" pitchFamily="34" charset="0"/>
                <a:cs typeface="Calibri" pitchFamily="34" charset="0"/>
              </a:rPr>
              <a:t>12</a:t>
            </a:r>
          </a:p>
        </p:txBody>
      </p:sp>
      <p:sp>
        <p:nvSpPr>
          <p:cNvPr id="234499" name="Rectangle 3"/>
          <p:cNvSpPr>
            <a:spLocks noGrp="1" noChangeArrowheads="1"/>
          </p:cNvSpPr>
          <p:nvPr>
            <p:ph type="body" idx="1"/>
          </p:nvPr>
        </p:nvSpPr>
        <p:spPr>
          <a:xfrm>
            <a:off x="3657600" y="1752600"/>
            <a:ext cx="4971396" cy="4876800"/>
          </a:xfrm>
        </p:spPr>
        <p:txBody>
          <a:bodyPr/>
          <a:lstStyle/>
          <a:p>
            <a:pPr marL="0" indent="0" algn="just">
              <a:buNone/>
            </a:pPr>
            <a:r>
              <a:rPr lang="en-US" sz="2800" dirty="0">
                <a:solidFill>
                  <a:schemeClr val="bg1"/>
                </a:solidFill>
                <a:latin typeface="Calibri" pitchFamily="34" charset="0"/>
                <a:cs typeface="Calibri" pitchFamily="34" charset="0"/>
              </a:rPr>
              <a:t>The once populous </a:t>
            </a:r>
            <a:r>
              <a:rPr lang="en-US" sz="2800" dirty="0" err="1">
                <a:solidFill>
                  <a:schemeClr val="bg1"/>
                </a:solidFill>
                <a:latin typeface="Calibri" pitchFamily="34" charset="0"/>
                <a:cs typeface="Calibri" pitchFamily="34" charset="0"/>
              </a:rPr>
              <a:t>Boogley</a:t>
            </a:r>
            <a:r>
              <a:rPr lang="en-US" sz="2800" dirty="0">
                <a:solidFill>
                  <a:schemeClr val="bg1"/>
                </a:solidFill>
                <a:latin typeface="Calibri" pitchFamily="34" charset="0"/>
                <a:cs typeface="Calibri" pitchFamily="34" charset="0"/>
              </a:rPr>
              <a:t>-eyed frogs have died due to a new species of snake that inhabits the island.  Tailless, carnivorous Funky Monkeys have nothing to eat.  Luckily the long-tailed carnivores are enjoying the Slimy-footed cousin of the </a:t>
            </a:r>
            <a:r>
              <a:rPr lang="en-US" sz="2800" dirty="0" err="1">
                <a:solidFill>
                  <a:schemeClr val="bg1"/>
                </a:solidFill>
                <a:latin typeface="Calibri" pitchFamily="34" charset="0"/>
                <a:cs typeface="Calibri" pitchFamily="34" charset="0"/>
              </a:rPr>
              <a:t>Boogley</a:t>
            </a:r>
            <a:r>
              <a:rPr lang="en-US" sz="2800" dirty="0">
                <a:solidFill>
                  <a:schemeClr val="bg1"/>
                </a:solidFill>
                <a:latin typeface="Calibri" pitchFamily="34" charset="0"/>
                <a:cs typeface="Calibri" pitchFamily="34" charset="0"/>
              </a:rPr>
              <a:t>-eyed frog.   If you are tailless AND carnivorous, pick a chip.  If it is black, you die.</a:t>
            </a:r>
          </a:p>
        </p:txBody>
      </p:sp>
      <p:sp>
        <p:nvSpPr>
          <p:cNvPr id="7" name="TextBox 6"/>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extLst>
      <p:ext uri="{BB962C8B-B14F-4D97-AF65-F5344CB8AC3E}">
        <p14:creationId xmlns:p14="http://schemas.microsoft.com/office/powerpoint/2010/main" val="5777764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3"/>
          <p:cNvSpPr>
            <a:spLocks noGrp="1" noChangeArrowheads="1"/>
          </p:cNvSpPr>
          <p:nvPr>
            <p:ph type="body" idx="1"/>
          </p:nvPr>
        </p:nvSpPr>
        <p:spPr>
          <a:xfrm>
            <a:off x="381000" y="457200"/>
            <a:ext cx="8382000" cy="4648200"/>
          </a:xfrm>
        </p:spPr>
        <p:txBody>
          <a:bodyPr/>
          <a:lstStyle/>
          <a:p>
            <a:pPr marL="0" indent="0">
              <a:buNone/>
            </a:pPr>
            <a:r>
              <a:rPr lang="en-US" sz="2800" b="1" dirty="0">
                <a:latin typeface="Calibri" pitchFamily="34" charset="0"/>
                <a:cs typeface="Calibri" pitchFamily="34" charset="0"/>
              </a:rPr>
              <a:t>The Results: What Happened?  </a:t>
            </a:r>
          </a:p>
          <a:p>
            <a:pPr marL="0" indent="0" algn="ctr">
              <a:buNone/>
            </a:pPr>
            <a:r>
              <a:rPr lang="en-US" sz="2400" dirty="0">
                <a:latin typeface="Calibri" pitchFamily="34" charset="0"/>
                <a:cs typeface="Calibri" pitchFamily="34" charset="0"/>
              </a:rPr>
              <a:t>Stay with your Funky Monkey group or in Funky Monkey Paradise and let’s tally our results.  How many individuals remain in each funky monkey group?</a:t>
            </a:r>
            <a:br>
              <a:rPr lang="en-US" sz="2400" dirty="0">
                <a:latin typeface="Calibri" pitchFamily="34" charset="0"/>
                <a:cs typeface="Calibri" pitchFamily="34" charset="0"/>
              </a:rPr>
            </a:br>
            <a:endParaRPr lang="en-US" sz="2400" dirty="0">
              <a:latin typeface="Calibri" pitchFamily="34" charset="0"/>
              <a:cs typeface="Calibri" pitchFamily="34" charset="0"/>
            </a:endParaRPr>
          </a:p>
          <a:p>
            <a:pPr marL="0" indent="0" algn="just">
              <a:buNone/>
            </a:pPr>
            <a:endParaRPr lang="en-US" sz="2400" dirty="0">
              <a:latin typeface="Calibri" pitchFamily="34" charset="0"/>
              <a:cs typeface="Calibri" pitchFamily="34" charset="0"/>
            </a:endParaRPr>
          </a:p>
          <a:p>
            <a:pPr marL="0" indent="0" algn="just">
              <a:buNone/>
            </a:pPr>
            <a:endParaRPr lang="en-US" sz="2400" dirty="0">
              <a:latin typeface="Calibri" pitchFamily="34" charset="0"/>
              <a:cs typeface="Calibri" pitchFamily="34" charset="0"/>
            </a:endParaRPr>
          </a:p>
          <a:p>
            <a:pPr marL="0" indent="0" algn="just">
              <a:buNone/>
            </a:pPr>
            <a:endParaRPr lang="en-US" sz="2400" dirty="0">
              <a:latin typeface="Calibri" pitchFamily="34" charset="0"/>
              <a:cs typeface="Calibri" pitchFamily="34" charset="0"/>
            </a:endParaRPr>
          </a:p>
          <a:p>
            <a:pPr marL="0" indent="0" algn="just">
              <a:buNone/>
            </a:pPr>
            <a:endParaRPr lang="en-US" sz="2400" dirty="0">
              <a:latin typeface="Calibri" pitchFamily="34" charset="0"/>
              <a:cs typeface="Calibri" pitchFamily="34" charset="0"/>
            </a:endParaRPr>
          </a:p>
          <a:p>
            <a:pPr marL="0" indent="0" algn="just">
              <a:buNone/>
            </a:pPr>
            <a:r>
              <a:rPr lang="en-US" sz="2400" dirty="0">
                <a:latin typeface="Calibri" pitchFamily="34" charset="0"/>
                <a:cs typeface="Calibri" pitchFamily="34" charset="0"/>
              </a:rPr>
              <a:t>Use the above information to answer the questions on your sheet.</a:t>
            </a:r>
            <a:endParaRPr lang="en-US" sz="2400" b="1" dirty="0">
              <a:latin typeface="Calibri" pitchFamily="34" charset="0"/>
              <a:cs typeface="Calibri" pitchFamily="34" charset="0"/>
            </a:endParaRPr>
          </a:p>
        </p:txBody>
      </p:sp>
      <p:sp>
        <p:nvSpPr>
          <p:cNvPr id="3" name="TextBox 2"/>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pic>
        <p:nvPicPr>
          <p:cNvPr id="4" name="Picture 2" descr="http://images.clipart.com/thb/thb15/PH/pub5367_po_071112/45288540.thb.jpg?1001617200"/>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390" b="100000" l="0" r="100000"/>
                    </a14:imgEffect>
                  </a14:imgLayer>
                </a14:imgProps>
              </a:ext>
              <a:ext uri="{28A0092B-C50C-407E-A947-70E740481C1C}">
                <a14:useLocalDpi xmlns:a14="http://schemas.microsoft.com/office/drawing/2010/main" val="0"/>
              </a:ext>
            </a:extLst>
          </a:blip>
          <a:srcRect/>
          <a:stretch>
            <a:fillRect/>
          </a:stretch>
        </p:blipFill>
        <p:spPr bwMode="auto">
          <a:xfrm>
            <a:off x="2667000" y="4572000"/>
            <a:ext cx="3850731" cy="2209800"/>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5" name="Table 4"/>
          <p:cNvGraphicFramePr>
            <a:graphicFrameLocks noGrp="1"/>
          </p:cNvGraphicFramePr>
          <p:nvPr>
            <p:extLst>
              <p:ext uri="{D42A27DB-BD31-4B8C-83A1-F6EECF244321}">
                <p14:modId xmlns:p14="http://schemas.microsoft.com/office/powerpoint/2010/main" val="3581828289"/>
              </p:ext>
            </p:extLst>
          </p:nvPr>
        </p:nvGraphicFramePr>
        <p:xfrm>
          <a:off x="654267" y="2362200"/>
          <a:ext cx="7848601" cy="1500229"/>
        </p:xfrm>
        <a:graphic>
          <a:graphicData uri="http://schemas.openxmlformats.org/drawingml/2006/table">
            <a:tbl>
              <a:tblPr firstRow="1" firstCol="1" bandRow="1">
                <a:tableStyleId>{5C22544A-7EE6-4342-B048-85BDC9FD1C3A}</a:tableStyleId>
              </a:tblPr>
              <a:tblGrid>
                <a:gridCol w="44958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600201">
                  <a:extLst>
                    <a:ext uri="{9D8B030D-6E8A-4147-A177-3AD203B41FA5}">
                      <a16:colId xmlns:a16="http://schemas.microsoft.com/office/drawing/2014/main" val="20002"/>
                    </a:ext>
                  </a:extLst>
                </a:gridCol>
              </a:tblGrid>
              <a:tr h="223483">
                <a:tc>
                  <a:txBody>
                    <a:bodyPr/>
                    <a:lstStyle/>
                    <a:p>
                      <a:pPr marL="0" marR="0" algn="ctr">
                        <a:lnSpc>
                          <a:spcPct val="115000"/>
                        </a:lnSpc>
                        <a:spcBef>
                          <a:spcPts val="0"/>
                        </a:spcBef>
                        <a:spcAft>
                          <a:spcPts val="0"/>
                        </a:spcAft>
                      </a:pPr>
                      <a:r>
                        <a:rPr lang="en-US" sz="1800" dirty="0">
                          <a:solidFill>
                            <a:schemeClr val="tx1"/>
                          </a:solidFill>
                          <a:effectLst/>
                        </a:rPr>
                        <a:t>Monkey Type</a:t>
                      </a:r>
                      <a:endParaRPr lang="en-US" sz="1800" dirty="0">
                        <a:solidFill>
                          <a:schemeClr val="tx1"/>
                        </a:solidFill>
                        <a:effectLst/>
                        <a:latin typeface="Calibri"/>
                        <a:ea typeface="Calibri"/>
                        <a:cs typeface="Times New Roman"/>
                      </a:endParaRPr>
                    </a:p>
                  </a:txBody>
                  <a:tcPr marL="29419" marR="29419" marT="0" marB="0" anchor="ctr"/>
                </a:tc>
                <a:tc>
                  <a:txBody>
                    <a:bodyPr/>
                    <a:lstStyle/>
                    <a:p>
                      <a:pPr marL="0" marR="0" algn="ctr">
                        <a:lnSpc>
                          <a:spcPct val="115000"/>
                        </a:lnSpc>
                        <a:spcBef>
                          <a:spcPts val="0"/>
                        </a:spcBef>
                        <a:spcAft>
                          <a:spcPts val="0"/>
                        </a:spcAft>
                      </a:pPr>
                      <a:r>
                        <a:rPr lang="en-US" sz="1800">
                          <a:solidFill>
                            <a:schemeClr val="tx1"/>
                          </a:solidFill>
                          <a:effectLst/>
                        </a:rPr>
                        <a:t>Initial Numbers</a:t>
                      </a:r>
                      <a:endParaRPr lang="en-US" sz="1800">
                        <a:solidFill>
                          <a:schemeClr val="tx1"/>
                        </a:solidFill>
                        <a:effectLst/>
                        <a:latin typeface="Calibri"/>
                        <a:ea typeface="Calibri"/>
                        <a:cs typeface="Times New Roman"/>
                      </a:endParaRPr>
                    </a:p>
                  </a:txBody>
                  <a:tcPr marL="29419" marR="29419" marT="0" marB="0" anchor="ctr"/>
                </a:tc>
                <a:tc>
                  <a:txBody>
                    <a:bodyPr/>
                    <a:lstStyle/>
                    <a:p>
                      <a:pPr marL="0" marR="0" algn="ctr">
                        <a:lnSpc>
                          <a:spcPct val="115000"/>
                        </a:lnSpc>
                        <a:spcBef>
                          <a:spcPts val="0"/>
                        </a:spcBef>
                        <a:spcAft>
                          <a:spcPts val="0"/>
                        </a:spcAft>
                      </a:pPr>
                      <a:r>
                        <a:rPr lang="en-US" sz="1800" dirty="0">
                          <a:solidFill>
                            <a:schemeClr val="tx1"/>
                          </a:solidFill>
                          <a:effectLst/>
                        </a:rPr>
                        <a:t>Final Numbers</a:t>
                      </a:r>
                      <a:endParaRPr lang="en-US" sz="1800" dirty="0">
                        <a:solidFill>
                          <a:schemeClr val="tx1"/>
                        </a:solidFill>
                        <a:effectLst/>
                        <a:latin typeface="Calibri"/>
                        <a:ea typeface="Calibri"/>
                        <a:cs typeface="Times New Roman"/>
                      </a:endParaRPr>
                    </a:p>
                  </a:txBody>
                  <a:tcPr marL="29419" marR="29419" marT="0" marB="0" anchor="ctr"/>
                </a:tc>
                <a:extLst>
                  <a:ext uri="{0D108BD9-81ED-4DB2-BD59-A6C34878D82A}">
                    <a16:rowId xmlns:a16="http://schemas.microsoft.com/office/drawing/2014/main" val="10000"/>
                  </a:ext>
                </a:extLst>
              </a:tr>
              <a:tr h="299000">
                <a:tc>
                  <a:txBody>
                    <a:bodyPr/>
                    <a:lstStyle/>
                    <a:p>
                      <a:pPr marL="0" marR="0" algn="ctr">
                        <a:lnSpc>
                          <a:spcPct val="115000"/>
                        </a:lnSpc>
                        <a:spcBef>
                          <a:spcPts val="0"/>
                        </a:spcBef>
                        <a:spcAft>
                          <a:spcPts val="0"/>
                        </a:spcAft>
                      </a:pPr>
                      <a:r>
                        <a:rPr lang="en-US" sz="1800" b="0" dirty="0">
                          <a:solidFill>
                            <a:schemeClr val="tx1"/>
                          </a:solidFill>
                          <a:effectLst/>
                        </a:rPr>
                        <a:t>Long-tailed, herbivorous, brown furred</a:t>
                      </a:r>
                      <a:endParaRPr lang="en-US" sz="1800" b="0" dirty="0">
                        <a:solidFill>
                          <a:schemeClr val="tx1"/>
                        </a:solidFill>
                        <a:effectLst/>
                        <a:latin typeface="Calibri"/>
                        <a:ea typeface="Calibri"/>
                        <a:cs typeface="Times New Roman"/>
                      </a:endParaRPr>
                    </a:p>
                  </a:txBody>
                  <a:tcPr marL="29419" marR="29419" marT="0" marB="0"/>
                </a:tc>
                <a:tc>
                  <a:txBody>
                    <a:bodyPr/>
                    <a:lstStyle/>
                    <a:p>
                      <a:pPr marL="0" marR="0" algn="ctr">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Calibri"/>
                        <a:ea typeface="Calibri"/>
                        <a:cs typeface="Times New Roman"/>
                      </a:endParaRPr>
                    </a:p>
                  </a:txBody>
                  <a:tcPr marL="29419" marR="29419" marT="0" marB="0"/>
                </a:tc>
                <a:tc>
                  <a:txBody>
                    <a:bodyPr/>
                    <a:lstStyle/>
                    <a:p>
                      <a:pPr marL="0" marR="0" algn="ctr">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Calibri"/>
                        <a:ea typeface="Calibri"/>
                        <a:cs typeface="Times New Roman"/>
                      </a:endParaRPr>
                    </a:p>
                  </a:txBody>
                  <a:tcPr marL="29419" marR="29419" marT="0" marB="0">
                    <a:solidFill>
                      <a:srgbClr val="FFFF00"/>
                    </a:solidFill>
                  </a:tcPr>
                </a:tc>
                <a:extLst>
                  <a:ext uri="{0D108BD9-81ED-4DB2-BD59-A6C34878D82A}">
                    <a16:rowId xmlns:a16="http://schemas.microsoft.com/office/drawing/2014/main" val="10001"/>
                  </a:ext>
                </a:extLst>
              </a:tr>
              <a:tr h="269654">
                <a:tc>
                  <a:txBody>
                    <a:bodyPr/>
                    <a:lstStyle/>
                    <a:p>
                      <a:pPr marL="0" marR="0" algn="ctr">
                        <a:lnSpc>
                          <a:spcPct val="115000"/>
                        </a:lnSpc>
                        <a:spcBef>
                          <a:spcPts val="0"/>
                        </a:spcBef>
                        <a:spcAft>
                          <a:spcPts val="0"/>
                        </a:spcAft>
                        <a:tabLst>
                          <a:tab pos="7029450" algn="l"/>
                        </a:tabLst>
                      </a:pPr>
                      <a:r>
                        <a:rPr lang="en-US" sz="1800" b="0" dirty="0">
                          <a:solidFill>
                            <a:schemeClr val="tx1"/>
                          </a:solidFill>
                          <a:effectLst/>
                        </a:rPr>
                        <a:t>Tailless, carnivorous, brown furred</a:t>
                      </a:r>
                      <a:endParaRPr lang="en-US" sz="1800" b="0" dirty="0">
                        <a:solidFill>
                          <a:schemeClr val="tx1"/>
                        </a:solidFill>
                        <a:effectLst/>
                        <a:latin typeface="Calibri"/>
                        <a:ea typeface="Calibri"/>
                        <a:cs typeface="Times New Roman"/>
                      </a:endParaRPr>
                    </a:p>
                  </a:txBody>
                  <a:tcPr marL="29419" marR="29419" marT="0" marB="0"/>
                </a:tc>
                <a:tc>
                  <a:txBody>
                    <a:bodyPr/>
                    <a:lstStyle/>
                    <a:p>
                      <a:pPr marL="0" marR="0" algn="ctr">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Calibri"/>
                        <a:ea typeface="Calibri"/>
                        <a:cs typeface="Times New Roman"/>
                      </a:endParaRPr>
                    </a:p>
                  </a:txBody>
                  <a:tcPr marL="29419" marR="29419" marT="0" marB="0"/>
                </a:tc>
                <a:tc>
                  <a:txBody>
                    <a:bodyPr/>
                    <a:lstStyle/>
                    <a:p>
                      <a:pPr marL="0" marR="0" algn="ctr">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Calibri"/>
                        <a:ea typeface="Calibri"/>
                        <a:cs typeface="Times New Roman"/>
                      </a:endParaRPr>
                    </a:p>
                  </a:txBody>
                  <a:tcPr marL="29419" marR="29419" marT="0" marB="0">
                    <a:solidFill>
                      <a:srgbClr val="FFFF00"/>
                    </a:solidFill>
                  </a:tcPr>
                </a:tc>
                <a:extLst>
                  <a:ext uri="{0D108BD9-81ED-4DB2-BD59-A6C34878D82A}">
                    <a16:rowId xmlns:a16="http://schemas.microsoft.com/office/drawing/2014/main" val="10002"/>
                  </a:ext>
                </a:extLst>
              </a:tr>
              <a:tr h="269654">
                <a:tc>
                  <a:txBody>
                    <a:bodyPr/>
                    <a:lstStyle/>
                    <a:p>
                      <a:pPr marL="0" marR="0" algn="ctr">
                        <a:lnSpc>
                          <a:spcPct val="115000"/>
                        </a:lnSpc>
                        <a:spcBef>
                          <a:spcPts val="0"/>
                        </a:spcBef>
                        <a:spcAft>
                          <a:spcPts val="0"/>
                        </a:spcAft>
                        <a:tabLst>
                          <a:tab pos="7029450" algn="l"/>
                        </a:tabLst>
                      </a:pPr>
                      <a:r>
                        <a:rPr lang="en-US" sz="1800" b="0" dirty="0">
                          <a:solidFill>
                            <a:schemeClr val="tx1"/>
                          </a:solidFill>
                          <a:effectLst/>
                        </a:rPr>
                        <a:t>Tailless, herbivorous, blonde furred</a:t>
                      </a:r>
                      <a:endParaRPr lang="en-US" sz="1800" b="0" dirty="0">
                        <a:solidFill>
                          <a:schemeClr val="tx1"/>
                        </a:solidFill>
                        <a:effectLst/>
                        <a:latin typeface="Calibri"/>
                        <a:ea typeface="Calibri"/>
                        <a:cs typeface="Times New Roman"/>
                      </a:endParaRPr>
                    </a:p>
                  </a:txBody>
                  <a:tcPr marL="29419" marR="29419" marT="0" marB="0"/>
                </a:tc>
                <a:tc>
                  <a:txBody>
                    <a:bodyPr/>
                    <a:lstStyle/>
                    <a:p>
                      <a:pPr marL="0" marR="0" algn="ctr">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Calibri"/>
                        <a:ea typeface="Calibri"/>
                        <a:cs typeface="Times New Roman"/>
                      </a:endParaRPr>
                    </a:p>
                  </a:txBody>
                  <a:tcPr marL="29419" marR="29419" marT="0" marB="0"/>
                </a:tc>
                <a:tc>
                  <a:txBody>
                    <a:bodyPr/>
                    <a:lstStyle/>
                    <a:p>
                      <a:pPr marL="0" marR="0" algn="ctr">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Calibri"/>
                        <a:ea typeface="Calibri"/>
                        <a:cs typeface="Times New Roman"/>
                      </a:endParaRPr>
                    </a:p>
                  </a:txBody>
                  <a:tcPr marL="29419" marR="29419" marT="0" marB="0">
                    <a:solidFill>
                      <a:srgbClr val="FFFF00"/>
                    </a:solidFill>
                  </a:tcPr>
                </a:tc>
                <a:extLst>
                  <a:ext uri="{0D108BD9-81ED-4DB2-BD59-A6C34878D82A}">
                    <a16:rowId xmlns:a16="http://schemas.microsoft.com/office/drawing/2014/main" val="10003"/>
                  </a:ext>
                </a:extLst>
              </a:tr>
              <a:tr h="310451">
                <a:tc>
                  <a:txBody>
                    <a:bodyPr/>
                    <a:lstStyle/>
                    <a:p>
                      <a:pPr marL="0" marR="0" algn="ctr">
                        <a:lnSpc>
                          <a:spcPct val="115000"/>
                        </a:lnSpc>
                        <a:spcBef>
                          <a:spcPts val="0"/>
                        </a:spcBef>
                        <a:spcAft>
                          <a:spcPts val="0"/>
                        </a:spcAft>
                        <a:tabLst>
                          <a:tab pos="7029450" algn="l"/>
                        </a:tabLst>
                      </a:pPr>
                      <a:r>
                        <a:rPr lang="en-US" sz="1800" b="0" dirty="0">
                          <a:solidFill>
                            <a:schemeClr val="tx1"/>
                          </a:solidFill>
                          <a:effectLst/>
                        </a:rPr>
                        <a:t>Long-tailed, carnivorous, blonde furred</a:t>
                      </a:r>
                      <a:endParaRPr lang="en-US" sz="1800" b="0" dirty="0">
                        <a:solidFill>
                          <a:schemeClr val="tx1"/>
                        </a:solidFill>
                        <a:effectLst/>
                        <a:latin typeface="Calibri"/>
                        <a:ea typeface="Calibri"/>
                        <a:cs typeface="Times New Roman"/>
                      </a:endParaRPr>
                    </a:p>
                  </a:txBody>
                  <a:tcPr marL="29419" marR="29419" marT="0" marB="0"/>
                </a:tc>
                <a:tc>
                  <a:txBody>
                    <a:bodyPr/>
                    <a:lstStyle/>
                    <a:p>
                      <a:pPr marL="0" marR="0" algn="ctr">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Calibri"/>
                        <a:ea typeface="Calibri"/>
                        <a:cs typeface="Times New Roman"/>
                      </a:endParaRPr>
                    </a:p>
                  </a:txBody>
                  <a:tcPr marL="29419" marR="29419" marT="0" marB="0"/>
                </a:tc>
                <a:tc>
                  <a:txBody>
                    <a:bodyPr/>
                    <a:lstStyle/>
                    <a:p>
                      <a:pPr marL="0" marR="0" algn="ctr">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Calibri"/>
                        <a:ea typeface="Calibri"/>
                        <a:cs typeface="Times New Roman"/>
                      </a:endParaRPr>
                    </a:p>
                  </a:txBody>
                  <a:tcPr marL="29419" marR="29419" marT="0" marB="0">
                    <a:solidFill>
                      <a:srgbClr val="FFFF00"/>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406405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body" idx="1"/>
          </p:nvPr>
        </p:nvSpPr>
        <p:spPr>
          <a:xfrm>
            <a:off x="457200" y="762000"/>
            <a:ext cx="5257800" cy="5257800"/>
          </a:xfrm>
        </p:spPr>
        <p:txBody>
          <a:bodyPr/>
          <a:lstStyle/>
          <a:p>
            <a:pPr marL="0" indent="0" algn="ctr">
              <a:buFontTx/>
              <a:buNone/>
            </a:pPr>
            <a:r>
              <a:rPr lang="en-US" sz="4400" b="1" dirty="0">
                <a:latin typeface="Calibri" pitchFamily="34" charset="0"/>
                <a:cs typeface="Calibri" pitchFamily="34" charset="0"/>
              </a:rPr>
              <a:t>Mutation Nation!</a:t>
            </a:r>
          </a:p>
          <a:p>
            <a:pPr marL="0" indent="0" algn="just">
              <a:spcBef>
                <a:spcPts val="0"/>
              </a:spcBef>
              <a:buFontTx/>
              <a:buNone/>
            </a:pPr>
            <a:r>
              <a:rPr lang="en-US" sz="2800" b="1" dirty="0">
                <a:latin typeface="Calibri" pitchFamily="34" charset="0"/>
                <a:cs typeface="Calibri" pitchFamily="34" charset="0"/>
              </a:rPr>
              <a:t>Objective: </a:t>
            </a:r>
            <a:r>
              <a:rPr lang="en-US" sz="2400" dirty="0">
                <a:latin typeface="Calibri" pitchFamily="34" charset="0"/>
                <a:cs typeface="Calibri" pitchFamily="34" charset="0"/>
              </a:rPr>
              <a:t>To demonstrate how species change over time</a:t>
            </a:r>
          </a:p>
          <a:p>
            <a:pPr marL="609600" indent="-609600">
              <a:spcBef>
                <a:spcPts val="0"/>
              </a:spcBef>
              <a:buFontTx/>
              <a:buNone/>
            </a:pPr>
            <a:r>
              <a:rPr lang="en-US" sz="2800" b="1" dirty="0">
                <a:latin typeface="Calibri" pitchFamily="34" charset="0"/>
                <a:cs typeface="Calibri" pitchFamily="34" charset="0"/>
              </a:rPr>
              <a:t>Bell work:  </a:t>
            </a:r>
            <a:endParaRPr lang="en-US" sz="2800" dirty="0">
              <a:latin typeface="Calibri" pitchFamily="34" charset="0"/>
              <a:cs typeface="Calibri" pitchFamily="34" charset="0"/>
            </a:endParaRPr>
          </a:p>
          <a:p>
            <a:pPr marL="609600" indent="-609600" algn="just">
              <a:spcBef>
                <a:spcPts val="0"/>
              </a:spcBef>
              <a:buFontTx/>
              <a:buAutoNum type="arabicPeriod"/>
            </a:pPr>
            <a:r>
              <a:rPr lang="en-US" sz="2400" dirty="0">
                <a:latin typeface="Calibri" pitchFamily="34" charset="0"/>
                <a:cs typeface="Calibri" pitchFamily="34" charset="0"/>
              </a:rPr>
              <a:t>What is a mutation?</a:t>
            </a:r>
          </a:p>
          <a:p>
            <a:pPr marL="0" indent="0" algn="ctr">
              <a:spcBef>
                <a:spcPts val="0"/>
              </a:spcBef>
              <a:buNone/>
            </a:pPr>
            <a:r>
              <a:rPr lang="en-US" sz="2400" b="1" dirty="0">
                <a:latin typeface="Calibri" pitchFamily="34" charset="0"/>
                <a:cs typeface="Calibri" pitchFamily="34" charset="0"/>
              </a:rPr>
              <a:t>Any change in the DNA of an organism</a:t>
            </a:r>
          </a:p>
          <a:p>
            <a:pPr marL="514350" indent="-514350">
              <a:spcBef>
                <a:spcPts val="0"/>
              </a:spcBef>
              <a:buAutoNum type="arabicPeriod" startAt="2"/>
            </a:pPr>
            <a:r>
              <a:rPr lang="en-US" sz="2400" dirty="0">
                <a:latin typeface="Calibri" pitchFamily="34" charset="0"/>
                <a:cs typeface="Calibri" pitchFamily="34" charset="0"/>
              </a:rPr>
              <a:t>Are mutations good or bad?  Explain your answer.</a:t>
            </a:r>
          </a:p>
          <a:p>
            <a:pPr marL="0" indent="0" algn="ctr">
              <a:spcBef>
                <a:spcPts val="0"/>
              </a:spcBef>
              <a:buNone/>
            </a:pPr>
            <a:r>
              <a:rPr lang="en-US" sz="2400" b="1" dirty="0">
                <a:latin typeface="Calibri" pitchFamily="34" charset="0"/>
                <a:cs typeface="Calibri" pitchFamily="34" charset="0"/>
              </a:rPr>
              <a:t>Mutations can be both good or bad, or they can have no effect at all.  </a:t>
            </a:r>
          </a:p>
          <a:p>
            <a:pPr marL="0" indent="0" algn="ctr">
              <a:spcBef>
                <a:spcPts val="0"/>
              </a:spcBef>
              <a:buNone/>
            </a:pPr>
            <a:r>
              <a:rPr lang="en-US" sz="2400" b="1" dirty="0">
                <a:latin typeface="Calibri" pitchFamily="34" charset="0"/>
                <a:cs typeface="Calibri" pitchFamily="34" charset="0"/>
              </a:rPr>
              <a:t>Good – webbed feet on a duck</a:t>
            </a:r>
          </a:p>
          <a:p>
            <a:pPr marL="0" indent="0" algn="ctr">
              <a:spcBef>
                <a:spcPts val="0"/>
              </a:spcBef>
              <a:buNone/>
            </a:pPr>
            <a:r>
              <a:rPr lang="en-US" sz="2400" b="1" dirty="0">
                <a:latin typeface="Calibri" pitchFamily="34" charset="0"/>
                <a:cs typeface="Calibri" pitchFamily="34" charset="0"/>
              </a:rPr>
              <a:t>Bad – Skin cancer</a:t>
            </a:r>
          </a:p>
          <a:p>
            <a:pPr marL="0" indent="0" algn="ctr">
              <a:spcBef>
                <a:spcPts val="0"/>
              </a:spcBef>
              <a:buNone/>
            </a:pPr>
            <a:r>
              <a:rPr lang="en-US" sz="2400" b="1" dirty="0">
                <a:latin typeface="Calibri" pitchFamily="34" charset="0"/>
                <a:cs typeface="Calibri" pitchFamily="34" charset="0"/>
              </a:rPr>
              <a:t>No effect – Blue or Brown eye color</a:t>
            </a:r>
          </a:p>
        </p:txBody>
      </p:sp>
      <p:pic>
        <p:nvPicPr>
          <p:cNvPr id="2050" name="Picture 2" descr="http://images.clipart.com/thb/thb8/PH/ge2784_20021109/flower_001/7239829.thb.jpg?nsflo00063"/>
          <p:cNvPicPr>
            <a:picLocks noChangeAspect="1" noChangeArrowheads="1"/>
          </p:cNvPicPr>
          <p:nvPr/>
        </p:nvPicPr>
        <p:blipFill rotWithShape="1">
          <a:blip r:embed="rId2">
            <a:extLst>
              <a:ext uri="{28A0092B-C50C-407E-A947-70E740481C1C}">
                <a14:useLocalDpi xmlns:a14="http://schemas.microsoft.com/office/drawing/2010/main" val="0"/>
              </a:ext>
            </a:extLst>
          </a:blip>
          <a:srcRect l="5458" r="11913"/>
          <a:stretch/>
        </p:blipFill>
        <p:spPr bwMode="auto">
          <a:xfrm>
            <a:off x="6188216" y="152400"/>
            <a:ext cx="2346184" cy="2133600"/>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0399" b="10895"/>
          <a:stretch/>
        </p:blipFill>
        <p:spPr bwMode="auto">
          <a:xfrm>
            <a:off x="6188216" y="4453699"/>
            <a:ext cx="2346184" cy="2251901"/>
          </a:xfrm>
          <a:prstGeom prst="rect">
            <a:avLst/>
          </a:prstGeom>
          <a:noFill/>
          <a:ln>
            <a:noFill/>
          </a:ln>
          <a:effectLst>
            <a:outerShdw dist="35921" dir="2700000" algn="ctr" rotWithShape="0">
              <a:schemeClr val="bg2"/>
            </a:outerShdw>
            <a:softEdge rad="63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3" name="Picture 5" descr="http://images.clipart.com/thb/thb13/PH/tl5365_20050805b/tl5365_20050805b/30423707.thb.jpg?5365_050808_66024"/>
          <p:cNvPicPr>
            <a:picLocks noChangeAspect="1" noChangeArrowheads="1"/>
          </p:cNvPicPr>
          <p:nvPr/>
        </p:nvPicPr>
        <p:blipFill rotWithShape="1">
          <a:blip r:embed="rId4">
            <a:extLst>
              <a:ext uri="{28A0092B-C50C-407E-A947-70E740481C1C}">
                <a14:useLocalDpi xmlns:a14="http://schemas.microsoft.com/office/drawing/2010/main" val="0"/>
              </a:ext>
            </a:extLst>
          </a:blip>
          <a:srcRect r="40947" b="11402"/>
          <a:stretch/>
        </p:blipFill>
        <p:spPr bwMode="auto">
          <a:xfrm>
            <a:off x="6188216" y="2194034"/>
            <a:ext cx="2346184" cy="2343294"/>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2339">
                                            <p:txEl>
                                              <p:pRg st="4" end="4"/>
                                            </p:txEl>
                                          </p:spTgt>
                                        </p:tgtEl>
                                        <p:attrNameLst>
                                          <p:attrName>style.visibility</p:attrName>
                                        </p:attrNameLst>
                                      </p:cBhvr>
                                      <p:to>
                                        <p:strVal val="visible"/>
                                      </p:to>
                                    </p:set>
                                    <p:anim calcmode="lin" valueType="num">
                                      <p:cBhvr additive="base">
                                        <p:cTn id="7" dur="500" fill="hold"/>
                                        <p:tgtEl>
                                          <p:spTgt spid="142339">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23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2339">
                                            <p:txEl>
                                              <p:pRg st="6" end="6"/>
                                            </p:txEl>
                                          </p:spTgt>
                                        </p:tgtEl>
                                        <p:attrNameLst>
                                          <p:attrName>style.visibility</p:attrName>
                                        </p:attrNameLst>
                                      </p:cBhvr>
                                      <p:to>
                                        <p:strVal val="visible"/>
                                      </p:to>
                                    </p:set>
                                    <p:anim calcmode="lin" valueType="num">
                                      <p:cBhvr additive="base">
                                        <p:cTn id="13" dur="500" fill="hold"/>
                                        <p:tgtEl>
                                          <p:spTgt spid="142339">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2339">
                                            <p:txEl>
                                              <p:pRg st="6" end="6"/>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2339">
                                            <p:txEl>
                                              <p:pRg st="7" end="7"/>
                                            </p:txEl>
                                          </p:spTgt>
                                        </p:tgtEl>
                                        <p:attrNameLst>
                                          <p:attrName>style.visibility</p:attrName>
                                        </p:attrNameLst>
                                      </p:cBhvr>
                                      <p:to>
                                        <p:strVal val="visible"/>
                                      </p:to>
                                    </p:set>
                                    <p:anim calcmode="lin" valueType="num">
                                      <p:cBhvr additive="base">
                                        <p:cTn id="17" dur="500" fill="hold"/>
                                        <p:tgtEl>
                                          <p:spTgt spid="142339">
                                            <p:txEl>
                                              <p:pRg st="7" end="7"/>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339">
                                            <p:txEl>
                                              <p:pRg st="7" end="7"/>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339">
                                            <p:txEl>
                                              <p:pRg st="8" end="8"/>
                                            </p:txEl>
                                          </p:spTgt>
                                        </p:tgtEl>
                                        <p:attrNameLst>
                                          <p:attrName>style.visibility</p:attrName>
                                        </p:attrNameLst>
                                      </p:cBhvr>
                                      <p:to>
                                        <p:strVal val="visible"/>
                                      </p:to>
                                    </p:set>
                                    <p:anim calcmode="lin" valueType="num">
                                      <p:cBhvr additive="base">
                                        <p:cTn id="21" dur="500" fill="hold"/>
                                        <p:tgtEl>
                                          <p:spTgt spid="142339">
                                            <p:txEl>
                                              <p:pRg st="8" end="8"/>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339">
                                            <p:txEl>
                                              <p:pRg st="8" end="8"/>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339">
                                            <p:txEl>
                                              <p:pRg st="9" end="9"/>
                                            </p:txEl>
                                          </p:spTgt>
                                        </p:tgtEl>
                                        <p:attrNameLst>
                                          <p:attrName>style.visibility</p:attrName>
                                        </p:attrNameLst>
                                      </p:cBhvr>
                                      <p:to>
                                        <p:strVal val="visible"/>
                                      </p:to>
                                    </p:set>
                                    <p:anim calcmode="lin" valueType="num">
                                      <p:cBhvr additive="base">
                                        <p:cTn id="25" dur="500" fill="hold"/>
                                        <p:tgtEl>
                                          <p:spTgt spid="142339">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33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3"/>
          <p:cNvSpPr>
            <a:spLocks noGrp="1" noChangeArrowheads="1"/>
          </p:cNvSpPr>
          <p:nvPr>
            <p:ph type="body" idx="1"/>
          </p:nvPr>
        </p:nvSpPr>
        <p:spPr>
          <a:xfrm>
            <a:off x="76200" y="1143000"/>
            <a:ext cx="2362200" cy="4800600"/>
          </a:xfrm>
        </p:spPr>
        <p:txBody>
          <a:bodyPr/>
          <a:lstStyle/>
          <a:p>
            <a:pPr marL="0" indent="0" algn="ctr">
              <a:buNone/>
            </a:pPr>
            <a:r>
              <a:rPr lang="en-US" sz="2800" b="1" dirty="0">
                <a:latin typeface="Calibri" pitchFamily="34" charset="0"/>
                <a:cs typeface="Calibri" pitchFamily="34" charset="0"/>
              </a:rPr>
              <a:t>The Results: What Happened?</a:t>
            </a:r>
          </a:p>
          <a:p>
            <a:pPr marL="0" lvl="0" indent="0" algn="ctr">
              <a:buNone/>
            </a:pPr>
            <a:r>
              <a:rPr lang="en-US" sz="2000" dirty="0">
                <a:latin typeface="Calibri" pitchFamily="34" charset="0"/>
                <a:ea typeface="Calibri" pitchFamily="34" charset="0"/>
                <a:cs typeface="Calibri" pitchFamily="34" charset="0"/>
              </a:rPr>
              <a:t>Create a Double Bar Graph with the information from your chart.  Be sure to label your X and Y axis, provide a title for your graph, and label your data.  Use this data to answer the questions that follow.</a:t>
            </a:r>
            <a:endParaRPr lang="en-US" sz="2000" dirty="0">
              <a:latin typeface="Arial" pitchFamily="34" charset="0"/>
              <a:cs typeface="Arial" pitchFamily="34" charset="0"/>
            </a:endParaRPr>
          </a:p>
          <a:p>
            <a:pPr marL="0" indent="0" algn="ctr">
              <a:buNone/>
            </a:pPr>
            <a:endParaRPr lang="en-US" sz="2800" b="1" dirty="0">
              <a:latin typeface="Calibri" pitchFamily="34" charset="0"/>
              <a:cs typeface="Calibri" pitchFamily="34" charset="0"/>
            </a:endParaRPr>
          </a:p>
          <a:p>
            <a:pPr marL="0" indent="0" algn="ctr">
              <a:buNone/>
            </a:pPr>
            <a:r>
              <a:rPr lang="en-US" sz="2800" b="1" dirty="0">
                <a:latin typeface="Calibri" pitchFamily="34" charset="0"/>
                <a:cs typeface="Calibri" pitchFamily="34" charset="0"/>
              </a:rPr>
              <a:t>  </a:t>
            </a:r>
          </a:p>
        </p:txBody>
      </p:sp>
      <p:sp>
        <p:nvSpPr>
          <p:cNvPr id="3" name="TextBox 2"/>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graphicFrame>
        <p:nvGraphicFramePr>
          <p:cNvPr id="2" name="Table 1"/>
          <p:cNvGraphicFramePr>
            <a:graphicFrameLocks noGrp="1"/>
          </p:cNvGraphicFramePr>
          <p:nvPr>
            <p:extLst>
              <p:ext uri="{D42A27DB-BD31-4B8C-83A1-F6EECF244321}">
                <p14:modId xmlns:p14="http://schemas.microsoft.com/office/powerpoint/2010/main" val="4168029996"/>
              </p:ext>
            </p:extLst>
          </p:nvPr>
        </p:nvGraphicFramePr>
        <p:xfrm>
          <a:off x="2514600" y="838200"/>
          <a:ext cx="6356512" cy="5440344"/>
        </p:xfrm>
        <a:graphic>
          <a:graphicData uri="http://schemas.openxmlformats.org/drawingml/2006/table">
            <a:tbl>
              <a:tblPr>
                <a:tableStyleId>{ED083AE6-46FA-4A59-8FB0-9F97EB10719F}</a:tableStyleId>
              </a:tblPr>
              <a:tblGrid>
                <a:gridCol w="198641">
                  <a:extLst>
                    <a:ext uri="{9D8B030D-6E8A-4147-A177-3AD203B41FA5}">
                      <a16:colId xmlns:a16="http://schemas.microsoft.com/office/drawing/2014/main" val="20000"/>
                    </a:ext>
                  </a:extLst>
                </a:gridCol>
                <a:gridCol w="198641">
                  <a:extLst>
                    <a:ext uri="{9D8B030D-6E8A-4147-A177-3AD203B41FA5}">
                      <a16:colId xmlns:a16="http://schemas.microsoft.com/office/drawing/2014/main" val="20001"/>
                    </a:ext>
                  </a:extLst>
                </a:gridCol>
                <a:gridCol w="198641">
                  <a:extLst>
                    <a:ext uri="{9D8B030D-6E8A-4147-A177-3AD203B41FA5}">
                      <a16:colId xmlns:a16="http://schemas.microsoft.com/office/drawing/2014/main" val="20002"/>
                    </a:ext>
                  </a:extLst>
                </a:gridCol>
                <a:gridCol w="198641">
                  <a:extLst>
                    <a:ext uri="{9D8B030D-6E8A-4147-A177-3AD203B41FA5}">
                      <a16:colId xmlns:a16="http://schemas.microsoft.com/office/drawing/2014/main" val="20003"/>
                    </a:ext>
                  </a:extLst>
                </a:gridCol>
                <a:gridCol w="198641">
                  <a:extLst>
                    <a:ext uri="{9D8B030D-6E8A-4147-A177-3AD203B41FA5}">
                      <a16:colId xmlns:a16="http://schemas.microsoft.com/office/drawing/2014/main" val="20004"/>
                    </a:ext>
                  </a:extLst>
                </a:gridCol>
                <a:gridCol w="198641">
                  <a:extLst>
                    <a:ext uri="{9D8B030D-6E8A-4147-A177-3AD203B41FA5}">
                      <a16:colId xmlns:a16="http://schemas.microsoft.com/office/drawing/2014/main" val="20005"/>
                    </a:ext>
                  </a:extLst>
                </a:gridCol>
                <a:gridCol w="198641">
                  <a:extLst>
                    <a:ext uri="{9D8B030D-6E8A-4147-A177-3AD203B41FA5}">
                      <a16:colId xmlns:a16="http://schemas.microsoft.com/office/drawing/2014/main" val="20006"/>
                    </a:ext>
                  </a:extLst>
                </a:gridCol>
                <a:gridCol w="198641">
                  <a:extLst>
                    <a:ext uri="{9D8B030D-6E8A-4147-A177-3AD203B41FA5}">
                      <a16:colId xmlns:a16="http://schemas.microsoft.com/office/drawing/2014/main" val="20007"/>
                    </a:ext>
                  </a:extLst>
                </a:gridCol>
                <a:gridCol w="198641">
                  <a:extLst>
                    <a:ext uri="{9D8B030D-6E8A-4147-A177-3AD203B41FA5}">
                      <a16:colId xmlns:a16="http://schemas.microsoft.com/office/drawing/2014/main" val="20008"/>
                    </a:ext>
                  </a:extLst>
                </a:gridCol>
                <a:gridCol w="198641">
                  <a:extLst>
                    <a:ext uri="{9D8B030D-6E8A-4147-A177-3AD203B41FA5}">
                      <a16:colId xmlns:a16="http://schemas.microsoft.com/office/drawing/2014/main" val="20009"/>
                    </a:ext>
                  </a:extLst>
                </a:gridCol>
                <a:gridCol w="198641">
                  <a:extLst>
                    <a:ext uri="{9D8B030D-6E8A-4147-A177-3AD203B41FA5}">
                      <a16:colId xmlns:a16="http://schemas.microsoft.com/office/drawing/2014/main" val="20010"/>
                    </a:ext>
                  </a:extLst>
                </a:gridCol>
                <a:gridCol w="198641">
                  <a:extLst>
                    <a:ext uri="{9D8B030D-6E8A-4147-A177-3AD203B41FA5}">
                      <a16:colId xmlns:a16="http://schemas.microsoft.com/office/drawing/2014/main" val="20011"/>
                    </a:ext>
                  </a:extLst>
                </a:gridCol>
                <a:gridCol w="198641">
                  <a:extLst>
                    <a:ext uri="{9D8B030D-6E8A-4147-A177-3AD203B41FA5}">
                      <a16:colId xmlns:a16="http://schemas.microsoft.com/office/drawing/2014/main" val="20012"/>
                    </a:ext>
                  </a:extLst>
                </a:gridCol>
                <a:gridCol w="198641">
                  <a:extLst>
                    <a:ext uri="{9D8B030D-6E8A-4147-A177-3AD203B41FA5}">
                      <a16:colId xmlns:a16="http://schemas.microsoft.com/office/drawing/2014/main" val="20013"/>
                    </a:ext>
                  </a:extLst>
                </a:gridCol>
                <a:gridCol w="198641">
                  <a:extLst>
                    <a:ext uri="{9D8B030D-6E8A-4147-A177-3AD203B41FA5}">
                      <a16:colId xmlns:a16="http://schemas.microsoft.com/office/drawing/2014/main" val="20014"/>
                    </a:ext>
                  </a:extLst>
                </a:gridCol>
                <a:gridCol w="198641">
                  <a:extLst>
                    <a:ext uri="{9D8B030D-6E8A-4147-A177-3AD203B41FA5}">
                      <a16:colId xmlns:a16="http://schemas.microsoft.com/office/drawing/2014/main" val="20015"/>
                    </a:ext>
                  </a:extLst>
                </a:gridCol>
                <a:gridCol w="198641">
                  <a:extLst>
                    <a:ext uri="{9D8B030D-6E8A-4147-A177-3AD203B41FA5}">
                      <a16:colId xmlns:a16="http://schemas.microsoft.com/office/drawing/2014/main" val="20016"/>
                    </a:ext>
                  </a:extLst>
                </a:gridCol>
                <a:gridCol w="198641">
                  <a:extLst>
                    <a:ext uri="{9D8B030D-6E8A-4147-A177-3AD203B41FA5}">
                      <a16:colId xmlns:a16="http://schemas.microsoft.com/office/drawing/2014/main" val="20017"/>
                    </a:ext>
                  </a:extLst>
                </a:gridCol>
                <a:gridCol w="198641">
                  <a:extLst>
                    <a:ext uri="{9D8B030D-6E8A-4147-A177-3AD203B41FA5}">
                      <a16:colId xmlns:a16="http://schemas.microsoft.com/office/drawing/2014/main" val="20018"/>
                    </a:ext>
                  </a:extLst>
                </a:gridCol>
                <a:gridCol w="198641">
                  <a:extLst>
                    <a:ext uri="{9D8B030D-6E8A-4147-A177-3AD203B41FA5}">
                      <a16:colId xmlns:a16="http://schemas.microsoft.com/office/drawing/2014/main" val="20019"/>
                    </a:ext>
                  </a:extLst>
                </a:gridCol>
                <a:gridCol w="198641">
                  <a:extLst>
                    <a:ext uri="{9D8B030D-6E8A-4147-A177-3AD203B41FA5}">
                      <a16:colId xmlns:a16="http://schemas.microsoft.com/office/drawing/2014/main" val="20020"/>
                    </a:ext>
                  </a:extLst>
                </a:gridCol>
                <a:gridCol w="198641">
                  <a:extLst>
                    <a:ext uri="{9D8B030D-6E8A-4147-A177-3AD203B41FA5}">
                      <a16:colId xmlns:a16="http://schemas.microsoft.com/office/drawing/2014/main" val="20021"/>
                    </a:ext>
                  </a:extLst>
                </a:gridCol>
                <a:gridCol w="198641">
                  <a:extLst>
                    <a:ext uri="{9D8B030D-6E8A-4147-A177-3AD203B41FA5}">
                      <a16:colId xmlns:a16="http://schemas.microsoft.com/office/drawing/2014/main" val="20022"/>
                    </a:ext>
                  </a:extLst>
                </a:gridCol>
                <a:gridCol w="198641">
                  <a:extLst>
                    <a:ext uri="{9D8B030D-6E8A-4147-A177-3AD203B41FA5}">
                      <a16:colId xmlns:a16="http://schemas.microsoft.com/office/drawing/2014/main" val="20023"/>
                    </a:ext>
                  </a:extLst>
                </a:gridCol>
                <a:gridCol w="198641">
                  <a:extLst>
                    <a:ext uri="{9D8B030D-6E8A-4147-A177-3AD203B41FA5}">
                      <a16:colId xmlns:a16="http://schemas.microsoft.com/office/drawing/2014/main" val="20024"/>
                    </a:ext>
                  </a:extLst>
                </a:gridCol>
                <a:gridCol w="198641">
                  <a:extLst>
                    <a:ext uri="{9D8B030D-6E8A-4147-A177-3AD203B41FA5}">
                      <a16:colId xmlns:a16="http://schemas.microsoft.com/office/drawing/2014/main" val="20025"/>
                    </a:ext>
                  </a:extLst>
                </a:gridCol>
                <a:gridCol w="198641">
                  <a:extLst>
                    <a:ext uri="{9D8B030D-6E8A-4147-A177-3AD203B41FA5}">
                      <a16:colId xmlns:a16="http://schemas.microsoft.com/office/drawing/2014/main" val="20026"/>
                    </a:ext>
                  </a:extLst>
                </a:gridCol>
                <a:gridCol w="198641">
                  <a:extLst>
                    <a:ext uri="{9D8B030D-6E8A-4147-A177-3AD203B41FA5}">
                      <a16:colId xmlns:a16="http://schemas.microsoft.com/office/drawing/2014/main" val="20027"/>
                    </a:ext>
                  </a:extLst>
                </a:gridCol>
                <a:gridCol w="198641">
                  <a:extLst>
                    <a:ext uri="{9D8B030D-6E8A-4147-A177-3AD203B41FA5}">
                      <a16:colId xmlns:a16="http://schemas.microsoft.com/office/drawing/2014/main" val="20028"/>
                    </a:ext>
                  </a:extLst>
                </a:gridCol>
                <a:gridCol w="198641">
                  <a:extLst>
                    <a:ext uri="{9D8B030D-6E8A-4147-A177-3AD203B41FA5}">
                      <a16:colId xmlns:a16="http://schemas.microsoft.com/office/drawing/2014/main" val="20029"/>
                    </a:ext>
                  </a:extLst>
                </a:gridCol>
                <a:gridCol w="198641">
                  <a:extLst>
                    <a:ext uri="{9D8B030D-6E8A-4147-A177-3AD203B41FA5}">
                      <a16:colId xmlns:a16="http://schemas.microsoft.com/office/drawing/2014/main" val="20030"/>
                    </a:ext>
                  </a:extLst>
                </a:gridCol>
                <a:gridCol w="198641">
                  <a:extLst>
                    <a:ext uri="{9D8B030D-6E8A-4147-A177-3AD203B41FA5}">
                      <a16:colId xmlns:a16="http://schemas.microsoft.com/office/drawing/2014/main" val="20031"/>
                    </a:ext>
                  </a:extLst>
                </a:gridCol>
              </a:tblGrid>
              <a:tr h="209244">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extLst>
                  <a:ext uri="{0D108BD9-81ED-4DB2-BD59-A6C34878D82A}">
                    <a16:rowId xmlns:a16="http://schemas.microsoft.com/office/drawing/2014/main" val="10000"/>
                  </a:ext>
                </a:extLst>
              </a:tr>
              <a:tr h="209244">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extLst>
                  <a:ext uri="{0D108BD9-81ED-4DB2-BD59-A6C34878D82A}">
                    <a16:rowId xmlns:a16="http://schemas.microsoft.com/office/drawing/2014/main" val="10001"/>
                  </a:ext>
                </a:extLst>
              </a:tr>
              <a:tr h="209244">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extLst>
                  <a:ext uri="{0D108BD9-81ED-4DB2-BD59-A6C34878D82A}">
                    <a16:rowId xmlns:a16="http://schemas.microsoft.com/office/drawing/2014/main" val="10002"/>
                  </a:ext>
                </a:extLst>
              </a:tr>
              <a:tr h="209244">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extLst>
                  <a:ext uri="{0D108BD9-81ED-4DB2-BD59-A6C34878D82A}">
                    <a16:rowId xmlns:a16="http://schemas.microsoft.com/office/drawing/2014/main" val="10003"/>
                  </a:ext>
                </a:extLst>
              </a:tr>
              <a:tr h="209244">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extLst>
                  <a:ext uri="{0D108BD9-81ED-4DB2-BD59-A6C34878D82A}">
                    <a16:rowId xmlns:a16="http://schemas.microsoft.com/office/drawing/2014/main" val="10004"/>
                  </a:ext>
                </a:extLst>
              </a:tr>
              <a:tr h="209244">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extLst>
                  <a:ext uri="{0D108BD9-81ED-4DB2-BD59-A6C34878D82A}">
                    <a16:rowId xmlns:a16="http://schemas.microsoft.com/office/drawing/2014/main" val="10005"/>
                  </a:ext>
                </a:extLst>
              </a:tr>
              <a:tr h="209244">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extLst>
                  <a:ext uri="{0D108BD9-81ED-4DB2-BD59-A6C34878D82A}">
                    <a16:rowId xmlns:a16="http://schemas.microsoft.com/office/drawing/2014/main" val="10006"/>
                  </a:ext>
                </a:extLst>
              </a:tr>
              <a:tr h="209244">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extLst>
                  <a:ext uri="{0D108BD9-81ED-4DB2-BD59-A6C34878D82A}">
                    <a16:rowId xmlns:a16="http://schemas.microsoft.com/office/drawing/2014/main" val="10007"/>
                  </a:ext>
                </a:extLst>
              </a:tr>
              <a:tr h="209244">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extLst>
                  <a:ext uri="{0D108BD9-81ED-4DB2-BD59-A6C34878D82A}">
                    <a16:rowId xmlns:a16="http://schemas.microsoft.com/office/drawing/2014/main" val="10008"/>
                  </a:ext>
                </a:extLst>
              </a:tr>
              <a:tr h="209244">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extLst>
                  <a:ext uri="{0D108BD9-81ED-4DB2-BD59-A6C34878D82A}">
                    <a16:rowId xmlns:a16="http://schemas.microsoft.com/office/drawing/2014/main" val="10009"/>
                  </a:ext>
                </a:extLst>
              </a:tr>
              <a:tr h="209244">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extLst>
                  <a:ext uri="{0D108BD9-81ED-4DB2-BD59-A6C34878D82A}">
                    <a16:rowId xmlns:a16="http://schemas.microsoft.com/office/drawing/2014/main" val="10010"/>
                  </a:ext>
                </a:extLst>
              </a:tr>
              <a:tr h="209244">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extLst>
                  <a:ext uri="{0D108BD9-81ED-4DB2-BD59-A6C34878D82A}">
                    <a16:rowId xmlns:a16="http://schemas.microsoft.com/office/drawing/2014/main" val="10011"/>
                  </a:ext>
                </a:extLst>
              </a:tr>
              <a:tr h="209244">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extLst>
                  <a:ext uri="{0D108BD9-81ED-4DB2-BD59-A6C34878D82A}">
                    <a16:rowId xmlns:a16="http://schemas.microsoft.com/office/drawing/2014/main" val="10012"/>
                  </a:ext>
                </a:extLst>
              </a:tr>
              <a:tr h="209244">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extLst>
                  <a:ext uri="{0D108BD9-81ED-4DB2-BD59-A6C34878D82A}">
                    <a16:rowId xmlns:a16="http://schemas.microsoft.com/office/drawing/2014/main" val="10013"/>
                  </a:ext>
                </a:extLst>
              </a:tr>
              <a:tr h="209244">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extLst>
                  <a:ext uri="{0D108BD9-81ED-4DB2-BD59-A6C34878D82A}">
                    <a16:rowId xmlns:a16="http://schemas.microsoft.com/office/drawing/2014/main" val="10014"/>
                  </a:ext>
                </a:extLst>
              </a:tr>
              <a:tr h="209244">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extLst>
                  <a:ext uri="{0D108BD9-81ED-4DB2-BD59-A6C34878D82A}">
                    <a16:rowId xmlns:a16="http://schemas.microsoft.com/office/drawing/2014/main" val="10015"/>
                  </a:ext>
                </a:extLst>
              </a:tr>
              <a:tr h="209244">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extLst>
                  <a:ext uri="{0D108BD9-81ED-4DB2-BD59-A6C34878D82A}">
                    <a16:rowId xmlns:a16="http://schemas.microsoft.com/office/drawing/2014/main" val="10016"/>
                  </a:ext>
                </a:extLst>
              </a:tr>
              <a:tr h="209244">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extLst>
                  <a:ext uri="{0D108BD9-81ED-4DB2-BD59-A6C34878D82A}">
                    <a16:rowId xmlns:a16="http://schemas.microsoft.com/office/drawing/2014/main" val="10017"/>
                  </a:ext>
                </a:extLst>
              </a:tr>
              <a:tr h="209244">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extLst>
                  <a:ext uri="{0D108BD9-81ED-4DB2-BD59-A6C34878D82A}">
                    <a16:rowId xmlns:a16="http://schemas.microsoft.com/office/drawing/2014/main" val="10018"/>
                  </a:ext>
                </a:extLst>
              </a:tr>
              <a:tr h="209244">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extLst>
                  <a:ext uri="{0D108BD9-81ED-4DB2-BD59-A6C34878D82A}">
                    <a16:rowId xmlns:a16="http://schemas.microsoft.com/office/drawing/2014/main" val="10019"/>
                  </a:ext>
                </a:extLst>
              </a:tr>
              <a:tr h="209244">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extLst>
                  <a:ext uri="{0D108BD9-81ED-4DB2-BD59-A6C34878D82A}">
                    <a16:rowId xmlns:a16="http://schemas.microsoft.com/office/drawing/2014/main" val="10020"/>
                  </a:ext>
                </a:extLst>
              </a:tr>
              <a:tr h="209244">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extLst>
                  <a:ext uri="{0D108BD9-81ED-4DB2-BD59-A6C34878D82A}">
                    <a16:rowId xmlns:a16="http://schemas.microsoft.com/office/drawing/2014/main" val="10021"/>
                  </a:ext>
                </a:extLst>
              </a:tr>
              <a:tr h="209244">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extLst>
                  <a:ext uri="{0D108BD9-81ED-4DB2-BD59-A6C34878D82A}">
                    <a16:rowId xmlns:a16="http://schemas.microsoft.com/office/drawing/2014/main" val="10022"/>
                  </a:ext>
                </a:extLst>
              </a:tr>
              <a:tr h="209244">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extLst>
                  <a:ext uri="{0D108BD9-81ED-4DB2-BD59-A6C34878D82A}">
                    <a16:rowId xmlns:a16="http://schemas.microsoft.com/office/drawing/2014/main" val="10023"/>
                  </a:ext>
                </a:extLst>
              </a:tr>
              <a:tr h="209244">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extLst>
                  <a:ext uri="{0D108BD9-81ED-4DB2-BD59-A6C34878D82A}">
                    <a16:rowId xmlns:a16="http://schemas.microsoft.com/office/drawing/2014/main" val="10024"/>
                  </a:ext>
                </a:extLst>
              </a:tr>
              <a:tr h="209244">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a:effectLst/>
                        </a:rPr>
                        <a:t> </a:t>
                      </a:r>
                      <a:endParaRPr lang="en-US" sz="900">
                        <a:effectLst/>
                        <a:latin typeface="Calibri"/>
                        <a:ea typeface="Calibri"/>
                        <a:cs typeface="Times New Roman"/>
                      </a:endParaRPr>
                    </a:p>
                  </a:txBody>
                  <a:tcPr marL="56764" marR="56764" marT="0" marB="0"/>
                </a:tc>
                <a:tc>
                  <a:txBody>
                    <a:bodyPr/>
                    <a:lstStyle/>
                    <a:p>
                      <a:pPr marL="0" marR="0" algn="just">
                        <a:lnSpc>
                          <a:spcPct val="115000"/>
                        </a:lnSpc>
                        <a:spcBef>
                          <a:spcPts val="0"/>
                        </a:spcBef>
                        <a:spcAft>
                          <a:spcPts val="0"/>
                        </a:spcAft>
                      </a:pPr>
                      <a:r>
                        <a:rPr lang="en-US" sz="1000" dirty="0">
                          <a:effectLst/>
                        </a:rPr>
                        <a:t> </a:t>
                      </a:r>
                      <a:endParaRPr lang="en-US" sz="900" dirty="0">
                        <a:effectLst/>
                        <a:latin typeface="Calibri"/>
                        <a:ea typeface="Calibri"/>
                        <a:cs typeface="Times New Roman"/>
                      </a:endParaRPr>
                    </a:p>
                  </a:txBody>
                  <a:tcPr marL="56764" marR="56764" marT="0" marB="0"/>
                </a:tc>
                <a:extLst>
                  <a:ext uri="{0D108BD9-81ED-4DB2-BD59-A6C34878D82A}">
                    <a16:rowId xmlns:a16="http://schemas.microsoft.com/office/drawing/2014/main" val="10025"/>
                  </a:ext>
                </a:extLst>
              </a:tr>
            </a:tbl>
          </a:graphicData>
        </a:graphic>
      </p:graphicFrame>
    </p:spTree>
    <p:extLst>
      <p:ext uri="{BB962C8B-B14F-4D97-AF65-F5344CB8AC3E}">
        <p14:creationId xmlns:p14="http://schemas.microsoft.com/office/powerpoint/2010/main" val="16066897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3"/>
          <p:cNvSpPr>
            <a:spLocks noGrp="1" noChangeArrowheads="1"/>
          </p:cNvSpPr>
          <p:nvPr>
            <p:ph type="body" idx="1"/>
          </p:nvPr>
        </p:nvSpPr>
        <p:spPr>
          <a:xfrm>
            <a:off x="381000" y="457200"/>
            <a:ext cx="8382000" cy="4648200"/>
          </a:xfrm>
        </p:spPr>
        <p:txBody>
          <a:bodyPr/>
          <a:lstStyle/>
          <a:p>
            <a:pPr marL="0" indent="0">
              <a:buNone/>
            </a:pPr>
            <a:r>
              <a:rPr lang="en-US" sz="2800" b="1" dirty="0">
                <a:latin typeface="Calibri" pitchFamily="34" charset="0"/>
                <a:cs typeface="Calibri" pitchFamily="34" charset="0"/>
              </a:rPr>
              <a:t>The Results: What Happened?  </a:t>
            </a:r>
          </a:p>
          <a:p>
            <a:pPr marL="457200" lvl="0" indent="-457200" algn="just">
              <a:buFont typeface="+mj-lt"/>
              <a:buAutoNum type="arabicPeriod"/>
            </a:pPr>
            <a:r>
              <a:rPr lang="en-US" sz="2400" dirty="0"/>
              <a:t>What traits are present in the current Funky Monkey population?  Is there the same variety as the beginning of the activity?</a:t>
            </a:r>
          </a:p>
          <a:p>
            <a:pPr marL="457200" lvl="0" indent="-457200" algn="just">
              <a:buFont typeface="+mj-lt"/>
              <a:buAutoNum type="arabicPeriod"/>
            </a:pPr>
            <a:r>
              <a:rPr lang="en-US" sz="2400" dirty="0"/>
              <a:t>Compare the data from your graph on the previous page.  Which, if any, of the Funky Monkey groups are ENDANGERED?  How did you determine this?</a:t>
            </a:r>
          </a:p>
          <a:p>
            <a:pPr marL="457200" lvl="0" indent="-457200" algn="just">
              <a:buFont typeface="+mj-lt"/>
              <a:buAutoNum type="arabicPeriod"/>
            </a:pPr>
            <a:r>
              <a:rPr lang="en-US" sz="2400" dirty="0"/>
              <a:t>Which, if any, of the Funky Monkey groups became EXTINCT?  </a:t>
            </a:r>
          </a:p>
          <a:p>
            <a:pPr marL="457200" lvl="0" indent="-457200" algn="just">
              <a:buFont typeface="+mj-lt"/>
              <a:buAutoNum type="arabicPeriod"/>
            </a:pPr>
            <a:r>
              <a:rPr lang="en-US" sz="2400" dirty="0"/>
              <a:t>Why do you think certain groups were more susceptible to endangerment and/or extinction?</a:t>
            </a:r>
          </a:p>
        </p:txBody>
      </p:sp>
      <p:sp>
        <p:nvSpPr>
          <p:cNvPr id="3" name="TextBox 2"/>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pic>
        <p:nvPicPr>
          <p:cNvPr id="4" name="Picture 2" descr="http://images.clipart.com/thb/thb15/PH/pub5367_po_071112/45288540.thb.jpg?1001617200"/>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390" b="100000" l="0" r="100000"/>
                    </a14:imgEffect>
                  </a14:imgLayer>
                </a14:imgProps>
              </a:ext>
              <a:ext uri="{28A0092B-C50C-407E-A947-70E740481C1C}">
                <a14:useLocalDpi xmlns:a14="http://schemas.microsoft.com/office/drawing/2010/main" val="0"/>
              </a:ext>
            </a:extLst>
          </a:blip>
          <a:srcRect/>
          <a:stretch>
            <a:fillRect/>
          </a:stretch>
        </p:blipFill>
        <p:spPr bwMode="auto">
          <a:xfrm>
            <a:off x="2667000" y="4724400"/>
            <a:ext cx="3850731" cy="2209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8890913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3"/>
          <p:cNvSpPr>
            <a:spLocks noGrp="1" noChangeArrowheads="1"/>
          </p:cNvSpPr>
          <p:nvPr>
            <p:ph type="body" idx="1"/>
          </p:nvPr>
        </p:nvSpPr>
        <p:spPr>
          <a:xfrm>
            <a:off x="381000" y="228600"/>
            <a:ext cx="8382000" cy="5334000"/>
          </a:xfrm>
        </p:spPr>
        <p:txBody>
          <a:bodyPr/>
          <a:lstStyle/>
          <a:p>
            <a:pPr marL="0" indent="0">
              <a:buNone/>
            </a:pPr>
            <a:r>
              <a:rPr lang="en-US" sz="2800" b="1" dirty="0">
                <a:latin typeface="Calibri" pitchFamily="34" charset="0"/>
                <a:cs typeface="Calibri" pitchFamily="34" charset="0"/>
              </a:rPr>
              <a:t>The Results: What Happened? </a:t>
            </a:r>
            <a:r>
              <a:rPr lang="en-US" sz="2400" i="1" dirty="0">
                <a:latin typeface="Calibri" pitchFamily="34" charset="0"/>
                <a:cs typeface="Calibri" pitchFamily="34" charset="0"/>
              </a:rPr>
              <a:t>(continued…)</a:t>
            </a:r>
            <a:r>
              <a:rPr lang="en-US" sz="2800" b="1" dirty="0">
                <a:latin typeface="Calibri" pitchFamily="34" charset="0"/>
                <a:cs typeface="Calibri" pitchFamily="34" charset="0"/>
              </a:rPr>
              <a:t>  </a:t>
            </a:r>
          </a:p>
          <a:p>
            <a:pPr marL="457200" lvl="0" indent="-457200" algn="just">
              <a:buFont typeface="+mj-lt"/>
              <a:buAutoNum type="arabicPeriod" startAt="5"/>
            </a:pPr>
            <a:r>
              <a:rPr lang="en-US" sz="2200" dirty="0"/>
              <a:t>Which characteristics have become more plentiful in the Funky Monkey population?  Why do you think those characteristics have become so abundant?</a:t>
            </a:r>
          </a:p>
          <a:p>
            <a:pPr marL="457200" lvl="0" indent="-457200" algn="just">
              <a:buFont typeface="+mj-lt"/>
              <a:buAutoNum type="arabicPeriod" startAt="5"/>
            </a:pPr>
            <a:r>
              <a:rPr lang="en-US" sz="2200" dirty="0"/>
              <a:t>Basing your hypothesis on our current environmental conditions, what do you think the Funky Monkey population will look if we roll the dice another 30 times?</a:t>
            </a:r>
          </a:p>
          <a:p>
            <a:pPr marL="457200" lvl="0" indent="-457200" algn="just">
              <a:buFont typeface="+mj-lt"/>
              <a:buAutoNum type="arabicPeriod" startAt="5"/>
            </a:pPr>
            <a:r>
              <a:rPr lang="en-US" sz="2200" dirty="0"/>
              <a:t>In this activity, how does adaptation affect the survival of the funky monkeys?</a:t>
            </a:r>
          </a:p>
          <a:p>
            <a:pPr marL="457200" lvl="0" indent="-457200" algn="just">
              <a:buFont typeface="+mj-lt"/>
              <a:buAutoNum type="arabicPeriod" startAt="5"/>
            </a:pPr>
            <a:r>
              <a:rPr lang="en-US" sz="2200" dirty="0"/>
              <a:t>Pick an “endangered” group from the population.  What kind of environmental change might benefit this group, causing them to become more populous?  </a:t>
            </a:r>
          </a:p>
          <a:p>
            <a:pPr marL="0" lvl="0" indent="0" algn="just">
              <a:buNone/>
            </a:pPr>
            <a:r>
              <a:rPr lang="en-US" sz="2200" i="1" dirty="0"/>
              <a:t>Draw what this new environment will look like in the space on your paper.</a:t>
            </a:r>
            <a:endParaRPr lang="en-US" sz="2200" dirty="0"/>
          </a:p>
        </p:txBody>
      </p:sp>
      <p:sp>
        <p:nvSpPr>
          <p:cNvPr id="3" name="TextBox 2"/>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pic>
        <p:nvPicPr>
          <p:cNvPr id="4" name="Picture 2" descr="http://images.clipart.com/thb/thb15/PH/pub5367_po_071112/45288540.thb.jpg?1001617200"/>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390" b="100000" l="0" r="100000"/>
                    </a14:imgEffect>
                  </a14:imgLayer>
                </a14:imgProps>
              </a:ext>
              <a:ext uri="{28A0092B-C50C-407E-A947-70E740481C1C}">
                <a14:useLocalDpi xmlns:a14="http://schemas.microsoft.com/office/drawing/2010/main" val="0"/>
              </a:ext>
            </a:extLst>
          </a:blip>
          <a:srcRect/>
          <a:stretch>
            <a:fillRect/>
          </a:stretch>
        </p:blipFill>
        <p:spPr bwMode="auto">
          <a:xfrm>
            <a:off x="2891837" y="4876800"/>
            <a:ext cx="3585163" cy="2057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7528851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images.clipart.com/thw/thw11/CL/5433_2005010014/000803_1054_31/20417318.thb.jpg?000803_1054_3118_v__v"/>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5800" y="4109139"/>
            <a:ext cx="8153400" cy="2748861"/>
          </a:xfrm>
          <a:prstGeom prst="rect">
            <a:avLst/>
          </a:prstGeom>
          <a:noFill/>
          <a:extLst>
            <a:ext uri="{909E8E84-426E-40dd-AFC4-6F175D3DCCD1}">
              <a14:hiddenFill xmlns="" xmlns:a14="http://schemas.microsoft.com/office/drawing/2010/main">
                <a:solidFill>
                  <a:srgbClr val="FFFFFF"/>
                </a:solidFill>
              </a14:hiddenFill>
            </a:ext>
          </a:extLst>
        </p:spPr>
      </p:pic>
      <p:sp>
        <p:nvSpPr>
          <p:cNvPr id="216067" name="Rectangle 3"/>
          <p:cNvSpPr>
            <a:spLocks noGrp="1" noChangeArrowheads="1"/>
          </p:cNvSpPr>
          <p:nvPr>
            <p:ph type="body" idx="1"/>
          </p:nvPr>
        </p:nvSpPr>
        <p:spPr>
          <a:xfrm>
            <a:off x="304800" y="609600"/>
            <a:ext cx="8534400" cy="5105400"/>
          </a:xfrm>
        </p:spPr>
        <p:txBody>
          <a:bodyPr/>
          <a:lstStyle/>
          <a:p>
            <a:pPr marL="609600" indent="-609600" algn="ctr">
              <a:lnSpc>
                <a:spcPct val="90000"/>
              </a:lnSpc>
              <a:buFontTx/>
              <a:buNone/>
            </a:pPr>
            <a:r>
              <a:rPr lang="en-US" sz="4400" b="1" dirty="0">
                <a:latin typeface="Calibri" pitchFamily="34" charset="0"/>
                <a:cs typeface="Calibri" pitchFamily="34" charset="0"/>
              </a:rPr>
              <a:t>How Old is that Fossil?</a:t>
            </a:r>
          </a:p>
          <a:p>
            <a:pPr marL="0" indent="0" algn="just">
              <a:lnSpc>
                <a:spcPct val="90000"/>
              </a:lnSpc>
              <a:buFontTx/>
              <a:buNone/>
            </a:pPr>
            <a:r>
              <a:rPr lang="en-US" sz="2800" b="1" dirty="0">
                <a:latin typeface="Calibri" pitchFamily="34" charset="0"/>
                <a:cs typeface="Calibri" pitchFamily="34" charset="0"/>
              </a:rPr>
              <a:t>Objective: </a:t>
            </a:r>
            <a:r>
              <a:rPr lang="en-US" sz="2400" dirty="0">
                <a:latin typeface="Calibri" pitchFamily="34" charset="0"/>
                <a:cs typeface="Calibri" pitchFamily="34" charset="0"/>
              </a:rPr>
              <a:t>To determine the age of fossils using radioactive dating.</a:t>
            </a:r>
            <a:r>
              <a:rPr lang="en-US" sz="2800" dirty="0">
                <a:latin typeface="Calibri" pitchFamily="34" charset="0"/>
                <a:cs typeface="Calibri" pitchFamily="34" charset="0"/>
              </a:rPr>
              <a:t> </a:t>
            </a:r>
          </a:p>
          <a:p>
            <a:pPr marL="0" indent="0" algn="just">
              <a:lnSpc>
                <a:spcPct val="90000"/>
              </a:lnSpc>
              <a:buFontTx/>
              <a:buNone/>
            </a:pPr>
            <a:r>
              <a:rPr lang="en-US" sz="2800" b="1" dirty="0">
                <a:latin typeface="Calibri" pitchFamily="34" charset="0"/>
                <a:cs typeface="Calibri" pitchFamily="34" charset="0"/>
              </a:rPr>
              <a:t>Bell work: </a:t>
            </a:r>
            <a:r>
              <a:rPr lang="en-US" sz="2400" i="1" dirty="0">
                <a:latin typeface="Calibri" pitchFamily="34" charset="0"/>
                <a:cs typeface="Calibri" pitchFamily="34" charset="0"/>
              </a:rPr>
              <a:t>(from the Funky Monkey Lab)</a:t>
            </a:r>
            <a:endParaRPr lang="en-US" sz="2800" b="1" dirty="0">
              <a:latin typeface="Calibri" pitchFamily="34" charset="0"/>
              <a:cs typeface="Calibri" pitchFamily="34" charset="0"/>
            </a:endParaRPr>
          </a:p>
          <a:p>
            <a:pPr marL="346075" indent="-346075" algn="just">
              <a:lnSpc>
                <a:spcPct val="90000"/>
              </a:lnSpc>
              <a:buFontTx/>
              <a:buAutoNum type="arabicPeriod"/>
            </a:pPr>
            <a:r>
              <a:rPr lang="en-US" sz="2400" dirty="0">
                <a:latin typeface="Calibri" pitchFamily="34" charset="0"/>
                <a:cs typeface="Calibri" pitchFamily="34" charset="0"/>
              </a:rPr>
              <a:t>In the current Funky Monkey population, blonde-furred, tailless Funky Monkeys are </a:t>
            </a:r>
            <a:r>
              <a:rPr lang="en-US" sz="2400" b="1" dirty="0">
                <a:latin typeface="Calibri" pitchFamily="34" charset="0"/>
                <a:cs typeface="Calibri" pitchFamily="34" charset="0"/>
              </a:rPr>
              <a:t>RARE</a:t>
            </a:r>
            <a:r>
              <a:rPr lang="en-US" sz="2400" dirty="0">
                <a:latin typeface="Calibri" pitchFamily="34" charset="0"/>
                <a:cs typeface="Calibri" pitchFamily="34" charset="0"/>
              </a:rPr>
              <a:t>. What environmental change could cause this trait to become more abundant in the Funky Monkey population? </a:t>
            </a:r>
          </a:p>
          <a:p>
            <a:pPr marL="0" indent="0" algn="ctr">
              <a:lnSpc>
                <a:spcPct val="90000"/>
              </a:lnSpc>
              <a:buNone/>
            </a:pPr>
            <a:r>
              <a:rPr lang="en-US" sz="2400" b="1" dirty="0">
                <a:latin typeface="Calibri" pitchFamily="34" charset="0"/>
                <a:cs typeface="Calibri" pitchFamily="34" charset="0"/>
              </a:rPr>
              <a:t>Let’s Discuss!</a:t>
            </a:r>
          </a:p>
        </p:txBody>
      </p:sp>
      <p:sp>
        <p:nvSpPr>
          <p:cNvPr id="5" name="TextBox 4"/>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extLst>
      <p:ext uri="{BB962C8B-B14F-4D97-AF65-F5344CB8AC3E}">
        <p14:creationId xmlns:p14="http://schemas.microsoft.com/office/powerpoint/2010/main" val="331042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6067">
                                            <p:txEl>
                                              <p:pRg st="4" end="4"/>
                                            </p:txEl>
                                          </p:spTgt>
                                        </p:tgtEl>
                                        <p:attrNameLst>
                                          <p:attrName>style.visibility</p:attrName>
                                        </p:attrNameLst>
                                      </p:cBhvr>
                                      <p:to>
                                        <p:strVal val="visible"/>
                                      </p:to>
                                    </p:set>
                                    <p:animEffect transition="in" filter="barn(inVertical)">
                                      <p:cBhvr>
                                        <p:cTn id="7" dur="500"/>
                                        <p:tgtEl>
                                          <p:spTgt spid="2160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7" name="Rectangle 3"/>
          <p:cNvSpPr>
            <a:spLocks noGrp="1" noChangeArrowheads="1"/>
          </p:cNvSpPr>
          <p:nvPr>
            <p:ph type="body" idx="1"/>
          </p:nvPr>
        </p:nvSpPr>
        <p:spPr>
          <a:xfrm>
            <a:off x="304800" y="236537"/>
            <a:ext cx="8531225" cy="2354263"/>
          </a:xfrm>
        </p:spPr>
        <p:txBody>
          <a:bodyPr/>
          <a:lstStyle/>
          <a:p>
            <a:pPr marL="0" indent="0" algn="ctr">
              <a:lnSpc>
                <a:spcPct val="90000"/>
              </a:lnSpc>
              <a:buFontTx/>
              <a:buNone/>
            </a:pPr>
            <a:r>
              <a:rPr lang="en-US" sz="2800" b="1" dirty="0">
                <a:latin typeface="Calibri" pitchFamily="34" charset="0"/>
                <a:cs typeface="Calibri" pitchFamily="34" charset="0"/>
                <a:hlinkClick r:id="rId2"/>
              </a:rPr>
              <a:t>Fossils</a:t>
            </a:r>
            <a:r>
              <a:rPr lang="en-US" sz="2800" dirty="0">
                <a:latin typeface="Calibri" pitchFamily="34" charset="0"/>
                <a:cs typeface="Calibri" pitchFamily="34" charset="0"/>
              </a:rPr>
              <a:t> are the solidified </a:t>
            </a:r>
            <a:r>
              <a:rPr lang="en-US" sz="2800" b="1" u="sng" dirty="0">
                <a:latin typeface="Calibri" pitchFamily="34" charset="0"/>
                <a:cs typeface="Calibri" pitchFamily="34" charset="0"/>
              </a:rPr>
              <a:t>remains</a:t>
            </a:r>
            <a:r>
              <a:rPr lang="en-US" sz="2800" dirty="0">
                <a:latin typeface="Calibri" pitchFamily="34" charset="0"/>
                <a:cs typeface="Calibri" pitchFamily="34" charset="0"/>
              </a:rPr>
              <a:t> or </a:t>
            </a:r>
            <a:r>
              <a:rPr lang="en-US" sz="2800" b="1" u="sng" dirty="0">
                <a:latin typeface="Calibri" pitchFamily="34" charset="0"/>
                <a:cs typeface="Calibri" pitchFamily="34" charset="0"/>
              </a:rPr>
              <a:t>imprints</a:t>
            </a:r>
            <a:r>
              <a:rPr lang="en-US" sz="2800" dirty="0">
                <a:latin typeface="Calibri" pitchFamily="34" charset="0"/>
                <a:cs typeface="Calibri" pitchFamily="34" charset="0"/>
              </a:rPr>
              <a:t> of once-living organisms. The older a fossil is, the further down in the rock layers it is.  Organisms that resemble the living creatures of </a:t>
            </a:r>
            <a:r>
              <a:rPr lang="en-US" sz="2800" b="1" u="sng" dirty="0">
                <a:latin typeface="Calibri" pitchFamily="34" charset="0"/>
                <a:cs typeface="Calibri" pitchFamily="34" charset="0"/>
              </a:rPr>
              <a:t>today</a:t>
            </a:r>
            <a:r>
              <a:rPr lang="en-US" sz="2800" b="1" dirty="0">
                <a:latin typeface="Calibri" pitchFamily="34" charset="0"/>
                <a:cs typeface="Calibri" pitchFamily="34" charset="0"/>
              </a:rPr>
              <a:t> </a:t>
            </a:r>
            <a:r>
              <a:rPr lang="en-US" sz="2800" dirty="0">
                <a:latin typeface="Calibri" pitchFamily="34" charset="0"/>
                <a:cs typeface="Calibri" pitchFamily="34" charset="0"/>
              </a:rPr>
              <a:t>are mostly found in the </a:t>
            </a:r>
            <a:r>
              <a:rPr lang="en-US" sz="2800" b="1" u="sng" dirty="0">
                <a:latin typeface="Calibri" pitchFamily="34" charset="0"/>
                <a:cs typeface="Calibri" pitchFamily="34" charset="0"/>
              </a:rPr>
              <a:t>top</a:t>
            </a:r>
            <a:r>
              <a:rPr lang="en-US" sz="2800" dirty="0">
                <a:latin typeface="Calibri" pitchFamily="34" charset="0"/>
                <a:cs typeface="Calibri" pitchFamily="34" charset="0"/>
              </a:rPr>
              <a:t> layers, while more </a:t>
            </a:r>
            <a:r>
              <a:rPr lang="en-US" sz="2800" b="1" u="sng" dirty="0">
                <a:latin typeface="Calibri" pitchFamily="34" charset="0"/>
                <a:cs typeface="Calibri" pitchFamily="34" charset="0"/>
              </a:rPr>
              <a:t>ancestral</a:t>
            </a:r>
            <a:r>
              <a:rPr lang="en-US" sz="2800" dirty="0">
                <a:latin typeface="Calibri" pitchFamily="34" charset="0"/>
                <a:cs typeface="Calibri" pitchFamily="34" charset="0"/>
              </a:rPr>
              <a:t> forms are found </a:t>
            </a:r>
            <a:r>
              <a:rPr lang="en-US" sz="2800" b="1" u="sng" dirty="0">
                <a:latin typeface="Calibri" pitchFamily="34" charset="0"/>
                <a:cs typeface="Calibri" pitchFamily="34" charset="0"/>
              </a:rPr>
              <a:t>lower</a:t>
            </a:r>
            <a:r>
              <a:rPr lang="en-US" sz="2800" dirty="0">
                <a:latin typeface="Calibri" pitchFamily="34" charset="0"/>
                <a:cs typeface="Calibri" pitchFamily="34" charset="0"/>
              </a:rPr>
              <a:t> in the rock layers.  </a:t>
            </a:r>
          </a:p>
        </p:txBody>
      </p:sp>
      <p:sp>
        <p:nvSpPr>
          <p:cNvPr id="2" name="AutoShape 2" descr="http://downloads.clipart.com/33376045.jpg?t=1360953616&amp;h=f27fdcff3cf06837bf8ec77062805d0a&amp;u=gettingnerdy"/>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11" descr="http://downloads.clipart.com/24410490.png?t=1360956883&amp;h=503bd4a7853f80b59b7cdca30dc8bdb5&amp;u=gettingnerdy"/>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20" descr="http://downloads.clipart.com/985921.gif?t=1360957739&amp;h=caf61f6452ce92fe6e8c3c7d98e2fe66&amp;u=gettingnerdy"/>
          <p:cNvSpPr>
            <a:spLocks noChangeAspect="1" noChangeArrowheads="1"/>
          </p:cNvSpPr>
          <p:nvPr/>
        </p:nvSpPr>
        <p:spPr bwMode="auto">
          <a:xfrm>
            <a:off x="460375" y="1603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37" descr="http://downloads.clipart.com/20525386.png?t=1360960061&amp;h=acd1cda0224acad807a83556b066cad6&amp;u=gettingnerdy"/>
          <p:cNvSpPr>
            <a:spLocks noChangeAspect="1" noChangeArrowheads="1"/>
          </p:cNvSpPr>
          <p:nvPr/>
        </p:nvSpPr>
        <p:spPr bwMode="auto">
          <a:xfrm>
            <a:off x="612775" y="3127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grpSp>
        <p:nvGrpSpPr>
          <p:cNvPr id="8" name="Group 7"/>
          <p:cNvGrpSpPr/>
          <p:nvPr/>
        </p:nvGrpSpPr>
        <p:grpSpPr>
          <a:xfrm>
            <a:off x="327181" y="2514601"/>
            <a:ext cx="8467351" cy="4142404"/>
            <a:chOff x="327181" y="2514601"/>
            <a:chExt cx="8467351" cy="4142404"/>
          </a:xfrm>
        </p:grpSpPr>
        <p:grpSp>
          <p:nvGrpSpPr>
            <p:cNvPr id="7" name="Group 6"/>
            <p:cNvGrpSpPr/>
            <p:nvPr/>
          </p:nvGrpSpPr>
          <p:grpSpPr>
            <a:xfrm>
              <a:off x="327181" y="2514601"/>
              <a:ext cx="8467351" cy="4142404"/>
              <a:chOff x="-9893" y="2420007"/>
              <a:chExt cx="9153893" cy="4518913"/>
            </a:xfrm>
          </p:grpSpPr>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4424"/>
              <a:stretch/>
            </p:blipFill>
            <p:spPr bwMode="auto">
              <a:xfrm>
                <a:off x="0" y="2438401"/>
                <a:ext cx="9144000" cy="449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196" name="Picture 4" descr="C:\Users\gvikingson\AppData\Local\Microsoft\Windows\Temporary Internet Files\Content.IE5\YONN6526\MC90043805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2472559"/>
                <a:ext cx="762000" cy="762000"/>
              </a:xfrm>
              <a:prstGeom prst="rect">
                <a:avLst/>
              </a:prstGeom>
              <a:noFill/>
              <a:extLst>
                <a:ext uri="{909E8E84-426E-40dd-AFC4-6F175D3DCCD1}">
                  <a14:hiddenFill xmlns="" xmlns:a14="http://schemas.microsoft.com/office/drawing/2010/main">
                    <a:solidFill>
                      <a:srgbClr val="FFFFFF"/>
                    </a:solidFill>
                  </a14:hiddenFill>
                </a:ext>
              </a:extLst>
            </p:spPr>
          </p:pic>
          <p:pic>
            <p:nvPicPr>
              <p:cNvPr id="8197" name="Picture 5" descr="C:\Users\gvikingson\AppData\Local\Microsoft\Windows\Temporary Internet Files\Content.IE5\HRJ0DSQY\MC900438053[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67297" y="2420007"/>
                <a:ext cx="762000" cy="762000"/>
              </a:xfrm>
              <a:prstGeom prst="rect">
                <a:avLst/>
              </a:prstGeom>
              <a:noFill/>
              <a:extLst>
                <a:ext uri="{909E8E84-426E-40dd-AFC4-6F175D3DCCD1}">
                  <a14:hiddenFill xmlns="" xmlns:a14="http://schemas.microsoft.com/office/drawing/2010/main">
                    <a:solidFill>
                      <a:srgbClr val="FFFFFF"/>
                    </a:solidFill>
                  </a14:hiddenFill>
                </a:ext>
              </a:extLst>
            </p:spPr>
          </p:pic>
          <p:pic>
            <p:nvPicPr>
              <p:cNvPr id="8198" name="Picture 6" descr="C:\Users\gvikingson\AppData\Local\Microsoft\Windows\Temporary Internet Files\Content.IE5\7N1D86K4\MC900438049[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7123" y="2496207"/>
                <a:ext cx="609600" cy="609600"/>
              </a:xfrm>
              <a:prstGeom prst="rect">
                <a:avLst/>
              </a:prstGeom>
              <a:noFill/>
              <a:extLst>
                <a:ext uri="{909E8E84-426E-40dd-AFC4-6F175D3DCCD1}">
                  <a14:hiddenFill xmlns="" xmlns:a14="http://schemas.microsoft.com/office/drawing/2010/main">
                    <a:solidFill>
                      <a:srgbClr val="FFFFFF"/>
                    </a:solidFill>
                  </a14:hiddenFill>
                </a:ext>
              </a:extLst>
            </p:spPr>
          </p:pic>
          <p:pic>
            <p:nvPicPr>
              <p:cNvPr id="8199" name="Picture 7" descr="C:\Users\gvikingson\AppData\Local\Microsoft\Windows\Temporary Internet Files\Content.IE5\HRJ0DSQY\MC900002034[1].wmf"/>
              <p:cNvPicPr>
                <a:picLocks noChangeAspect="1" noChangeArrowheads="1"/>
              </p:cNvPicPr>
              <p:nvPr/>
            </p:nvPicPr>
            <p:blipFill>
              <a:blip r:embed="rId7"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3581400" y="2686604"/>
                <a:ext cx="2086927" cy="1095909"/>
              </a:xfrm>
              <a:prstGeom prst="rect">
                <a:avLst/>
              </a:prstGeom>
              <a:noFill/>
              <a:extLst>
                <a:ext uri="{909E8E84-426E-40dd-AFC4-6F175D3DCCD1}">
                  <a14:hiddenFill xmlns="" xmlns:a14="http://schemas.microsoft.com/office/drawing/2010/main">
                    <a:solidFill>
                      <a:srgbClr val="FFFFFF"/>
                    </a:solidFill>
                  </a14:hiddenFill>
                </a:ext>
              </a:extLst>
            </p:spPr>
          </p:pic>
          <p:pic>
            <p:nvPicPr>
              <p:cNvPr id="8200" name="Picture 8" descr="C:\Users\gvikingson\AppData\Local\Microsoft\Windows\Temporary Internet Files\Content.IE5\8BX0MMR6\MC900350607[1].wmf"/>
              <p:cNvPicPr>
                <a:picLocks noChangeAspect="1" noChangeArrowheads="1"/>
              </p:cNvPicPr>
              <p:nvPr/>
            </p:nvPicPr>
            <p:blipFill>
              <a:blip r:embed="rId8" cstate="print">
                <a:lum bright="20000" contrast="20000"/>
                <a:extLst>
                  <a:ext uri="{28A0092B-C50C-407E-A947-70E740481C1C}">
                    <a14:useLocalDpi xmlns:a14="http://schemas.microsoft.com/office/drawing/2010/main" val="0"/>
                  </a:ext>
                </a:extLst>
              </a:blip>
              <a:srcRect/>
              <a:stretch>
                <a:fillRect/>
              </a:stretch>
            </p:blipFill>
            <p:spPr bwMode="auto">
              <a:xfrm>
                <a:off x="3857154" y="4276212"/>
                <a:ext cx="667692" cy="557534"/>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9893" y="2524822"/>
                <a:ext cx="537123" cy="4381548"/>
              </a:xfrm>
              <a:prstGeom prst="rect">
                <a:avLst/>
              </a:prstGeom>
              <a:noFill/>
            </p:spPr>
            <p:txBody>
              <a:bodyPr wrap="square" rtlCol="0">
                <a:spAutoFit/>
              </a:bodyPr>
              <a:lstStyle/>
              <a:p>
                <a:pPr>
                  <a:lnSpc>
                    <a:spcPts val="1800"/>
                  </a:lnSpc>
                </a:pPr>
                <a:r>
                  <a:rPr lang="en-US" sz="2000" b="1" dirty="0">
                    <a:latin typeface="+mn-lt"/>
                  </a:rPr>
                  <a:t>1</a:t>
                </a:r>
              </a:p>
              <a:p>
                <a:pPr>
                  <a:lnSpc>
                    <a:spcPts val="1800"/>
                  </a:lnSpc>
                </a:pPr>
                <a:endParaRPr lang="en-US" sz="2000" b="1" dirty="0">
                  <a:latin typeface="+mn-lt"/>
                </a:endParaRPr>
              </a:p>
              <a:p>
                <a:pPr>
                  <a:lnSpc>
                    <a:spcPts val="1800"/>
                  </a:lnSpc>
                </a:pPr>
                <a:r>
                  <a:rPr lang="en-US" sz="2000" b="1" dirty="0">
                    <a:latin typeface="+mn-lt"/>
                  </a:rPr>
                  <a:t>2</a:t>
                </a:r>
              </a:p>
              <a:p>
                <a:pPr>
                  <a:lnSpc>
                    <a:spcPts val="1800"/>
                  </a:lnSpc>
                </a:pPr>
                <a:endParaRPr lang="en-US" sz="2000" b="1" dirty="0">
                  <a:latin typeface="+mn-lt"/>
                </a:endParaRPr>
              </a:p>
              <a:p>
                <a:pPr>
                  <a:lnSpc>
                    <a:spcPts val="1800"/>
                  </a:lnSpc>
                </a:pPr>
                <a:endParaRPr lang="en-US" sz="2000" b="1" dirty="0">
                  <a:latin typeface="+mn-lt"/>
                </a:endParaRPr>
              </a:p>
              <a:p>
                <a:pPr>
                  <a:lnSpc>
                    <a:spcPts val="1800"/>
                  </a:lnSpc>
                </a:pPr>
                <a:r>
                  <a:rPr lang="en-US" sz="2000" b="1" dirty="0">
                    <a:latin typeface="+mn-lt"/>
                  </a:rPr>
                  <a:t>3</a:t>
                </a:r>
              </a:p>
              <a:p>
                <a:pPr>
                  <a:lnSpc>
                    <a:spcPts val="1800"/>
                  </a:lnSpc>
                </a:pPr>
                <a:endParaRPr lang="en-US" sz="2000" b="1" dirty="0">
                  <a:latin typeface="+mn-lt"/>
                </a:endParaRPr>
              </a:p>
              <a:p>
                <a:pPr>
                  <a:lnSpc>
                    <a:spcPts val="1800"/>
                  </a:lnSpc>
                </a:pPr>
                <a:endParaRPr lang="en-US" sz="2000" b="1" dirty="0">
                  <a:latin typeface="+mn-lt"/>
                </a:endParaRPr>
              </a:p>
              <a:p>
                <a:pPr>
                  <a:lnSpc>
                    <a:spcPts val="1800"/>
                  </a:lnSpc>
                </a:pPr>
                <a:r>
                  <a:rPr lang="en-US" sz="2000" b="1" dirty="0">
                    <a:latin typeface="+mn-lt"/>
                  </a:rPr>
                  <a:t>4</a:t>
                </a:r>
              </a:p>
              <a:p>
                <a:pPr>
                  <a:lnSpc>
                    <a:spcPts val="1800"/>
                  </a:lnSpc>
                </a:pPr>
                <a:endParaRPr lang="en-US" sz="2000" b="1" dirty="0">
                  <a:latin typeface="+mn-lt"/>
                </a:endParaRPr>
              </a:p>
              <a:p>
                <a:pPr>
                  <a:lnSpc>
                    <a:spcPts val="1800"/>
                  </a:lnSpc>
                </a:pPr>
                <a:endParaRPr lang="en-US" sz="2000" b="1" dirty="0">
                  <a:latin typeface="+mn-lt"/>
                </a:endParaRPr>
              </a:p>
              <a:p>
                <a:pPr>
                  <a:lnSpc>
                    <a:spcPts val="1800"/>
                  </a:lnSpc>
                </a:pPr>
                <a:endParaRPr lang="en-US" sz="2000" b="1" dirty="0">
                  <a:latin typeface="+mn-lt"/>
                </a:endParaRPr>
              </a:p>
              <a:p>
                <a:pPr>
                  <a:lnSpc>
                    <a:spcPts val="1800"/>
                  </a:lnSpc>
                </a:pPr>
                <a:r>
                  <a:rPr lang="en-US" sz="2000" b="1" dirty="0">
                    <a:latin typeface="+mn-lt"/>
                  </a:rPr>
                  <a:t>5</a:t>
                </a:r>
              </a:p>
              <a:p>
                <a:pPr>
                  <a:lnSpc>
                    <a:spcPts val="1800"/>
                  </a:lnSpc>
                </a:pPr>
                <a:endParaRPr lang="en-US" sz="2000" b="1" dirty="0">
                  <a:latin typeface="+mn-lt"/>
                </a:endParaRPr>
              </a:p>
              <a:p>
                <a:pPr>
                  <a:lnSpc>
                    <a:spcPts val="1800"/>
                  </a:lnSpc>
                </a:pPr>
                <a:endParaRPr lang="en-US" sz="2000" b="1" dirty="0">
                  <a:latin typeface="+mn-lt"/>
                </a:endParaRPr>
              </a:p>
              <a:p>
                <a:pPr>
                  <a:lnSpc>
                    <a:spcPts val="1800"/>
                  </a:lnSpc>
                </a:pPr>
                <a:endParaRPr lang="en-US" sz="2000" b="1" dirty="0">
                  <a:latin typeface="+mn-lt"/>
                </a:endParaRPr>
              </a:p>
              <a:p>
                <a:pPr>
                  <a:lnSpc>
                    <a:spcPts val="1800"/>
                  </a:lnSpc>
                </a:pPr>
                <a:r>
                  <a:rPr lang="en-US" sz="2000" b="1" dirty="0">
                    <a:latin typeface="+mn-lt"/>
                  </a:rPr>
                  <a:t>6</a:t>
                </a:r>
              </a:p>
            </p:txBody>
          </p:sp>
          <p:pic>
            <p:nvPicPr>
              <p:cNvPr id="8201" name="Picture 9" descr="C:\Users\gvikingson\AppData\Local\Microsoft\Windows\Temporary Internet Files\Content.IE5\YONN6526\MC900142231[1].wmf"/>
              <p:cNvPicPr>
                <a:picLocks noChangeAspect="1" noChangeArrowheads="1"/>
              </p:cNvPicPr>
              <p:nvPr/>
            </p:nvPicPr>
            <p:blipFill>
              <a:blip r:embed="rId9" cstate="print">
                <a:lum bright="20000"/>
                <a:extLst>
                  <a:ext uri="{28A0092B-C50C-407E-A947-70E740481C1C}">
                    <a14:useLocalDpi xmlns:a14="http://schemas.microsoft.com/office/drawing/2010/main" val="0"/>
                  </a:ext>
                </a:extLst>
              </a:blip>
              <a:srcRect/>
              <a:stretch>
                <a:fillRect/>
              </a:stretch>
            </p:blipFill>
            <p:spPr bwMode="auto">
              <a:xfrm rot="3269767">
                <a:off x="6872004" y="3121193"/>
                <a:ext cx="514867" cy="673969"/>
              </a:xfrm>
              <a:prstGeom prst="rect">
                <a:avLst/>
              </a:prstGeom>
              <a:noFill/>
              <a:extLst>
                <a:ext uri="{909E8E84-426E-40dd-AFC4-6F175D3DCCD1}">
                  <a14:hiddenFill xmlns="" xmlns:a14="http://schemas.microsoft.com/office/drawing/2010/main">
                    <a:solidFill>
                      <a:srgbClr val="FFFFFF"/>
                    </a:solidFill>
                  </a14:hiddenFill>
                </a:ext>
              </a:extLst>
            </p:spPr>
          </p:pic>
          <p:pic>
            <p:nvPicPr>
              <p:cNvPr id="8210" name="Picture 18" descr="http://downloads.clipart.com/20762651.png?t=1360957010&amp;h=943b8d5ed80902729df284d693d834f1&amp;u=gettingnerd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6423" y="5469911"/>
                <a:ext cx="963777" cy="733756"/>
              </a:xfrm>
              <a:prstGeom prst="rect">
                <a:avLst/>
              </a:prstGeom>
              <a:noFill/>
              <a:extLst>
                <a:ext uri="{909E8E84-426E-40dd-AFC4-6F175D3DCCD1}">
                  <a14:hiddenFill xmlns="" xmlns:a14="http://schemas.microsoft.com/office/drawing/2010/main">
                    <a:solidFill>
                      <a:srgbClr val="FFFFFF"/>
                    </a:solidFill>
                  </a14:hiddenFill>
                </a:ext>
              </a:extLst>
            </p:spPr>
          </p:pic>
          <p:pic>
            <p:nvPicPr>
              <p:cNvPr id="8215" name="Picture 23" descr="http://downloads.clipart.com/20763349.png?t=1360957998&amp;h=3388a5e9c06741fcb37ce33cd0d3d4cd&amp;u=gettingnerd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60636" y="5973873"/>
                <a:ext cx="1013004" cy="960328"/>
              </a:xfrm>
              <a:prstGeom prst="rect">
                <a:avLst/>
              </a:prstGeom>
              <a:noFill/>
              <a:extLst>
                <a:ext uri="{909E8E84-426E-40dd-AFC4-6F175D3DCCD1}">
                  <a14:hiddenFill xmlns="" xmlns:a14="http://schemas.microsoft.com/office/drawing/2010/main">
                    <a:solidFill>
                      <a:srgbClr val="FFFFFF"/>
                    </a:solidFill>
                  </a14:hiddenFill>
                </a:ext>
              </a:extLst>
            </p:spPr>
          </p:pic>
          <p:pic>
            <p:nvPicPr>
              <p:cNvPr id="8219" name="Picture 27" descr="http://downloads.clipart.com/20762977.png?t=1360959525&amp;h=9ca79df4ab4401a73207118b3ad38d48&amp;u=gettingnerd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81194" y="4858268"/>
                <a:ext cx="1120695" cy="708279"/>
              </a:xfrm>
              <a:prstGeom prst="rect">
                <a:avLst/>
              </a:prstGeom>
              <a:noFill/>
              <a:extLst>
                <a:ext uri="{909E8E84-426E-40dd-AFC4-6F175D3DCCD1}">
                  <a14:hiddenFill xmlns="" xmlns:a14="http://schemas.microsoft.com/office/drawing/2010/main">
                    <a:solidFill>
                      <a:srgbClr val="FFFFFF"/>
                    </a:solidFill>
                  </a14:hiddenFill>
                </a:ext>
              </a:extLst>
            </p:spPr>
          </p:pic>
          <p:pic>
            <p:nvPicPr>
              <p:cNvPr id="8227" name="Picture 35" descr="http://downloads.clipart.com/20763081.png?t=1360959932&amp;h=71e636655bdbf42f52a2449a52452d8f&amp;u=gettingnerdy"/>
              <p:cNvPicPr>
                <a:picLocks noChangeAspect="1" noChangeArrowheads="1"/>
              </p:cNvPicPr>
              <p:nvPr/>
            </p:nvPicPr>
            <p:blipFill>
              <a:blip r:embed="rId13" cstate="print">
                <a:extLst>
                  <a:ext uri="{BEBA8EAE-BF5A-486C-A8C5-ECC9F3942E4B}">
                    <a14:imgProps xmlns:a14="http://schemas.microsoft.com/office/drawing/2010/main">
                      <a14:imgLayer r:embed="rId14">
                        <a14:imgEffect>
                          <a14:saturation sat="66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458200" y="3602323"/>
                <a:ext cx="478910" cy="673889"/>
              </a:xfrm>
              <a:prstGeom prst="rect">
                <a:avLst/>
              </a:prstGeom>
              <a:noFill/>
              <a:extLst>
                <a:ext uri="{909E8E84-426E-40dd-AFC4-6F175D3DCCD1}">
                  <a14:hiddenFill xmlns="" xmlns:a14="http://schemas.microsoft.com/office/drawing/2010/main">
                    <a:solidFill>
                      <a:srgbClr val="FFFFFF"/>
                    </a:solidFill>
                  </a14:hiddenFill>
                </a:ext>
              </a:extLst>
            </p:spPr>
          </p:pic>
          <p:pic>
            <p:nvPicPr>
              <p:cNvPr id="8235" name="Picture 43" descr="http://downloads.clipart.com/20763155.png?t=1360960354&amp;h=97ad3777cee2c483ec908b5e767dafbb&amp;u=gettingnerd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227516" y="2853559"/>
                <a:ext cx="820393" cy="700116"/>
              </a:xfrm>
              <a:prstGeom prst="rect">
                <a:avLst/>
              </a:prstGeom>
              <a:noFill/>
              <a:extLst>
                <a:ext uri="{909E8E84-426E-40dd-AFC4-6F175D3DCCD1}">
                  <a14:hiddenFill xmlns="" xmlns:a14="http://schemas.microsoft.com/office/drawing/2010/main">
                    <a:solidFill>
                      <a:srgbClr val="FFFFFF"/>
                    </a:solidFill>
                  </a14:hiddenFill>
                </a:ext>
              </a:extLst>
            </p:spPr>
          </p:pic>
          <p:pic>
            <p:nvPicPr>
              <p:cNvPr id="8237" name="Picture 45" descr="http://downloads.clipart.com/20762625.png?t=1360960541&amp;h=5e07431b09c74c7720617cda3890c327&amp;u=gettingnerdy"/>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3437139">
                <a:off x="661159" y="3415861"/>
                <a:ext cx="585636" cy="797145"/>
              </a:xfrm>
              <a:prstGeom prst="rect">
                <a:avLst/>
              </a:prstGeom>
              <a:noFill/>
              <a:extLst>
                <a:ext uri="{909E8E84-426E-40dd-AFC4-6F175D3DCCD1}">
                  <a14:hiddenFill xmlns="" xmlns:a14="http://schemas.microsoft.com/office/drawing/2010/main">
                    <a:solidFill>
                      <a:srgbClr val="FFFFFF"/>
                    </a:solidFill>
                  </a14:hiddenFill>
                </a:ext>
              </a:extLst>
            </p:spPr>
          </p:pic>
          <p:pic>
            <p:nvPicPr>
              <p:cNvPr id="8239" name="Picture 47" descr="http://downloads.clipart.com/20762929.png?t=1360960585&amp;h=fbe0b53e724c0c08d0a4c098cb94553a&amp;u=gettingnerdy"/>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7232870">
                <a:off x="4192674" y="5274688"/>
                <a:ext cx="864376" cy="954760"/>
              </a:xfrm>
              <a:prstGeom prst="rect">
                <a:avLst/>
              </a:prstGeom>
              <a:noFill/>
              <a:extLst>
                <a:ext uri="{909E8E84-426E-40dd-AFC4-6F175D3DCCD1}">
                  <a14:hiddenFill xmlns="" xmlns:a14="http://schemas.microsoft.com/office/drawing/2010/main">
                    <a:solidFill>
                      <a:srgbClr val="FFFFFF"/>
                    </a:solidFill>
                  </a14:hiddenFill>
                </a:ext>
              </a:extLst>
            </p:spPr>
          </p:pic>
          <p:pic>
            <p:nvPicPr>
              <p:cNvPr id="8241" name="Picture 49" descr="http://downloads.clipart.com/21679585.png?t=1360961379&amp;h=8384735faecf4f90c80602770abe9ad8&amp;u=gettingnerdy"/>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19597132">
                <a:off x="4480347" y="6298570"/>
                <a:ext cx="980126" cy="640350"/>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2052" name="Picture 4" descr="http://images.clipart.com/thb/thb9/PH/zc0658_20030812/zc0658_20030812_02/10049891.thb.jpg?0658_030812_73031"/>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525083" y="4981800"/>
              <a:ext cx="703883" cy="587239"/>
            </a:xfrm>
            <a:prstGeom prst="rect">
              <a:avLst/>
            </a:prstGeom>
            <a:noFill/>
            <a:extLst>
              <a:ext uri="{909E8E84-426E-40dd-AFC4-6F175D3DCCD1}">
                <a14:hiddenFill xmlns=""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7" name="Rectangle 3"/>
          <p:cNvSpPr>
            <a:spLocks noGrp="1" noChangeArrowheads="1"/>
          </p:cNvSpPr>
          <p:nvPr>
            <p:ph type="body" idx="1"/>
          </p:nvPr>
        </p:nvSpPr>
        <p:spPr>
          <a:xfrm>
            <a:off x="304800" y="533400"/>
            <a:ext cx="8531225" cy="1744663"/>
          </a:xfrm>
        </p:spPr>
        <p:txBody>
          <a:bodyPr/>
          <a:lstStyle/>
          <a:p>
            <a:pPr marL="0" indent="0" algn="ctr">
              <a:lnSpc>
                <a:spcPct val="90000"/>
              </a:lnSpc>
              <a:buFontTx/>
              <a:buNone/>
            </a:pPr>
            <a:r>
              <a:rPr lang="en-US" sz="2800" dirty="0">
                <a:latin typeface="Calibri" pitchFamily="34" charset="0"/>
                <a:cs typeface="Calibri" pitchFamily="34" charset="0"/>
              </a:rPr>
              <a:t>Most fossils are found in </a:t>
            </a:r>
            <a:r>
              <a:rPr lang="en-US" sz="2800" b="1" u="sng" dirty="0">
                <a:latin typeface="Calibri" pitchFamily="34" charset="0"/>
                <a:cs typeface="Calibri" pitchFamily="34" charset="0"/>
              </a:rPr>
              <a:t>sedimentary rock</a:t>
            </a:r>
            <a:r>
              <a:rPr lang="en-US" sz="2800" dirty="0">
                <a:latin typeface="Calibri" pitchFamily="34" charset="0"/>
                <a:cs typeface="Calibri" pitchFamily="34" charset="0"/>
              </a:rPr>
              <a:t>, although they can be found in many different types of substrates.   In what conditions do you think fossils could best be created?</a:t>
            </a:r>
          </a:p>
        </p:txBody>
      </p:sp>
      <p:sp>
        <p:nvSpPr>
          <p:cNvPr id="2" name="AutoShape 2" descr="http://downloads.clipart.com/33376045.jpg?t=1360953616&amp;h=f27fdcff3cf06837bf8ec77062805d0a&amp;u=gettingnerdy"/>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11" descr="http://downloads.clipart.com/24410490.png?t=1360956883&amp;h=503bd4a7853f80b59b7cdca30dc8bdb5&amp;u=gettingnerdy"/>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20" descr="http://downloads.clipart.com/985921.gif?t=1360957739&amp;h=caf61f6452ce92fe6e8c3c7d98e2fe66&amp;u=gettingnerdy"/>
          <p:cNvSpPr>
            <a:spLocks noChangeAspect="1" noChangeArrowheads="1"/>
          </p:cNvSpPr>
          <p:nvPr/>
        </p:nvSpPr>
        <p:spPr bwMode="auto">
          <a:xfrm>
            <a:off x="460375" y="1603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37" descr="http://downloads.clipart.com/20525386.png?t=1360960061&amp;h=acd1cda0224acad807a83556b066cad6&amp;u=gettingnerdy"/>
          <p:cNvSpPr>
            <a:spLocks noChangeAspect="1" noChangeArrowheads="1"/>
          </p:cNvSpPr>
          <p:nvPr/>
        </p:nvSpPr>
        <p:spPr bwMode="auto">
          <a:xfrm>
            <a:off x="612775" y="3127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grpSp>
        <p:nvGrpSpPr>
          <p:cNvPr id="8" name="Group 7"/>
          <p:cNvGrpSpPr/>
          <p:nvPr/>
        </p:nvGrpSpPr>
        <p:grpSpPr>
          <a:xfrm>
            <a:off x="327181" y="2514601"/>
            <a:ext cx="8467351" cy="4142404"/>
            <a:chOff x="327181" y="2514601"/>
            <a:chExt cx="8467351" cy="4142404"/>
          </a:xfrm>
        </p:grpSpPr>
        <p:grpSp>
          <p:nvGrpSpPr>
            <p:cNvPr id="7" name="Group 6"/>
            <p:cNvGrpSpPr/>
            <p:nvPr/>
          </p:nvGrpSpPr>
          <p:grpSpPr>
            <a:xfrm>
              <a:off x="327181" y="2514601"/>
              <a:ext cx="8467351" cy="4142404"/>
              <a:chOff x="-9893" y="2420007"/>
              <a:chExt cx="9153893" cy="4518913"/>
            </a:xfrm>
          </p:grpSpPr>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4424"/>
              <a:stretch/>
            </p:blipFill>
            <p:spPr bwMode="auto">
              <a:xfrm>
                <a:off x="0" y="2438401"/>
                <a:ext cx="9144000" cy="449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196" name="Picture 4" descr="C:\Users\gvikingson\AppData\Local\Microsoft\Windows\Temporary Internet Files\Content.IE5\YONN6526\MC90043805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2472559"/>
                <a:ext cx="762000" cy="762000"/>
              </a:xfrm>
              <a:prstGeom prst="rect">
                <a:avLst/>
              </a:prstGeom>
              <a:noFill/>
              <a:extLst>
                <a:ext uri="{909E8E84-426E-40dd-AFC4-6F175D3DCCD1}">
                  <a14:hiddenFill xmlns="" xmlns:a14="http://schemas.microsoft.com/office/drawing/2010/main">
                    <a:solidFill>
                      <a:srgbClr val="FFFFFF"/>
                    </a:solidFill>
                  </a14:hiddenFill>
                </a:ext>
              </a:extLst>
            </p:spPr>
          </p:pic>
          <p:pic>
            <p:nvPicPr>
              <p:cNvPr id="8197" name="Picture 5" descr="C:\Users\gvikingson\AppData\Local\Microsoft\Windows\Temporary Internet Files\Content.IE5\HRJ0DSQY\MC900438053[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7297" y="2420007"/>
                <a:ext cx="762000" cy="762000"/>
              </a:xfrm>
              <a:prstGeom prst="rect">
                <a:avLst/>
              </a:prstGeom>
              <a:noFill/>
              <a:extLst>
                <a:ext uri="{909E8E84-426E-40dd-AFC4-6F175D3DCCD1}">
                  <a14:hiddenFill xmlns="" xmlns:a14="http://schemas.microsoft.com/office/drawing/2010/main">
                    <a:solidFill>
                      <a:srgbClr val="FFFFFF"/>
                    </a:solidFill>
                  </a14:hiddenFill>
                </a:ext>
              </a:extLst>
            </p:spPr>
          </p:pic>
          <p:pic>
            <p:nvPicPr>
              <p:cNvPr id="8198" name="Picture 6" descr="C:\Users\gvikingson\AppData\Local\Microsoft\Windows\Temporary Internet Files\Content.IE5\7N1D86K4\MC900438049[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123" y="2496207"/>
                <a:ext cx="609600" cy="609600"/>
              </a:xfrm>
              <a:prstGeom prst="rect">
                <a:avLst/>
              </a:prstGeom>
              <a:noFill/>
              <a:extLst>
                <a:ext uri="{909E8E84-426E-40dd-AFC4-6F175D3DCCD1}">
                  <a14:hiddenFill xmlns="" xmlns:a14="http://schemas.microsoft.com/office/drawing/2010/main">
                    <a:solidFill>
                      <a:srgbClr val="FFFFFF"/>
                    </a:solidFill>
                  </a14:hiddenFill>
                </a:ext>
              </a:extLst>
            </p:spPr>
          </p:pic>
          <p:pic>
            <p:nvPicPr>
              <p:cNvPr id="8199" name="Picture 7" descr="C:\Users\gvikingson\AppData\Local\Microsoft\Windows\Temporary Internet Files\Content.IE5\HRJ0DSQY\MC900002034[1].wmf"/>
              <p:cNvPicPr>
                <a:picLocks noChangeAspect="1" noChangeArrowheads="1"/>
              </p:cNvPicPr>
              <p:nvPr/>
            </p:nvPicPr>
            <p:blipFill>
              <a:blip r:embed="rId6"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3581400" y="2686604"/>
                <a:ext cx="2086927" cy="1095909"/>
              </a:xfrm>
              <a:prstGeom prst="rect">
                <a:avLst/>
              </a:prstGeom>
              <a:noFill/>
              <a:extLst>
                <a:ext uri="{909E8E84-426E-40dd-AFC4-6F175D3DCCD1}">
                  <a14:hiddenFill xmlns="" xmlns:a14="http://schemas.microsoft.com/office/drawing/2010/main">
                    <a:solidFill>
                      <a:srgbClr val="FFFFFF"/>
                    </a:solidFill>
                  </a14:hiddenFill>
                </a:ext>
              </a:extLst>
            </p:spPr>
          </p:pic>
          <p:pic>
            <p:nvPicPr>
              <p:cNvPr id="8200" name="Picture 8" descr="C:\Users\gvikingson\AppData\Local\Microsoft\Windows\Temporary Internet Files\Content.IE5\8BX0MMR6\MC900350607[1].wmf"/>
              <p:cNvPicPr>
                <a:picLocks noChangeAspect="1" noChangeArrowheads="1"/>
              </p:cNvPicPr>
              <p:nvPr/>
            </p:nvPicPr>
            <p:blipFill>
              <a:blip r:embed="rId7" cstate="print">
                <a:lum bright="20000" contrast="20000"/>
                <a:extLst>
                  <a:ext uri="{28A0092B-C50C-407E-A947-70E740481C1C}">
                    <a14:useLocalDpi xmlns:a14="http://schemas.microsoft.com/office/drawing/2010/main" val="0"/>
                  </a:ext>
                </a:extLst>
              </a:blip>
              <a:srcRect/>
              <a:stretch>
                <a:fillRect/>
              </a:stretch>
            </p:blipFill>
            <p:spPr bwMode="auto">
              <a:xfrm>
                <a:off x="3857154" y="4276212"/>
                <a:ext cx="667692" cy="557534"/>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9893" y="2524822"/>
                <a:ext cx="537123" cy="4381548"/>
              </a:xfrm>
              <a:prstGeom prst="rect">
                <a:avLst/>
              </a:prstGeom>
              <a:noFill/>
            </p:spPr>
            <p:txBody>
              <a:bodyPr wrap="square" rtlCol="0">
                <a:spAutoFit/>
              </a:bodyPr>
              <a:lstStyle/>
              <a:p>
                <a:pPr>
                  <a:lnSpc>
                    <a:spcPts val="1800"/>
                  </a:lnSpc>
                </a:pPr>
                <a:r>
                  <a:rPr lang="en-US" sz="2000" b="1" dirty="0">
                    <a:latin typeface="+mn-lt"/>
                  </a:rPr>
                  <a:t>1</a:t>
                </a:r>
              </a:p>
              <a:p>
                <a:pPr>
                  <a:lnSpc>
                    <a:spcPts val="1800"/>
                  </a:lnSpc>
                </a:pPr>
                <a:endParaRPr lang="en-US" sz="2000" b="1" dirty="0">
                  <a:latin typeface="+mn-lt"/>
                </a:endParaRPr>
              </a:p>
              <a:p>
                <a:pPr>
                  <a:lnSpc>
                    <a:spcPts val="1800"/>
                  </a:lnSpc>
                </a:pPr>
                <a:r>
                  <a:rPr lang="en-US" sz="2000" b="1" dirty="0">
                    <a:latin typeface="+mn-lt"/>
                  </a:rPr>
                  <a:t>2</a:t>
                </a:r>
              </a:p>
              <a:p>
                <a:pPr>
                  <a:lnSpc>
                    <a:spcPts val="1800"/>
                  </a:lnSpc>
                </a:pPr>
                <a:endParaRPr lang="en-US" sz="2000" b="1" dirty="0">
                  <a:latin typeface="+mn-lt"/>
                </a:endParaRPr>
              </a:p>
              <a:p>
                <a:pPr>
                  <a:lnSpc>
                    <a:spcPts val="1800"/>
                  </a:lnSpc>
                </a:pPr>
                <a:endParaRPr lang="en-US" sz="2000" b="1" dirty="0">
                  <a:latin typeface="+mn-lt"/>
                </a:endParaRPr>
              </a:p>
              <a:p>
                <a:pPr>
                  <a:lnSpc>
                    <a:spcPts val="1800"/>
                  </a:lnSpc>
                </a:pPr>
                <a:r>
                  <a:rPr lang="en-US" sz="2000" b="1" dirty="0">
                    <a:latin typeface="+mn-lt"/>
                  </a:rPr>
                  <a:t>3</a:t>
                </a:r>
              </a:p>
              <a:p>
                <a:pPr>
                  <a:lnSpc>
                    <a:spcPts val="1800"/>
                  </a:lnSpc>
                </a:pPr>
                <a:endParaRPr lang="en-US" sz="2000" b="1" dirty="0">
                  <a:latin typeface="+mn-lt"/>
                </a:endParaRPr>
              </a:p>
              <a:p>
                <a:pPr>
                  <a:lnSpc>
                    <a:spcPts val="1800"/>
                  </a:lnSpc>
                </a:pPr>
                <a:endParaRPr lang="en-US" sz="2000" b="1" dirty="0">
                  <a:latin typeface="+mn-lt"/>
                </a:endParaRPr>
              </a:p>
              <a:p>
                <a:pPr>
                  <a:lnSpc>
                    <a:spcPts val="1800"/>
                  </a:lnSpc>
                </a:pPr>
                <a:r>
                  <a:rPr lang="en-US" sz="2000" b="1" dirty="0">
                    <a:latin typeface="+mn-lt"/>
                  </a:rPr>
                  <a:t>4</a:t>
                </a:r>
              </a:p>
              <a:p>
                <a:pPr>
                  <a:lnSpc>
                    <a:spcPts val="1800"/>
                  </a:lnSpc>
                </a:pPr>
                <a:endParaRPr lang="en-US" sz="2000" b="1" dirty="0">
                  <a:latin typeface="+mn-lt"/>
                </a:endParaRPr>
              </a:p>
              <a:p>
                <a:pPr>
                  <a:lnSpc>
                    <a:spcPts val="1800"/>
                  </a:lnSpc>
                </a:pPr>
                <a:endParaRPr lang="en-US" sz="2000" b="1" dirty="0">
                  <a:latin typeface="+mn-lt"/>
                </a:endParaRPr>
              </a:p>
              <a:p>
                <a:pPr>
                  <a:lnSpc>
                    <a:spcPts val="1800"/>
                  </a:lnSpc>
                </a:pPr>
                <a:endParaRPr lang="en-US" sz="2000" b="1" dirty="0">
                  <a:latin typeface="+mn-lt"/>
                </a:endParaRPr>
              </a:p>
              <a:p>
                <a:pPr>
                  <a:lnSpc>
                    <a:spcPts val="1800"/>
                  </a:lnSpc>
                </a:pPr>
                <a:r>
                  <a:rPr lang="en-US" sz="2000" b="1" dirty="0">
                    <a:latin typeface="+mn-lt"/>
                  </a:rPr>
                  <a:t>5</a:t>
                </a:r>
              </a:p>
              <a:p>
                <a:pPr>
                  <a:lnSpc>
                    <a:spcPts val="1800"/>
                  </a:lnSpc>
                </a:pPr>
                <a:endParaRPr lang="en-US" sz="2000" b="1" dirty="0">
                  <a:latin typeface="+mn-lt"/>
                </a:endParaRPr>
              </a:p>
              <a:p>
                <a:pPr>
                  <a:lnSpc>
                    <a:spcPts val="1800"/>
                  </a:lnSpc>
                </a:pPr>
                <a:endParaRPr lang="en-US" sz="2000" b="1" dirty="0">
                  <a:latin typeface="+mn-lt"/>
                </a:endParaRPr>
              </a:p>
              <a:p>
                <a:pPr>
                  <a:lnSpc>
                    <a:spcPts val="1800"/>
                  </a:lnSpc>
                </a:pPr>
                <a:endParaRPr lang="en-US" sz="2000" b="1" dirty="0">
                  <a:latin typeface="+mn-lt"/>
                </a:endParaRPr>
              </a:p>
              <a:p>
                <a:pPr>
                  <a:lnSpc>
                    <a:spcPts val="1800"/>
                  </a:lnSpc>
                </a:pPr>
                <a:r>
                  <a:rPr lang="en-US" sz="2000" b="1" dirty="0">
                    <a:latin typeface="+mn-lt"/>
                  </a:rPr>
                  <a:t>6</a:t>
                </a:r>
              </a:p>
            </p:txBody>
          </p:sp>
          <p:pic>
            <p:nvPicPr>
              <p:cNvPr id="8201" name="Picture 9" descr="C:\Users\gvikingson\AppData\Local\Microsoft\Windows\Temporary Internet Files\Content.IE5\YONN6526\MC900142231[1].wmf"/>
              <p:cNvPicPr>
                <a:picLocks noChangeAspect="1" noChangeArrowheads="1"/>
              </p:cNvPicPr>
              <p:nvPr/>
            </p:nvPicPr>
            <p:blipFill>
              <a:blip r:embed="rId8" cstate="print">
                <a:lum bright="20000"/>
                <a:extLst>
                  <a:ext uri="{28A0092B-C50C-407E-A947-70E740481C1C}">
                    <a14:useLocalDpi xmlns:a14="http://schemas.microsoft.com/office/drawing/2010/main" val="0"/>
                  </a:ext>
                </a:extLst>
              </a:blip>
              <a:srcRect/>
              <a:stretch>
                <a:fillRect/>
              </a:stretch>
            </p:blipFill>
            <p:spPr bwMode="auto">
              <a:xfrm rot="3269767">
                <a:off x="6872004" y="3121193"/>
                <a:ext cx="514867" cy="673969"/>
              </a:xfrm>
              <a:prstGeom prst="rect">
                <a:avLst/>
              </a:prstGeom>
              <a:noFill/>
              <a:extLst>
                <a:ext uri="{909E8E84-426E-40dd-AFC4-6F175D3DCCD1}">
                  <a14:hiddenFill xmlns="" xmlns:a14="http://schemas.microsoft.com/office/drawing/2010/main">
                    <a:solidFill>
                      <a:srgbClr val="FFFFFF"/>
                    </a:solidFill>
                  </a14:hiddenFill>
                </a:ext>
              </a:extLst>
            </p:spPr>
          </p:pic>
          <p:pic>
            <p:nvPicPr>
              <p:cNvPr id="8210" name="Picture 18" descr="http://downloads.clipart.com/20762651.png?t=1360957010&amp;h=943b8d5ed80902729df284d693d834f1&amp;u=gettingnerd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6423" y="5469911"/>
                <a:ext cx="963777" cy="733756"/>
              </a:xfrm>
              <a:prstGeom prst="rect">
                <a:avLst/>
              </a:prstGeom>
              <a:noFill/>
              <a:extLst>
                <a:ext uri="{909E8E84-426E-40dd-AFC4-6F175D3DCCD1}">
                  <a14:hiddenFill xmlns="" xmlns:a14="http://schemas.microsoft.com/office/drawing/2010/main">
                    <a:solidFill>
                      <a:srgbClr val="FFFFFF"/>
                    </a:solidFill>
                  </a14:hiddenFill>
                </a:ext>
              </a:extLst>
            </p:spPr>
          </p:pic>
          <p:pic>
            <p:nvPicPr>
              <p:cNvPr id="8215" name="Picture 23" descr="http://downloads.clipart.com/20763349.png?t=1360957998&amp;h=3388a5e9c06741fcb37ce33cd0d3d4cd&amp;u=gettingnerd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60636" y="5973873"/>
                <a:ext cx="1013004" cy="960328"/>
              </a:xfrm>
              <a:prstGeom prst="rect">
                <a:avLst/>
              </a:prstGeom>
              <a:noFill/>
              <a:extLst>
                <a:ext uri="{909E8E84-426E-40dd-AFC4-6F175D3DCCD1}">
                  <a14:hiddenFill xmlns="" xmlns:a14="http://schemas.microsoft.com/office/drawing/2010/main">
                    <a:solidFill>
                      <a:srgbClr val="FFFFFF"/>
                    </a:solidFill>
                  </a14:hiddenFill>
                </a:ext>
              </a:extLst>
            </p:spPr>
          </p:pic>
          <p:pic>
            <p:nvPicPr>
              <p:cNvPr id="8219" name="Picture 27" descr="http://downloads.clipart.com/20762977.png?t=1360959525&amp;h=9ca79df4ab4401a73207118b3ad38d48&amp;u=gettingnerd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81194" y="4858268"/>
                <a:ext cx="1120695" cy="708279"/>
              </a:xfrm>
              <a:prstGeom prst="rect">
                <a:avLst/>
              </a:prstGeom>
              <a:noFill/>
              <a:extLst>
                <a:ext uri="{909E8E84-426E-40dd-AFC4-6F175D3DCCD1}">
                  <a14:hiddenFill xmlns="" xmlns:a14="http://schemas.microsoft.com/office/drawing/2010/main">
                    <a:solidFill>
                      <a:srgbClr val="FFFFFF"/>
                    </a:solidFill>
                  </a14:hiddenFill>
                </a:ext>
              </a:extLst>
            </p:spPr>
          </p:pic>
          <p:pic>
            <p:nvPicPr>
              <p:cNvPr id="8227" name="Picture 35" descr="http://downloads.clipart.com/20763081.png?t=1360959932&amp;h=71e636655bdbf42f52a2449a52452d8f&amp;u=gettingnerdy"/>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66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458200" y="3602323"/>
                <a:ext cx="478910" cy="673889"/>
              </a:xfrm>
              <a:prstGeom prst="rect">
                <a:avLst/>
              </a:prstGeom>
              <a:noFill/>
              <a:extLst>
                <a:ext uri="{909E8E84-426E-40dd-AFC4-6F175D3DCCD1}">
                  <a14:hiddenFill xmlns="" xmlns:a14="http://schemas.microsoft.com/office/drawing/2010/main">
                    <a:solidFill>
                      <a:srgbClr val="FFFFFF"/>
                    </a:solidFill>
                  </a14:hiddenFill>
                </a:ext>
              </a:extLst>
            </p:spPr>
          </p:pic>
          <p:pic>
            <p:nvPicPr>
              <p:cNvPr id="8235" name="Picture 43" descr="http://downloads.clipart.com/20763155.png?t=1360960354&amp;h=97ad3777cee2c483ec908b5e767dafbb&amp;u=gettingnerdy"/>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227516" y="2853559"/>
                <a:ext cx="820393" cy="700116"/>
              </a:xfrm>
              <a:prstGeom prst="rect">
                <a:avLst/>
              </a:prstGeom>
              <a:noFill/>
              <a:extLst>
                <a:ext uri="{909E8E84-426E-40dd-AFC4-6F175D3DCCD1}">
                  <a14:hiddenFill xmlns="" xmlns:a14="http://schemas.microsoft.com/office/drawing/2010/main">
                    <a:solidFill>
                      <a:srgbClr val="FFFFFF"/>
                    </a:solidFill>
                  </a14:hiddenFill>
                </a:ext>
              </a:extLst>
            </p:spPr>
          </p:pic>
          <p:pic>
            <p:nvPicPr>
              <p:cNvPr id="8237" name="Picture 45" descr="http://downloads.clipart.com/20762625.png?t=1360960541&amp;h=5e07431b09c74c7720617cda3890c327&amp;u=gettingnerd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3437139">
                <a:off x="661159" y="3415861"/>
                <a:ext cx="585636" cy="797145"/>
              </a:xfrm>
              <a:prstGeom prst="rect">
                <a:avLst/>
              </a:prstGeom>
              <a:noFill/>
              <a:extLst>
                <a:ext uri="{909E8E84-426E-40dd-AFC4-6F175D3DCCD1}">
                  <a14:hiddenFill xmlns="" xmlns:a14="http://schemas.microsoft.com/office/drawing/2010/main">
                    <a:solidFill>
                      <a:srgbClr val="FFFFFF"/>
                    </a:solidFill>
                  </a14:hiddenFill>
                </a:ext>
              </a:extLst>
            </p:spPr>
          </p:pic>
          <p:pic>
            <p:nvPicPr>
              <p:cNvPr id="8239" name="Picture 47" descr="http://downloads.clipart.com/20762929.png?t=1360960585&amp;h=fbe0b53e724c0c08d0a4c098cb94553a&amp;u=gettingnerdy"/>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7232870">
                <a:off x="4192674" y="5274688"/>
                <a:ext cx="864376" cy="954760"/>
              </a:xfrm>
              <a:prstGeom prst="rect">
                <a:avLst/>
              </a:prstGeom>
              <a:noFill/>
              <a:extLst>
                <a:ext uri="{909E8E84-426E-40dd-AFC4-6F175D3DCCD1}">
                  <a14:hiddenFill xmlns="" xmlns:a14="http://schemas.microsoft.com/office/drawing/2010/main">
                    <a:solidFill>
                      <a:srgbClr val="FFFFFF"/>
                    </a:solidFill>
                  </a14:hiddenFill>
                </a:ext>
              </a:extLst>
            </p:spPr>
          </p:pic>
          <p:pic>
            <p:nvPicPr>
              <p:cNvPr id="8241" name="Picture 49" descr="http://downloads.clipart.com/21679585.png?t=1360961379&amp;h=8384735faecf4f90c80602770abe9ad8&amp;u=gettingnerdy"/>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9597132">
                <a:off x="4480347" y="6298570"/>
                <a:ext cx="980126" cy="640350"/>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2052" name="Picture 4" descr="http://images.clipart.com/thb/thb9/PH/zc0658_20030812/zc0658_20030812_02/10049891.thb.jpg?0658_030812_73031"/>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525083" y="4981800"/>
              <a:ext cx="703883" cy="587239"/>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33933273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downloads.clipart.com/441640.jpg?t=1360960819&amp;h=bd796a92a4251b7afbe4f7ceb02fb38c&amp;u=gettingnerd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1" y="76200"/>
            <a:ext cx="6966795" cy="5486400"/>
          </a:xfrm>
          <a:prstGeom prst="rect">
            <a:avLst/>
          </a:prstGeom>
          <a:noFill/>
          <a:extLst>
            <a:ext uri="{909E8E84-426E-40dd-AFC4-6F175D3DCCD1}">
              <a14:hiddenFill xmlns="" xmlns:a14="http://schemas.microsoft.com/office/drawing/2010/main">
                <a:solidFill>
                  <a:srgbClr val="FFFFFF"/>
                </a:solidFill>
              </a14:hiddenFill>
            </a:ext>
          </a:extLst>
        </p:spPr>
      </p:pic>
      <p:sp>
        <p:nvSpPr>
          <p:cNvPr id="43011" name="Rectangle 3"/>
          <p:cNvSpPr>
            <a:spLocks noGrp="1" noChangeArrowheads="1"/>
          </p:cNvSpPr>
          <p:nvPr>
            <p:ph type="body" idx="1"/>
          </p:nvPr>
        </p:nvSpPr>
        <p:spPr>
          <a:xfrm>
            <a:off x="5029200" y="2819400"/>
            <a:ext cx="3733800" cy="2971800"/>
          </a:xfrm>
        </p:spPr>
        <p:txBody>
          <a:bodyPr/>
          <a:lstStyle/>
          <a:p>
            <a:pPr marL="0" indent="0" algn="ctr">
              <a:lnSpc>
                <a:spcPct val="80000"/>
              </a:lnSpc>
              <a:buFontTx/>
              <a:buNone/>
            </a:pPr>
            <a:r>
              <a:rPr lang="en-US" sz="3600" b="1" dirty="0">
                <a:solidFill>
                  <a:srgbClr val="FF0000"/>
                </a:solidFill>
                <a:latin typeface="Calibri" pitchFamily="34" charset="0"/>
                <a:cs typeface="Calibri" pitchFamily="34" charset="0"/>
              </a:rPr>
              <a:t>Whoa, dude… did you know…?</a:t>
            </a:r>
          </a:p>
          <a:p>
            <a:pPr marL="0" indent="0" algn="ctr">
              <a:lnSpc>
                <a:spcPct val="80000"/>
              </a:lnSpc>
              <a:buFontTx/>
              <a:buNone/>
            </a:pPr>
            <a:r>
              <a:rPr lang="en-US" sz="2600" dirty="0">
                <a:solidFill>
                  <a:srgbClr val="FF0000"/>
                </a:solidFill>
                <a:latin typeface="Calibri" pitchFamily="34" charset="0"/>
                <a:cs typeface="Calibri" pitchFamily="34" charset="0"/>
              </a:rPr>
              <a:t>Most all organisms that have ever lived (99%) are </a:t>
            </a:r>
            <a:r>
              <a:rPr lang="en-US" sz="2600" b="1" u="sng" dirty="0">
                <a:solidFill>
                  <a:srgbClr val="FF0000"/>
                </a:solidFill>
                <a:latin typeface="Calibri" pitchFamily="34" charset="0"/>
                <a:cs typeface="Calibri" pitchFamily="34" charset="0"/>
              </a:rPr>
              <a:t>extinct</a:t>
            </a:r>
            <a:r>
              <a:rPr lang="en-US" sz="2600" dirty="0">
                <a:solidFill>
                  <a:srgbClr val="FF0000"/>
                </a:solidFill>
                <a:latin typeface="Calibri" pitchFamily="34" charset="0"/>
                <a:cs typeface="Calibri" pitchFamily="34" charset="0"/>
              </a:rPr>
              <a:t>.</a:t>
            </a:r>
          </a:p>
          <a:p>
            <a:pPr marL="0" indent="0" algn="ctr">
              <a:lnSpc>
                <a:spcPct val="80000"/>
              </a:lnSpc>
              <a:buFontTx/>
              <a:buNone/>
            </a:pPr>
            <a:r>
              <a:rPr lang="en-US" sz="2600" dirty="0">
                <a:solidFill>
                  <a:srgbClr val="FF0000"/>
                </a:solidFill>
                <a:latin typeface="Calibri" pitchFamily="34" charset="0"/>
                <a:cs typeface="Calibri" pitchFamily="34" charset="0"/>
              </a:rPr>
              <a:t>Fossils provide a </a:t>
            </a:r>
            <a:r>
              <a:rPr lang="en-US" sz="2600" b="1" u="sng" dirty="0">
                <a:solidFill>
                  <a:srgbClr val="FF0000"/>
                </a:solidFill>
                <a:latin typeface="Calibri" pitchFamily="34" charset="0"/>
                <a:cs typeface="Calibri" pitchFamily="34" charset="0"/>
              </a:rPr>
              <a:t>historical</a:t>
            </a:r>
            <a:r>
              <a:rPr lang="en-US" sz="2600" dirty="0">
                <a:solidFill>
                  <a:srgbClr val="FF0000"/>
                </a:solidFill>
                <a:latin typeface="Calibri" pitchFamily="34" charset="0"/>
                <a:cs typeface="Calibri" pitchFamily="34" charset="0"/>
              </a:rPr>
              <a:t> sequence of life known as the </a:t>
            </a:r>
            <a:r>
              <a:rPr lang="en-US" sz="2600" b="1" dirty="0">
                <a:solidFill>
                  <a:srgbClr val="FF0000"/>
                </a:solidFill>
                <a:latin typeface="Calibri" pitchFamily="34" charset="0"/>
                <a:cs typeface="Calibri" pitchFamily="34" charset="0"/>
                <a:hlinkClick r:id="rId3"/>
              </a:rPr>
              <a:t>geologic time scale</a:t>
            </a:r>
            <a:r>
              <a:rPr lang="en-US" sz="2600" dirty="0">
                <a:solidFill>
                  <a:srgbClr val="FF0000"/>
                </a:solidFill>
                <a:latin typeface="Calibri" pitchFamily="34" charset="0"/>
                <a:cs typeface="Calibri" pitchFamily="34" charset="0"/>
              </a:rPr>
              <a:t>.</a:t>
            </a:r>
          </a:p>
        </p:txBody>
      </p:sp>
      <p:sp>
        <p:nvSpPr>
          <p:cNvPr id="4" name="TextBox 3"/>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mzaher\AppData\Local\Microsoft\Windows\Temporary Internet Files\Content.IE5\E3UR9CZ6\MP900313982[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 b="90000" l="3425" r="89897">
                        <a14:foregroundMark x1="13699" y1="13500" x2="80137" y2="63167"/>
                        <a14:foregroundMark x1="33562" y1="8833" x2="80479" y2="55333"/>
                        <a14:foregroundMark x1="17295" y1="47167" x2="66438" y2="70000"/>
                      </a14:backgroundRemoval>
                    </a14:imgEffect>
                  </a14:imgLayer>
                </a14:imgProps>
              </a:ext>
              <a:ext uri="{28A0092B-C50C-407E-A947-70E740481C1C}">
                <a14:useLocalDpi xmlns:a14="http://schemas.microsoft.com/office/drawing/2010/main" val="0"/>
              </a:ext>
            </a:extLst>
          </a:blip>
          <a:srcRect l="10103" t="7329" r="14171" b="28018"/>
          <a:stretch/>
        </p:blipFill>
        <p:spPr bwMode="auto">
          <a:xfrm>
            <a:off x="4898136" y="3048000"/>
            <a:ext cx="4169664" cy="3657600"/>
          </a:xfrm>
          <a:prstGeom prst="ellipse">
            <a:avLst/>
          </a:prstGeom>
          <a:noFill/>
          <a:extLst>
            <a:ext uri="{909E8E84-426E-40dd-AFC4-6F175D3DCCD1}">
              <a14:hiddenFill xmlns="" xmlns:a14="http://schemas.microsoft.com/office/drawing/2010/main">
                <a:solidFill>
                  <a:srgbClr val="FFFFFF"/>
                </a:solidFill>
              </a14:hiddenFill>
            </a:ext>
          </a:extLst>
        </p:spPr>
      </p:pic>
      <p:sp>
        <p:nvSpPr>
          <p:cNvPr id="268291" name="Rectangle 3"/>
          <p:cNvSpPr>
            <a:spLocks noGrp="1" noChangeArrowheads="1"/>
          </p:cNvSpPr>
          <p:nvPr>
            <p:ph type="body" idx="1"/>
          </p:nvPr>
        </p:nvSpPr>
        <p:spPr>
          <a:xfrm>
            <a:off x="228600" y="381000"/>
            <a:ext cx="4876800" cy="6096000"/>
          </a:xfrm>
        </p:spPr>
        <p:txBody>
          <a:bodyPr/>
          <a:lstStyle/>
          <a:p>
            <a:pPr marL="0" indent="0" algn="ctr">
              <a:lnSpc>
                <a:spcPct val="90000"/>
              </a:lnSpc>
              <a:buFontTx/>
              <a:buNone/>
            </a:pPr>
            <a:r>
              <a:rPr lang="en-US" sz="2800" dirty="0">
                <a:latin typeface="Calibri" pitchFamily="34" charset="0"/>
                <a:cs typeface="Calibri" pitchFamily="34" charset="0"/>
              </a:rPr>
              <a:t>We can estimate the AGE of a fossil using </a:t>
            </a:r>
            <a:r>
              <a:rPr lang="en-US" sz="2800" b="1" u="sng" dirty="0">
                <a:latin typeface="Calibri" pitchFamily="34" charset="0"/>
                <a:cs typeface="Calibri" pitchFamily="34" charset="0"/>
              </a:rPr>
              <a:t>RADIOACTIVE DATING</a:t>
            </a:r>
            <a:r>
              <a:rPr lang="en-US" sz="2800" dirty="0">
                <a:latin typeface="Calibri" pitchFamily="34" charset="0"/>
                <a:cs typeface="Calibri" pitchFamily="34" charset="0"/>
              </a:rPr>
              <a:t>:  </a:t>
            </a:r>
          </a:p>
          <a:p>
            <a:pPr algn="just">
              <a:lnSpc>
                <a:spcPct val="90000"/>
              </a:lnSpc>
              <a:buFontTx/>
              <a:buChar char="-"/>
            </a:pPr>
            <a:r>
              <a:rPr lang="en-US" sz="2800" dirty="0">
                <a:latin typeface="Calibri" pitchFamily="34" charset="0"/>
                <a:cs typeface="Calibri" pitchFamily="34" charset="0"/>
              </a:rPr>
              <a:t>Rocks contain </a:t>
            </a:r>
            <a:r>
              <a:rPr lang="en-US" sz="2800" b="1" u="sng" dirty="0">
                <a:latin typeface="Calibri" pitchFamily="34" charset="0"/>
                <a:cs typeface="Calibri" pitchFamily="34" charset="0"/>
              </a:rPr>
              <a:t>radioactive</a:t>
            </a:r>
            <a:r>
              <a:rPr lang="en-US" sz="2800" dirty="0">
                <a:latin typeface="Calibri" pitchFamily="34" charset="0"/>
                <a:cs typeface="Calibri" pitchFamily="34" charset="0"/>
              </a:rPr>
              <a:t> chemicals that </a:t>
            </a:r>
            <a:r>
              <a:rPr lang="en-US" sz="2800" b="1" u="sng" dirty="0">
                <a:latin typeface="Calibri" pitchFamily="34" charset="0"/>
                <a:cs typeface="Calibri" pitchFamily="34" charset="0"/>
              </a:rPr>
              <a:t>break down</a:t>
            </a:r>
          </a:p>
          <a:p>
            <a:pPr algn="just">
              <a:lnSpc>
                <a:spcPct val="90000"/>
              </a:lnSpc>
              <a:buFontTx/>
              <a:buChar char="-"/>
            </a:pPr>
            <a:r>
              <a:rPr lang="en-US" sz="2800" dirty="0">
                <a:latin typeface="Calibri" pitchFamily="34" charset="0"/>
                <a:cs typeface="Calibri" pitchFamily="34" charset="0"/>
              </a:rPr>
              <a:t>The </a:t>
            </a:r>
            <a:r>
              <a:rPr lang="en-US" sz="2800" b="1" u="sng" dirty="0">
                <a:latin typeface="Calibri" pitchFamily="34" charset="0"/>
                <a:cs typeface="Calibri" pitchFamily="34" charset="0"/>
              </a:rPr>
              <a:t>Half-life</a:t>
            </a:r>
            <a:r>
              <a:rPr lang="en-US" sz="2800" b="1" dirty="0">
                <a:latin typeface="Calibri" pitchFamily="34" charset="0"/>
                <a:cs typeface="Calibri" pitchFamily="34" charset="0"/>
              </a:rPr>
              <a:t> </a:t>
            </a:r>
            <a:r>
              <a:rPr lang="en-US" sz="2800" dirty="0">
                <a:latin typeface="Calibri" pitchFamily="34" charset="0"/>
                <a:cs typeface="Calibri" pitchFamily="34" charset="0"/>
              </a:rPr>
              <a:t>is the amount of time it takes for </a:t>
            </a:r>
            <a:r>
              <a:rPr lang="en-US" sz="2800" b="1" u="sng" dirty="0">
                <a:latin typeface="Calibri" pitchFamily="34" charset="0"/>
                <a:cs typeface="Calibri" pitchFamily="34" charset="0"/>
              </a:rPr>
              <a:t>HALF</a:t>
            </a:r>
            <a:r>
              <a:rPr lang="en-US" sz="2800" dirty="0">
                <a:latin typeface="Calibri" pitchFamily="34" charset="0"/>
                <a:cs typeface="Calibri" pitchFamily="34" charset="0"/>
              </a:rPr>
              <a:t> of the </a:t>
            </a:r>
            <a:r>
              <a:rPr lang="en-US" sz="2800" b="1" u="sng" dirty="0">
                <a:latin typeface="Calibri" pitchFamily="34" charset="0"/>
                <a:cs typeface="Calibri" pitchFamily="34" charset="0"/>
              </a:rPr>
              <a:t>chemicals</a:t>
            </a:r>
            <a:r>
              <a:rPr lang="en-US" sz="2800" dirty="0">
                <a:latin typeface="Calibri" pitchFamily="34" charset="0"/>
                <a:cs typeface="Calibri" pitchFamily="34" charset="0"/>
              </a:rPr>
              <a:t> in a rock to </a:t>
            </a:r>
            <a:r>
              <a:rPr lang="en-US" sz="2800" b="1" u="sng" dirty="0">
                <a:latin typeface="Calibri" pitchFamily="34" charset="0"/>
                <a:cs typeface="Calibri" pitchFamily="34" charset="0"/>
              </a:rPr>
              <a:t>decay</a:t>
            </a:r>
            <a:r>
              <a:rPr lang="en-US" sz="2800" dirty="0">
                <a:latin typeface="Calibri" pitchFamily="34" charset="0"/>
                <a:cs typeface="Calibri" pitchFamily="34" charset="0"/>
              </a:rPr>
              <a:t>, or turn into </a:t>
            </a:r>
            <a:r>
              <a:rPr lang="en-US" sz="2800" b="1" u="sng" dirty="0">
                <a:latin typeface="Calibri" pitchFamily="34" charset="0"/>
                <a:cs typeface="Calibri" pitchFamily="34" charset="0"/>
              </a:rPr>
              <a:t>another chemical</a:t>
            </a:r>
          </a:p>
          <a:p>
            <a:pPr algn="just">
              <a:lnSpc>
                <a:spcPct val="90000"/>
              </a:lnSpc>
              <a:buFontTx/>
              <a:buChar char="-"/>
            </a:pPr>
            <a:r>
              <a:rPr lang="en-US" sz="2800" dirty="0">
                <a:latin typeface="Calibri" pitchFamily="34" charset="0"/>
                <a:cs typeface="Calibri" pitchFamily="34" charset="0"/>
              </a:rPr>
              <a:t>So, we can analyze a sample of the radioactive chemical from a rock found near the fossil, calculate its half-life,  and estimate how old the fossil really is</a:t>
            </a:r>
          </a:p>
        </p:txBody>
      </p:sp>
      <p:sp>
        <p:nvSpPr>
          <p:cNvPr id="3" name="TextBox 2"/>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pic>
        <p:nvPicPr>
          <p:cNvPr id="3074" name="Picture 2" descr="http://images.clipart.com/thw/thw11/CL/5344_2005010018/000803_1053_12/21643041.thb.jpg?000803_1053_1248_v__v"/>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953000" y="3657600"/>
            <a:ext cx="3333750" cy="253365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Multiply 1"/>
          <p:cNvSpPr/>
          <p:nvPr/>
        </p:nvSpPr>
        <p:spPr>
          <a:xfrm>
            <a:off x="5943600" y="4114800"/>
            <a:ext cx="457200" cy="533400"/>
          </a:xfrm>
          <a:prstGeom prst="mathMultipl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6982968" y="4267200"/>
            <a:ext cx="637032" cy="6096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a:t>
            </a:r>
            <a:r>
              <a:rPr lang="en-US" sz="1600" baseline="-25000" dirty="0"/>
              <a:t>14</a:t>
            </a:r>
            <a:endParaRPr lang="en-US" sz="1600" dirty="0"/>
          </a:p>
        </p:txBody>
      </p:sp>
      <p:sp>
        <p:nvSpPr>
          <p:cNvPr id="8" name="Oval 7"/>
          <p:cNvSpPr/>
          <p:nvPr/>
        </p:nvSpPr>
        <p:spPr>
          <a:xfrm>
            <a:off x="7135368" y="4419600"/>
            <a:ext cx="637032" cy="6096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a:t>
            </a:r>
            <a:r>
              <a:rPr lang="en-US" sz="1600" baseline="-25000" dirty="0"/>
              <a:t>14</a:t>
            </a:r>
            <a:endParaRPr lang="en-US" sz="1600" dirty="0"/>
          </a:p>
        </p:txBody>
      </p:sp>
      <p:sp>
        <p:nvSpPr>
          <p:cNvPr id="9" name="Oval 8"/>
          <p:cNvSpPr/>
          <p:nvPr/>
        </p:nvSpPr>
        <p:spPr>
          <a:xfrm>
            <a:off x="6629400" y="4495800"/>
            <a:ext cx="637032" cy="6096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a:t>
            </a:r>
            <a:r>
              <a:rPr lang="en-US" sz="1600" baseline="-25000" dirty="0"/>
              <a:t>14</a:t>
            </a:r>
            <a:endParaRPr lang="en-US" sz="1600" dirty="0"/>
          </a:p>
        </p:txBody>
      </p:sp>
      <p:sp>
        <p:nvSpPr>
          <p:cNvPr id="10" name="Oval 9"/>
          <p:cNvSpPr/>
          <p:nvPr/>
        </p:nvSpPr>
        <p:spPr>
          <a:xfrm>
            <a:off x="7010400" y="4114800"/>
            <a:ext cx="637032" cy="6096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a:t>
            </a:r>
            <a:r>
              <a:rPr lang="en-US" sz="1600" baseline="-25000" dirty="0"/>
              <a:t>14</a:t>
            </a:r>
            <a:endParaRPr lang="en-US" sz="1600" dirty="0"/>
          </a:p>
        </p:txBody>
      </p:sp>
      <p:sp>
        <p:nvSpPr>
          <p:cNvPr id="11" name="Oval 10"/>
          <p:cNvSpPr/>
          <p:nvPr/>
        </p:nvSpPr>
        <p:spPr>
          <a:xfrm>
            <a:off x="7239000" y="4343400"/>
            <a:ext cx="637032" cy="6096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a:t>
            </a:r>
            <a:r>
              <a:rPr lang="en-US" sz="1600" baseline="-25000" dirty="0"/>
              <a:t>14</a:t>
            </a:r>
            <a:endParaRPr lang="en-US" sz="1600" dirty="0"/>
          </a:p>
        </p:txBody>
      </p:sp>
      <p:sp>
        <p:nvSpPr>
          <p:cNvPr id="12" name="Oval 11"/>
          <p:cNvSpPr/>
          <p:nvPr/>
        </p:nvSpPr>
        <p:spPr>
          <a:xfrm>
            <a:off x="7301484" y="4493172"/>
            <a:ext cx="637032" cy="6096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a:t>
            </a:r>
            <a:r>
              <a:rPr lang="en-US" sz="1600" baseline="-25000" dirty="0"/>
              <a:t>2</a:t>
            </a:r>
            <a:endParaRPr lang="en-US" sz="1600" dirty="0"/>
          </a:p>
        </p:txBody>
      </p:sp>
      <p:sp>
        <p:nvSpPr>
          <p:cNvPr id="13" name="Oval 12"/>
          <p:cNvSpPr/>
          <p:nvPr/>
        </p:nvSpPr>
        <p:spPr>
          <a:xfrm>
            <a:off x="6982968" y="4076700"/>
            <a:ext cx="637032" cy="6096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a:t>
            </a:r>
            <a:r>
              <a:rPr lang="en-US" sz="1600" baseline="-25000" dirty="0"/>
              <a:t>2</a:t>
            </a:r>
            <a:endParaRPr lang="en-US" sz="1600" dirty="0"/>
          </a:p>
        </p:txBody>
      </p:sp>
      <p:sp>
        <p:nvSpPr>
          <p:cNvPr id="14" name="Oval 13"/>
          <p:cNvSpPr/>
          <p:nvPr/>
        </p:nvSpPr>
        <p:spPr>
          <a:xfrm>
            <a:off x="6776781" y="4648200"/>
            <a:ext cx="637032" cy="6096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a:t>
            </a:r>
            <a:r>
              <a:rPr lang="en-US" sz="1600" baseline="-25000" dirty="0"/>
              <a:t>2</a:t>
            </a:r>
            <a:endParaRPr lang="en-US" sz="1600" dirty="0"/>
          </a:p>
        </p:txBody>
      </p:sp>
      <p:sp>
        <p:nvSpPr>
          <p:cNvPr id="15" name="Oval 14"/>
          <p:cNvSpPr/>
          <p:nvPr/>
        </p:nvSpPr>
        <p:spPr>
          <a:xfrm>
            <a:off x="6601968" y="4038600"/>
            <a:ext cx="637032" cy="6096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a:t>
            </a:r>
            <a:r>
              <a:rPr lang="en-US" sz="1600" baseline="-25000" dirty="0"/>
              <a:t>2</a:t>
            </a:r>
            <a:endParaRPr lang="en-US" sz="1600" dirty="0"/>
          </a:p>
        </p:txBody>
      </p:sp>
      <p:sp>
        <p:nvSpPr>
          <p:cNvPr id="16" name="Oval 15"/>
          <p:cNvSpPr/>
          <p:nvPr/>
        </p:nvSpPr>
        <p:spPr>
          <a:xfrm>
            <a:off x="6400800" y="4419600"/>
            <a:ext cx="637032" cy="6096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a:t>
            </a:r>
            <a:r>
              <a:rPr lang="en-US" sz="1600" baseline="-25000" dirty="0"/>
              <a:t>2</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47" presetClass="entr" presetSubtype="0" fill="hold" nodeType="withEffect">
                                  <p:stCondLst>
                                    <p:cond delay="500"/>
                                  </p:stCondLst>
                                  <p:childTnLst>
                                    <p:set>
                                      <p:cBhvr>
                                        <p:cTn id="22" dur="1" fill="hold">
                                          <p:stCondLst>
                                            <p:cond delay="0"/>
                                          </p:stCondLst>
                                        </p:cTn>
                                        <p:tgtEl>
                                          <p:spTgt spid="3075"/>
                                        </p:tgtEl>
                                        <p:attrNameLst>
                                          <p:attrName>style.visibility</p:attrName>
                                        </p:attrNameLst>
                                      </p:cBhvr>
                                      <p:to>
                                        <p:strVal val="visible"/>
                                      </p:to>
                                    </p:set>
                                    <p:animEffect transition="in" filter="fade">
                                      <p:cBhvr>
                                        <p:cTn id="23" dur="1000"/>
                                        <p:tgtEl>
                                          <p:spTgt spid="3075"/>
                                        </p:tgtEl>
                                      </p:cBhvr>
                                    </p:animEffect>
                                    <p:anim calcmode="lin" valueType="num">
                                      <p:cBhvr>
                                        <p:cTn id="24" dur="1000" fill="hold"/>
                                        <p:tgtEl>
                                          <p:spTgt spid="3075"/>
                                        </p:tgtEl>
                                        <p:attrNameLst>
                                          <p:attrName>ppt_x</p:attrName>
                                        </p:attrNameLst>
                                      </p:cBhvr>
                                      <p:tavLst>
                                        <p:tav tm="0">
                                          <p:val>
                                            <p:strVal val="#ppt_x"/>
                                          </p:val>
                                        </p:tav>
                                        <p:tav tm="100000">
                                          <p:val>
                                            <p:strVal val="#ppt_x"/>
                                          </p:val>
                                        </p:tav>
                                      </p:tavLst>
                                    </p:anim>
                                    <p:anim calcmode="lin" valueType="num">
                                      <p:cBhvr>
                                        <p:cTn id="25" dur="1000" fill="hold"/>
                                        <p:tgtEl>
                                          <p:spTgt spid="3075"/>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1" presetClass="entr" presetSubtype="0" fill="hold" grpId="1" nodeType="after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par>
                          <p:cTn id="29" fill="hold">
                            <p:stCondLst>
                              <p:cond delay="2500"/>
                            </p:stCondLst>
                            <p:childTnLst>
                              <p:par>
                                <p:cTn id="30" presetID="0" presetClass="path" presetSubtype="0" accel="50000" decel="50000" fill="hold" grpId="0" nodeType="afterEffect">
                                  <p:stCondLst>
                                    <p:cond delay="0"/>
                                  </p:stCondLst>
                                  <p:childTnLst>
                                    <p:animMotion origin="layout" path="M 0 0 C -0.01736 -0.03843 -0.0151 -0.10047 -0.02413 -0.14491 C -0.02604 -0.17014 -0.02847 -0.19537 -0.03108 -0.2206 C -0.03194 -0.22847 -0.03316 -0.24422 -0.03802 -0.25047 C -0.03941 -0.25209 -0.04149 -0.25185 -0.04323 -0.25301 C -0.05139 -0.25764 -0.0599 -0.26227 -0.06736 -0.26898 C -0.08108 -0.28125 -0.08802 -0.30324 -0.10174 -0.31482 C -0.11128 -0.33588 -0.11823 -0.36088 -0.13281 -0.37709 C -0.13785 -0.38264 -0.14305 -0.38773 -0.14826 -0.39306 C -0.16667 -0.41204 -0.15208 -0.38935 -0.16389 -0.4 C -0.17483 -0.40996 -0.17118 -0.40533 -0.17587 -0.41158 C -0.17778 -0.43334 -0.18108 -0.45741 -0.19323 -0.47361 C -0.19792 -0.48959 -0.19549 -0.48102 -0.2 -0.49884 C -0.20052 -0.50116 -0.20174 -0.50579 -0.20174 -0.50579 C -0.20121 -0.51945 -0.20104 -0.53334 -0.2 -0.54699 C -0.19965 -0.55139 -0.1941 -0.56783 -0.19149 -0.56783 " pathEditMode="relative" ptsTypes="fffffffffffffffA">
                                      <p:cBhvr>
                                        <p:cTn id="31" dur="2000" fill="hold"/>
                                        <p:tgtEl>
                                          <p:spTgt spid="4"/>
                                        </p:tgtEl>
                                        <p:attrNameLst>
                                          <p:attrName>ppt_x</p:attrName>
                                          <p:attrName>ppt_y</p:attrName>
                                        </p:attrNameLst>
                                      </p:cBhvr>
                                    </p:animMotion>
                                  </p:childTnLst>
                                </p:cTn>
                              </p:par>
                            </p:childTnLst>
                          </p:cTn>
                        </p:par>
                        <p:par>
                          <p:cTn id="32" fill="hold">
                            <p:stCondLst>
                              <p:cond delay="4500"/>
                            </p:stCondLst>
                            <p:childTnLst>
                              <p:par>
                                <p:cTn id="33" presetID="1" presetClass="exit" presetSubtype="0" fill="hold" grpId="2" nodeType="afterEffect">
                                  <p:stCondLst>
                                    <p:cond delay="0"/>
                                  </p:stCondLst>
                                  <p:childTnLst>
                                    <p:set>
                                      <p:cBhvr>
                                        <p:cTn id="34" dur="1" fill="hold">
                                          <p:stCondLst>
                                            <p:cond delay="0"/>
                                          </p:stCondLst>
                                        </p:cTn>
                                        <p:tgtEl>
                                          <p:spTgt spid="4"/>
                                        </p:tgtEl>
                                        <p:attrNameLst>
                                          <p:attrName>style.visibility</p:attrName>
                                        </p:attrNameLst>
                                      </p:cBhvr>
                                      <p:to>
                                        <p:strVal val="hidden"/>
                                      </p:to>
                                    </p:set>
                                  </p:childTnLst>
                                </p:cTn>
                              </p:par>
                            </p:childTnLst>
                          </p:cTn>
                        </p:par>
                        <p:par>
                          <p:cTn id="35" fill="hold">
                            <p:stCondLst>
                              <p:cond delay="4500"/>
                            </p:stCondLst>
                            <p:childTnLst>
                              <p:par>
                                <p:cTn id="36" presetID="1" presetClass="entr" presetSubtype="0" fill="hold" grpId="1" nodeType="after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par>
                          <p:cTn id="38" fill="hold">
                            <p:stCondLst>
                              <p:cond delay="4500"/>
                            </p:stCondLst>
                            <p:childTnLst>
                              <p:par>
                                <p:cTn id="39" presetID="1" presetClass="entr" presetSubtype="0" fill="hold" grpId="1" nodeType="after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par>
                          <p:cTn id="41" fill="hold">
                            <p:stCondLst>
                              <p:cond delay="4500"/>
                            </p:stCondLst>
                            <p:childTnLst>
                              <p:par>
                                <p:cTn id="42" presetID="0" presetClass="path" presetSubtype="0" accel="50000" decel="50000" fill="hold" grpId="0" nodeType="afterEffect">
                                  <p:stCondLst>
                                    <p:cond delay="0"/>
                                  </p:stCondLst>
                                  <p:childTnLst>
                                    <p:animMotion origin="layout" path="M 3.33333E-6 2.59259E-6 C -0.01302 -0.04306 -0.01129 -0.11227 -0.01806 -0.16204 C -0.01945 -0.19028 -0.02118 -0.21852 -0.02327 -0.24653 C -0.02379 -0.25533 -0.02483 -0.27292 -0.0283 -0.2801 C -0.02934 -0.28172 -0.03091 -0.28148 -0.03229 -0.28287 C -0.03837 -0.28797 -0.04462 -0.29329 -0.05018 -0.3007 C -0.06042 -0.31435 -0.06545 -0.33889 -0.0757 -0.35185 C -0.08282 -0.37547 -0.08802 -0.40347 -0.09879 -0.42153 C -0.10261 -0.42778 -0.10643 -0.43334 -0.11025 -0.43935 C -0.12396 -0.46042 -0.1132 -0.43519 -0.12188 -0.44699 C -0.13004 -0.4581 -0.12743 -0.45301 -0.13091 -0.45996 C -0.13229 -0.48426 -0.13473 -0.51111 -0.14375 -0.5294 C -0.14723 -0.54722 -0.14549 -0.5375 -0.14879 -0.55764 C -0.14914 -0.56019 -0.15 -0.56528 -0.15 -0.56505 C -0.14966 -0.58056 -0.14966 -0.59607 -0.14879 -0.61135 C -0.14861 -0.61621 -0.14445 -0.63449 -0.14254 -0.63449 " pathEditMode="relative" rAng="0" ptsTypes="fffffffffffffffA">
                                      <p:cBhvr>
                                        <p:cTn id="43" dur="2000" fill="hold"/>
                                        <p:tgtEl>
                                          <p:spTgt spid="8"/>
                                        </p:tgtEl>
                                        <p:attrNameLst>
                                          <p:attrName>ppt_x</p:attrName>
                                          <p:attrName>ppt_y</p:attrName>
                                        </p:attrNameLst>
                                      </p:cBhvr>
                                      <p:rCtr x="-7500" y="-31736"/>
                                    </p:animMotion>
                                  </p:childTnLst>
                                </p:cTn>
                              </p:par>
                            </p:childTnLst>
                          </p:cTn>
                        </p:par>
                        <p:par>
                          <p:cTn id="44" fill="hold">
                            <p:stCondLst>
                              <p:cond delay="6500"/>
                            </p:stCondLst>
                            <p:childTnLst>
                              <p:par>
                                <p:cTn id="45" presetID="1" presetClass="exit" presetSubtype="0" fill="hold" grpId="2" nodeType="afterEffect">
                                  <p:stCondLst>
                                    <p:cond delay="0"/>
                                  </p:stCondLst>
                                  <p:childTnLst>
                                    <p:set>
                                      <p:cBhvr>
                                        <p:cTn id="46" dur="1" fill="hold">
                                          <p:stCondLst>
                                            <p:cond delay="0"/>
                                          </p:stCondLst>
                                        </p:cTn>
                                        <p:tgtEl>
                                          <p:spTgt spid="8"/>
                                        </p:tgtEl>
                                        <p:attrNameLst>
                                          <p:attrName>style.visibility</p:attrName>
                                        </p:attrNameLst>
                                      </p:cBhvr>
                                      <p:to>
                                        <p:strVal val="hidden"/>
                                      </p:to>
                                    </p:set>
                                  </p:childTnLst>
                                </p:cTn>
                              </p:par>
                            </p:childTnLst>
                          </p:cTn>
                        </p:par>
                        <p:par>
                          <p:cTn id="47" fill="hold">
                            <p:stCondLst>
                              <p:cond delay="6500"/>
                            </p:stCondLst>
                            <p:childTnLst>
                              <p:par>
                                <p:cTn id="48" presetID="1" presetClass="entr" presetSubtype="0"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childTnLst>
                          </p:cTn>
                        </p:par>
                        <p:par>
                          <p:cTn id="50" fill="hold">
                            <p:stCondLst>
                              <p:cond delay="6500"/>
                            </p:stCondLst>
                            <p:childTnLst>
                              <p:par>
                                <p:cTn id="51" presetID="1" presetClass="entr" presetSubtype="0" fill="hold" grpId="1" nodeType="afterEffect">
                                  <p:stCondLst>
                                    <p:cond delay="0"/>
                                  </p:stCondLst>
                                  <p:childTnLst>
                                    <p:set>
                                      <p:cBhvr>
                                        <p:cTn id="52" dur="1" fill="hold">
                                          <p:stCondLst>
                                            <p:cond delay="0"/>
                                          </p:stCondLst>
                                        </p:cTn>
                                        <p:tgtEl>
                                          <p:spTgt spid="9"/>
                                        </p:tgtEl>
                                        <p:attrNameLst>
                                          <p:attrName>style.visibility</p:attrName>
                                        </p:attrNameLst>
                                      </p:cBhvr>
                                      <p:to>
                                        <p:strVal val="visible"/>
                                      </p:to>
                                    </p:set>
                                  </p:childTnLst>
                                </p:cTn>
                              </p:par>
                            </p:childTnLst>
                          </p:cTn>
                        </p:par>
                        <p:par>
                          <p:cTn id="53" fill="hold">
                            <p:stCondLst>
                              <p:cond delay="6500"/>
                            </p:stCondLst>
                            <p:childTnLst>
                              <p:par>
                                <p:cTn id="54" presetID="0" presetClass="path" presetSubtype="0" accel="50000" decel="50000" fill="hold" grpId="0" nodeType="afterEffect">
                                  <p:stCondLst>
                                    <p:cond delay="0"/>
                                  </p:stCondLst>
                                  <p:childTnLst>
                                    <p:animMotion origin="layout" path="M 4.44444E-6 -3.33333E-6 C -0.00382 -0.03912 -0.0033 -0.10231 -0.00521 -0.14745 C -0.00573 -0.17314 -0.00625 -0.19884 -0.00678 -0.22453 C -0.00695 -0.23264 -0.00712 -0.24861 -0.00816 -0.25486 C -0.00851 -0.25671 -0.00903 -0.25648 -0.00938 -0.25764 C -0.01112 -0.26227 -0.01285 -0.26689 -0.01441 -0.27384 C -0.01737 -0.28634 -0.01893 -0.30856 -0.02188 -0.32037 C -0.02379 -0.34189 -0.02535 -0.36736 -0.02848 -0.38379 C -0.02952 -0.38935 -0.03056 -0.39467 -0.03178 -0.4 C -0.03559 -0.41944 -0.03247 -0.39629 -0.03507 -0.40717 C -0.03733 -0.41736 -0.03664 -0.4125 -0.03768 -0.41898 C -0.03803 -0.44097 -0.03872 -0.46551 -0.04132 -0.48194 C -0.04237 -0.49838 -0.04184 -0.48958 -0.04271 -0.50764 C -0.04289 -0.50995 -0.04306 -0.51481 -0.04306 -0.51458 C -0.04306 -0.5287 -0.04306 -0.54282 -0.04271 -0.55671 C -0.04271 -0.56111 -0.0415 -0.57777 -0.04098 -0.57777 " pathEditMode="relative" rAng="0" ptsTypes="fffffffffffffffA">
                                      <p:cBhvr>
                                        <p:cTn id="55" dur="2000" fill="hold"/>
                                        <p:tgtEl>
                                          <p:spTgt spid="9"/>
                                        </p:tgtEl>
                                        <p:attrNameLst>
                                          <p:attrName>ppt_x</p:attrName>
                                          <p:attrName>ppt_y</p:attrName>
                                        </p:attrNameLst>
                                      </p:cBhvr>
                                      <p:rCtr x="-2153" y="-28889"/>
                                    </p:animMotion>
                                  </p:childTnLst>
                                </p:cTn>
                              </p:par>
                            </p:childTnLst>
                          </p:cTn>
                        </p:par>
                        <p:par>
                          <p:cTn id="56" fill="hold">
                            <p:stCondLst>
                              <p:cond delay="8500"/>
                            </p:stCondLst>
                            <p:childTnLst>
                              <p:par>
                                <p:cTn id="57" presetID="1" presetClass="exit" presetSubtype="0" fill="hold" grpId="2" nodeType="afterEffect">
                                  <p:stCondLst>
                                    <p:cond delay="0"/>
                                  </p:stCondLst>
                                  <p:childTnLst>
                                    <p:set>
                                      <p:cBhvr>
                                        <p:cTn id="58" dur="1" fill="hold">
                                          <p:stCondLst>
                                            <p:cond delay="0"/>
                                          </p:stCondLst>
                                        </p:cTn>
                                        <p:tgtEl>
                                          <p:spTgt spid="9"/>
                                        </p:tgtEl>
                                        <p:attrNameLst>
                                          <p:attrName>style.visibility</p:attrName>
                                        </p:attrNameLst>
                                      </p:cBhvr>
                                      <p:to>
                                        <p:strVal val="hidden"/>
                                      </p:to>
                                    </p:set>
                                  </p:childTnLst>
                                </p:cTn>
                              </p:par>
                            </p:childTnLst>
                          </p:cTn>
                        </p:par>
                        <p:par>
                          <p:cTn id="59" fill="hold">
                            <p:stCondLst>
                              <p:cond delay="8500"/>
                            </p:stCondLst>
                            <p:childTnLst>
                              <p:par>
                                <p:cTn id="60" presetID="1" presetClass="entr" presetSubtype="0" fill="hold" grpId="0" nodeType="afterEffect">
                                  <p:stCondLst>
                                    <p:cond delay="0"/>
                                  </p:stCondLst>
                                  <p:childTnLst>
                                    <p:set>
                                      <p:cBhvr>
                                        <p:cTn id="61" dur="1" fill="hold">
                                          <p:stCondLst>
                                            <p:cond delay="0"/>
                                          </p:stCondLst>
                                        </p:cTn>
                                        <p:tgtEl>
                                          <p:spTgt spid="14"/>
                                        </p:tgtEl>
                                        <p:attrNameLst>
                                          <p:attrName>style.visibility</p:attrName>
                                        </p:attrNameLst>
                                      </p:cBhvr>
                                      <p:to>
                                        <p:strVal val="visible"/>
                                      </p:to>
                                    </p:set>
                                  </p:childTnLst>
                                </p:cTn>
                              </p:par>
                            </p:childTnLst>
                          </p:cTn>
                        </p:par>
                        <p:par>
                          <p:cTn id="62" fill="hold">
                            <p:stCondLst>
                              <p:cond delay="8500"/>
                            </p:stCondLst>
                            <p:childTnLst>
                              <p:par>
                                <p:cTn id="63" presetID="1" presetClass="entr" presetSubtype="0" fill="hold" grpId="1" nodeType="after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childTnLst>
                          </p:cTn>
                        </p:par>
                        <p:par>
                          <p:cTn id="65" fill="hold">
                            <p:stCondLst>
                              <p:cond delay="8500"/>
                            </p:stCondLst>
                            <p:childTnLst>
                              <p:par>
                                <p:cTn id="66" presetID="0" presetClass="path" presetSubtype="0" accel="50000" decel="50000" fill="hold" grpId="0" nodeType="afterEffect">
                                  <p:stCondLst>
                                    <p:cond delay="0"/>
                                  </p:stCondLst>
                                  <p:childTnLst>
                                    <p:animMotion origin="layout" path="M -2.22222E-6 2.22222E-6 C -0.00243 -0.04074 -0.00208 -0.10625 -0.0033 -0.15324 C -0.00347 -0.17986 -0.00382 -0.20648 -0.00416 -0.23334 C -0.00434 -0.24144 -0.00434 -0.2581 -0.00503 -0.26482 C -0.00521 -0.26644 -0.00555 -0.26621 -0.00573 -0.26736 C -0.00677 -0.27246 -0.00798 -0.27732 -0.00885 -0.28426 C -0.01076 -0.29722 -0.01163 -0.3206 -0.01337 -0.33287 C -0.01458 -0.35509 -0.01562 -0.38148 -0.01753 -0.39861 C -0.01805 -0.4044 -0.01875 -0.40972 -0.01944 -0.41551 C -0.02187 -0.43542 -0.01996 -0.41158 -0.02153 -0.42269 C -0.02291 -0.43334 -0.02239 -0.42847 -0.02309 -0.43496 C -0.02326 -0.4581 -0.02378 -0.48334 -0.02534 -0.50047 C -0.02604 -0.51736 -0.02569 -0.50834 -0.02621 -0.52732 C -0.02639 -0.52963 -0.02639 -0.53449 -0.02639 -0.53426 C -0.02639 -0.54908 -0.02639 -0.56366 -0.02621 -0.57801 C -0.02621 -0.58264 -0.02552 -0.6 -0.02517 -0.6 " pathEditMode="relative" rAng="0" ptsTypes="fffffffffffffffA">
                                      <p:cBhvr>
                                        <p:cTn id="67" dur="2000" fill="hold"/>
                                        <p:tgtEl>
                                          <p:spTgt spid="10"/>
                                        </p:tgtEl>
                                        <p:attrNameLst>
                                          <p:attrName>ppt_x</p:attrName>
                                          <p:attrName>ppt_y</p:attrName>
                                        </p:attrNameLst>
                                      </p:cBhvr>
                                      <p:rCtr x="-1319" y="-30000"/>
                                    </p:animMotion>
                                  </p:childTnLst>
                                </p:cTn>
                              </p:par>
                            </p:childTnLst>
                          </p:cTn>
                        </p:par>
                        <p:par>
                          <p:cTn id="68" fill="hold">
                            <p:stCondLst>
                              <p:cond delay="10500"/>
                            </p:stCondLst>
                            <p:childTnLst>
                              <p:par>
                                <p:cTn id="69" presetID="1" presetClass="exit" presetSubtype="0" fill="hold" grpId="2" nodeType="afterEffect">
                                  <p:stCondLst>
                                    <p:cond delay="0"/>
                                  </p:stCondLst>
                                  <p:childTnLst>
                                    <p:set>
                                      <p:cBhvr>
                                        <p:cTn id="70" dur="1" fill="hold">
                                          <p:stCondLst>
                                            <p:cond delay="0"/>
                                          </p:stCondLst>
                                        </p:cTn>
                                        <p:tgtEl>
                                          <p:spTgt spid="10"/>
                                        </p:tgtEl>
                                        <p:attrNameLst>
                                          <p:attrName>style.visibility</p:attrName>
                                        </p:attrNameLst>
                                      </p:cBhvr>
                                      <p:to>
                                        <p:strVal val="hidden"/>
                                      </p:to>
                                    </p:set>
                                  </p:childTnLst>
                                </p:cTn>
                              </p:par>
                            </p:childTnLst>
                          </p:cTn>
                        </p:par>
                        <p:par>
                          <p:cTn id="71" fill="hold">
                            <p:stCondLst>
                              <p:cond delay="10500"/>
                            </p:stCondLst>
                            <p:childTnLst>
                              <p:par>
                                <p:cTn id="72" presetID="1" presetClass="entr" presetSubtype="0" fill="hold" grpId="0" nodeType="afterEffect">
                                  <p:stCondLst>
                                    <p:cond delay="0"/>
                                  </p:stCondLst>
                                  <p:childTnLst>
                                    <p:set>
                                      <p:cBhvr>
                                        <p:cTn id="73" dur="1" fill="hold">
                                          <p:stCondLst>
                                            <p:cond delay="0"/>
                                          </p:stCondLst>
                                        </p:cTn>
                                        <p:tgtEl>
                                          <p:spTgt spid="15"/>
                                        </p:tgtEl>
                                        <p:attrNameLst>
                                          <p:attrName>style.visibility</p:attrName>
                                        </p:attrNameLst>
                                      </p:cBhvr>
                                      <p:to>
                                        <p:strVal val="visible"/>
                                      </p:to>
                                    </p:set>
                                  </p:childTnLst>
                                </p:cTn>
                              </p:par>
                            </p:childTnLst>
                          </p:cTn>
                        </p:par>
                        <p:par>
                          <p:cTn id="74" fill="hold">
                            <p:stCondLst>
                              <p:cond delay="10500"/>
                            </p:stCondLst>
                            <p:childTnLst>
                              <p:par>
                                <p:cTn id="75" presetID="1" presetClass="entr" presetSubtype="0" fill="hold" grpId="1"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p:stCondLst>
                              <p:cond delay="10500"/>
                            </p:stCondLst>
                            <p:childTnLst>
                              <p:par>
                                <p:cTn id="78" presetID="0" presetClass="path" presetSubtype="0" accel="50000" decel="50000" fill="hold" grpId="0" nodeType="afterEffect">
                                  <p:stCondLst>
                                    <p:cond delay="0"/>
                                  </p:stCondLst>
                                  <p:childTnLst>
                                    <p:animMotion origin="layout" path="M -8.33333E-7 0 C 0.01007 -0.04005 0.00868 -0.1044 0.01406 -0.15046 C 0.01511 -0.17662 0.01667 -0.20278 0.01806 -0.22894 C 0.01858 -0.23704 0.01927 -0.25347 0.02222 -0.25995 C 0.02309 -0.26157 0.02431 -0.26134 0.02517 -0.2625 C 0.03004 -0.26736 0.03507 -0.27222 0.03941 -0.27917 C 0.0474 -0.2919 0.05156 -0.31458 0.05955 -0.32662 C 0.06511 -0.34838 0.06927 -0.37431 0.07778 -0.3912 C 0.08073 -0.39699 0.08368 -0.40231 0.08681 -0.40764 C 0.09757 -0.42755 0.08906 -0.40394 0.09601 -0.41505 C 0.10243 -0.42523 0.10017 -0.42037 0.10295 -0.42685 C 0.10417 -0.44954 0.10608 -0.47454 0.1132 -0.4912 C 0.11597 -0.50787 0.11441 -0.49907 0.11719 -0.51736 C 0.11736 -0.51991 0.11823 -0.52477 0.11823 -0.52454 C 0.11788 -0.53889 0.11771 -0.55324 0.11719 -0.56736 C 0.11684 -0.57199 0.11372 -0.58889 0.11215 -0.58889 " pathEditMode="relative" rAng="0" ptsTypes="fffffffffffffffA">
                                      <p:cBhvr>
                                        <p:cTn id="79" dur="2000" fill="hold"/>
                                        <p:tgtEl>
                                          <p:spTgt spid="11"/>
                                        </p:tgtEl>
                                        <p:attrNameLst>
                                          <p:attrName>ppt_x</p:attrName>
                                          <p:attrName>ppt_y</p:attrName>
                                        </p:attrNameLst>
                                      </p:cBhvr>
                                      <p:rCtr x="5903" y="-29444"/>
                                    </p:animMotion>
                                  </p:childTnLst>
                                </p:cTn>
                              </p:par>
                            </p:childTnLst>
                          </p:cTn>
                        </p:par>
                        <p:par>
                          <p:cTn id="80" fill="hold">
                            <p:stCondLst>
                              <p:cond delay="12500"/>
                            </p:stCondLst>
                            <p:childTnLst>
                              <p:par>
                                <p:cTn id="81" presetID="1" presetClass="exit" presetSubtype="0" fill="hold" grpId="2" nodeType="afterEffect">
                                  <p:stCondLst>
                                    <p:cond delay="0"/>
                                  </p:stCondLst>
                                  <p:childTnLst>
                                    <p:set>
                                      <p:cBhvr>
                                        <p:cTn id="82" dur="1" fill="hold">
                                          <p:stCondLst>
                                            <p:cond delay="0"/>
                                          </p:stCondLst>
                                        </p:cTn>
                                        <p:tgtEl>
                                          <p:spTgt spid="11"/>
                                        </p:tgtEl>
                                        <p:attrNameLst>
                                          <p:attrName>style.visibility</p:attrName>
                                        </p:attrNameLst>
                                      </p:cBhvr>
                                      <p:to>
                                        <p:strVal val="hidden"/>
                                      </p:to>
                                    </p:set>
                                  </p:childTnLst>
                                </p:cTn>
                              </p:par>
                            </p:childTnLst>
                          </p:cTn>
                        </p:par>
                        <p:par>
                          <p:cTn id="83" fill="hold">
                            <p:stCondLst>
                              <p:cond delay="12500"/>
                            </p:stCondLst>
                            <p:childTnLst>
                              <p:par>
                                <p:cTn id="84" presetID="1" presetClass="entr" presetSubtype="0" fill="hold" grpId="0" nodeType="afterEffect">
                                  <p:stCondLst>
                                    <p:cond delay="0"/>
                                  </p:stCondLst>
                                  <p:childTnLst>
                                    <p:set>
                                      <p:cBhvr>
                                        <p:cTn id="8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4" grpId="1" animBg="1"/>
      <p:bldP spid="4"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1" animBg="1"/>
      <p:bldP spid="13" grpId="0" animBg="1"/>
      <p:bldP spid="14" grpId="0" animBg="1"/>
      <p:bldP spid="15" grpId="0" animBg="1"/>
      <p:bldP spid="1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1" name="Rectangle 3"/>
          <p:cNvSpPr>
            <a:spLocks noGrp="1" noChangeArrowheads="1"/>
          </p:cNvSpPr>
          <p:nvPr>
            <p:ph type="body" idx="1"/>
          </p:nvPr>
        </p:nvSpPr>
        <p:spPr>
          <a:xfrm>
            <a:off x="273268" y="457200"/>
            <a:ext cx="3505200" cy="5962417"/>
          </a:xfrm>
        </p:spPr>
        <p:txBody>
          <a:bodyPr/>
          <a:lstStyle/>
          <a:p>
            <a:pPr marL="0" indent="0" algn="ctr">
              <a:lnSpc>
                <a:spcPct val="90000"/>
              </a:lnSpc>
              <a:buFontTx/>
              <a:buNone/>
            </a:pPr>
            <a:r>
              <a:rPr lang="en-US" sz="2400" dirty="0">
                <a:latin typeface="Calibri" pitchFamily="34" charset="0"/>
                <a:cs typeface="Calibri" pitchFamily="34" charset="0"/>
              </a:rPr>
              <a:t>Different chemicals have different half-lives.   For our example, we are going to use Carbon-14.  Carbon-14 is a radioactive element, meaning that it is an unstable substance.  As Carbon-14 decays, the atoms change to another more stable element called Nitrogen-14. It takes about </a:t>
            </a:r>
            <a:r>
              <a:rPr lang="en-US" sz="2400" b="1" u="sng" dirty="0">
                <a:latin typeface="Calibri" pitchFamily="34" charset="0"/>
                <a:cs typeface="Calibri" pitchFamily="34" charset="0"/>
              </a:rPr>
              <a:t>5,700</a:t>
            </a:r>
            <a:r>
              <a:rPr lang="en-US" sz="2400" dirty="0">
                <a:latin typeface="Calibri" pitchFamily="34" charset="0"/>
                <a:cs typeface="Calibri" pitchFamily="34" charset="0"/>
              </a:rPr>
              <a:t> years for </a:t>
            </a:r>
            <a:r>
              <a:rPr lang="en-US" sz="2400" b="1" dirty="0">
                <a:latin typeface="Calibri" pitchFamily="34" charset="0"/>
                <a:cs typeface="Calibri" pitchFamily="34" charset="0"/>
              </a:rPr>
              <a:t>half</a:t>
            </a:r>
            <a:r>
              <a:rPr lang="en-US" sz="2400" dirty="0">
                <a:latin typeface="Calibri" pitchFamily="34" charset="0"/>
                <a:cs typeface="Calibri" pitchFamily="34" charset="0"/>
              </a:rPr>
              <a:t> of the radioactive atoms in a sample of Carbon-14 to change to stable nitrogen.  This period of time is known as the half-life of Carbon-14.  </a:t>
            </a:r>
          </a:p>
        </p:txBody>
      </p:sp>
      <p:grpSp>
        <p:nvGrpSpPr>
          <p:cNvPr id="7" name="Group 6"/>
          <p:cNvGrpSpPr/>
          <p:nvPr/>
        </p:nvGrpSpPr>
        <p:grpSpPr>
          <a:xfrm>
            <a:off x="3962400" y="228600"/>
            <a:ext cx="4953000" cy="6421398"/>
            <a:chOff x="4114800" y="457200"/>
            <a:chExt cx="4953000" cy="6421398"/>
          </a:xfrm>
        </p:grpSpPr>
        <p:sp>
          <p:nvSpPr>
            <p:cNvPr id="2" name="Cube 1"/>
            <p:cNvSpPr/>
            <p:nvPr/>
          </p:nvSpPr>
          <p:spPr>
            <a:xfrm>
              <a:off x="4114800" y="838200"/>
              <a:ext cx="990600" cy="876300"/>
            </a:xfrm>
            <a:prstGeom prst="cube">
              <a:avLst/>
            </a:prstGeom>
            <a:gradFill flip="none" rotWithShape="1">
              <a:gsLst>
                <a:gs pos="0">
                  <a:srgbClr val="8488C4"/>
                </a:gs>
                <a:gs pos="53000">
                  <a:srgbClr val="D4DEFF"/>
                </a:gs>
                <a:gs pos="52000">
                  <a:srgbClr val="D4DEFF"/>
                </a:gs>
                <a:gs pos="100000">
                  <a:srgbClr val="96AB94"/>
                </a:gs>
              </a:gsLst>
              <a:lin ang="18900000" scaled="1"/>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Carbon 14</a:t>
              </a:r>
            </a:p>
          </p:txBody>
        </p:sp>
        <p:sp>
          <p:nvSpPr>
            <p:cNvPr id="3" name="Notched Right Arrow 2"/>
            <p:cNvSpPr/>
            <p:nvPr/>
          </p:nvSpPr>
          <p:spPr>
            <a:xfrm>
              <a:off x="5334000" y="990600"/>
              <a:ext cx="2438400" cy="457200"/>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5,700 Years</a:t>
              </a:r>
            </a:p>
          </p:txBody>
        </p:sp>
        <p:grpSp>
          <p:nvGrpSpPr>
            <p:cNvPr id="18" name="Group 17"/>
            <p:cNvGrpSpPr/>
            <p:nvPr/>
          </p:nvGrpSpPr>
          <p:grpSpPr>
            <a:xfrm>
              <a:off x="7772400" y="5257800"/>
              <a:ext cx="1295400" cy="1620798"/>
              <a:chOff x="7696200" y="866001"/>
              <a:chExt cx="1295400" cy="1620798"/>
            </a:xfrm>
          </p:grpSpPr>
          <p:sp>
            <p:nvSpPr>
              <p:cNvPr id="11" name="Cube 10"/>
              <p:cNvSpPr/>
              <p:nvPr/>
            </p:nvSpPr>
            <p:spPr>
              <a:xfrm>
                <a:off x="8001000" y="1569654"/>
                <a:ext cx="990600" cy="563946"/>
              </a:xfrm>
              <a:prstGeom prst="cube">
                <a:avLst>
                  <a:gd name="adj" fmla="val 3964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be 3"/>
              <p:cNvSpPr/>
              <p:nvPr/>
            </p:nvSpPr>
            <p:spPr>
              <a:xfrm>
                <a:off x="8001000" y="1257300"/>
                <a:ext cx="990600" cy="563946"/>
              </a:xfrm>
              <a:prstGeom prst="cube">
                <a:avLst>
                  <a:gd name="adj" fmla="val 39645"/>
                </a:avLst>
              </a:prstGeom>
              <a:solidFill>
                <a:srgbClr val="649D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866001"/>
                <a:ext cx="1295400" cy="276999"/>
              </a:xfrm>
              <a:prstGeom prst="rect">
                <a:avLst/>
              </a:prstGeom>
              <a:noFill/>
            </p:spPr>
            <p:txBody>
              <a:bodyPr wrap="square" rtlCol="0">
                <a:spAutoFit/>
              </a:bodyPr>
              <a:lstStyle/>
              <a:p>
                <a:r>
                  <a:rPr lang="en-US" sz="1200" dirty="0">
                    <a:latin typeface="+mn-lt"/>
                  </a:rPr>
                  <a:t>Bismuth 209</a:t>
                </a:r>
              </a:p>
            </p:txBody>
          </p:sp>
          <p:sp>
            <p:nvSpPr>
              <p:cNvPr id="13" name="TextBox 12"/>
              <p:cNvSpPr txBox="1"/>
              <p:nvPr/>
            </p:nvSpPr>
            <p:spPr>
              <a:xfrm>
                <a:off x="7696200" y="2209800"/>
                <a:ext cx="1295400" cy="276999"/>
              </a:xfrm>
              <a:prstGeom prst="rect">
                <a:avLst/>
              </a:prstGeom>
              <a:noFill/>
            </p:spPr>
            <p:txBody>
              <a:bodyPr wrap="square" rtlCol="0">
                <a:spAutoFit/>
              </a:bodyPr>
              <a:lstStyle/>
              <a:p>
                <a:r>
                  <a:rPr lang="en-US" sz="1200" dirty="0">
                    <a:latin typeface="+mn-lt"/>
                  </a:rPr>
                  <a:t>Plutonium 241</a:t>
                </a:r>
              </a:p>
            </p:txBody>
          </p:sp>
          <p:cxnSp>
            <p:nvCxnSpPr>
              <p:cNvPr id="10" name="Straight Connector 9"/>
              <p:cNvCxnSpPr/>
              <p:nvPr/>
            </p:nvCxnSpPr>
            <p:spPr>
              <a:xfrm>
                <a:off x="8001000" y="1066800"/>
                <a:ext cx="41910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8153400" y="1927827"/>
                <a:ext cx="285750" cy="3581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Cube 20"/>
            <p:cNvSpPr/>
            <p:nvPr/>
          </p:nvSpPr>
          <p:spPr>
            <a:xfrm>
              <a:off x="4114800" y="2514600"/>
              <a:ext cx="990600" cy="876300"/>
            </a:xfrm>
            <a:prstGeom prst="cube">
              <a:avLst/>
            </a:prstGeom>
            <a:gradFill flip="none" rotWithShape="1">
              <a:gsLst>
                <a:gs pos="0">
                  <a:srgbClr val="8488C4"/>
                </a:gs>
                <a:gs pos="53000">
                  <a:srgbClr val="D4DEFF"/>
                </a:gs>
                <a:gs pos="52000">
                  <a:srgbClr val="D4DEFF"/>
                </a:gs>
                <a:gs pos="100000">
                  <a:srgbClr val="96AB94"/>
                </a:gs>
              </a:gsLst>
              <a:lin ang="18900000" scaled="1"/>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Uranium 235</a:t>
              </a:r>
            </a:p>
          </p:txBody>
        </p:sp>
        <p:sp>
          <p:nvSpPr>
            <p:cNvPr id="22" name="Cube 21"/>
            <p:cNvSpPr/>
            <p:nvPr/>
          </p:nvSpPr>
          <p:spPr>
            <a:xfrm>
              <a:off x="4114800" y="4114800"/>
              <a:ext cx="990600" cy="876300"/>
            </a:xfrm>
            <a:prstGeom prst="cube">
              <a:avLst/>
            </a:prstGeom>
            <a:solidFill>
              <a:srgbClr val="FF9933"/>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Thorium232</a:t>
              </a:r>
            </a:p>
          </p:txBody>
        </p:sp>
        <p:sp>
          <p:nvSpPr>
            <p:cNvPr id="23" name="Cube 22"/>
            <p:cNvSpPr/>
            <p:nvPr/>
          </p:nvSpPr>
          <p:spPr>
            <a:xfrm>
              <a:off x="4114800" y="5715000"/>
              <a:ext cx="990600" cy="876300"/>
            </a:xfrm>
            <a:prstGeom prst="cube">
              <a:avLst/>
            </a:prstGeom>
            <a:solidFill>
              <a:srgbClr val="92D05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Plutonium 241</a:t>
              </a:r>
            </a:p>
          </p:txBody>
        </p:sp>
        <p:sp>
          <p:nvSpPr>
            <p:cNvPr id="24" name="Notched Right Arrow 23"/>
            <p:cNvSpPr/>
            <p:nvPr/>
          </p:nvSpPr>
          <p:spPr>
            <a:xfrm>
              <a:off x="5334000" y="2667000"/>
              <a:ext cx="2438400" cy="457200"/>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713,000,000 Years</a:t>
              </a:r>
            </a:p>
          </p:txBody>
        </p:sp>
        <p:sp>
          <p:nvSpPr>
            <p:cNvPr id="25" name="Notched Right Arrow 24"/>
            <p:cNvSpPr/>
            <p:nvPr/>
          </p:nvSpPr>
          <p:spPr>
            <a:xfrm>
              <a:off x="5334000" y="4267200"/>
              <a:ext cx="2438400" cy="457200"/>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13,900,000,000 Years</a:t>
              </a:r>
            </a:p>
          </p:txBody>
        </p:sp>
        <p:sp>
          <p:nvSpPr>
            <p:cNvPr id="26" name="Notched Right Arrow 25"/>
            <p:cNvSpPr/>
            <p:nvPr/>
          </p:nvSpPr>
          <p:spPr>
            <a:xfrm>
              <a:off x="5334000" y="5943600"/>
              <a:ext cx="2438400" cy="457200"/>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2,400,000 Years</a:t>
              </a:r>
            </a:p>
          </p:txBody>
        </p:sp>
        <p:grpSp>
          <p:nvGrpSpPr>
            <p:cNvPr id="47" name="Group 46"/>
            <p:cNvGrpSpPr/>
            <p:nvPr/>
          </p:nvGrpSpPr>
          <p:grpSpPr>
            <a:xfrm>
              <a:off x="7772400" y="2057400"/>
              <a:ext cx="1295400" cy="1620798"/>
              <a:chOff x="7696200" y="866001"/>
              <a:chExt cx="1295400" cy="1620798"/>
            </a:xfrm>
          </p:grpSpPr>
          <p:sp>
            <p:nvSpPr>
              <p:cNvPr id="48" name="Cube 47"/>
              <p:cNvSpPr/>
              <p:nvPr/>
            </p:nvSpPr>
            <p:spPr>
              <a:xfrm>
                <a:off x="8001000" y="1569654"/>
                <a:ext cx="990600" cy="563946"/>
              </a:xfrm>
              <a:prstGeom prst="cube">
                <a:avLst>
                  <a:gd name="adj" fmla="val 39645"/>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p:cNvSpPr/>
              <p:nvPr/>
            </p:nvSpPr>
            <p:spPr>
              <a:xfrm>
                <a:off x="8001000" y="1257300"/>
                <a:ext cx="990600" cy="563946"/>
              </a:xfrm>
              <a:prstGeom prst="cube">
                <a:avLst>
                  <a:gd name="adj" fmla="val 39645"/>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7696200" y="866001"/>
                <a:ext cx="1295400" cy="276999"/>
              </a:xfrm>
              <a:prstGeom prst="rect">
                <a:avLst/>
              </a:prstGeom>
              <a:noFill/>
            </p:spPr>
            <p:txBody>
              <a:bodyPr wrap="square" rtlCol="0">
                <a:spAutoFit/>
              </a:bodyPr>
              <a:lstStyle/>
              <a:p>
                <a:r>
                  <a:rPr lang="en-US" sz="1200" dirty="0">
                    <a:latin typeface="+mn-lt"/>
                  </a:rPr>
                  <a:t>Lead 207</a:t>
                </a:r>
              </a:p>
            </p:txBody>
          </p:sp>
          <p:sp>
            <p:nvSpPr>
              <p:cNvPr id="51" name="TextBox 50"/>
              <p:cNvSpPr txBox="1"/>
              <p:nvPr/>
            </p:nvSpPr>
            <p:spPr>
              <a:xfrm>
                <a:off x="7696200" y="2209800"/>
                <a:ext cx="1295400" cy="276999"/>
              </a:xfrm>
              <a:prstGeom prst="rect">
                <a:avLst/>
              </a:prstGeom>
              <a:noFill/>
            </p:spPr>
            <p:txBody>
              <a:bodyPr wrap="square" rtlCol="0">
                <a:spAutoFit/>
              </a:bodyPr>
              <a:lstStyle/>
              <a:p>
                <a:r>
                  <a:rPr lang="en-US" sz="1200" dirty="0">
                    <a:latin typeface="+mn-lt"/>
                  </a:rPr>
                  <a:t>Uranium 235</a:t>
                </a:r>
              </a:p>
            </p:txBody>
          </p:sp>
          <p:cxnSp>
            <p:nvCxnSpPr>
              <p:cNvPr id="52" name="Straight Connector 51"/>
              <p:cNvCxnSpPr/>
              <p:nvPr/>
            </p:nvCxnSpPr>
            <p:spPr>
              <a:xfrm>
                <a:off x="8001000" y="1066800"/>
                <a:ext cx="41910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153400" y="1927827"/>
                <a:ext cx="285750" cy="3581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7715250" y="3657600"/>
              <a:ext cx="1295400" cy="1620798"/>
              <a:chOff x="7696200" y="866001"/>
              <a:chExt cx="1295400" cy="1620798"/>
            </a:xfrm>
          </p:grpSpPr>
          <p:sp>
            <p:nvSpPr>
              <p:cNvPr id="55" name="Cube 54"/>
              <p:cNvSpPr/>
              <p:nvPr/>
            </p:nvSpPr>
            <p:spPr>
              <a:xfrm>
                <a:off x="8001000" y="1569654"/>
                <a:ext cx="990600" cy="563946"/>
              </a:xfrm>
              <a:prstGeom prst="cube">
                <a:avLst>
                  <a:gd name="adj" fmla="val 39645"/>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ube 55"/>
              <p:cNvSpPr/>
              <p:nvPr/>
            </p:nvSpPr>
            <p:spPr>
              <a:xfrm>
                <a:off x="8001000" y="1275153"/>
                <a:ext cx="990600" cy="563946"/>
              </a:xfrm>
              <a:prstGeom prst="cube">
                <a:avLst>
                  <a:gd name="adj" fmla="val 39645"/>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7696200" y="866001"/>
                <a:ext cx="1295400" cy="276999"/>
              </a:xfrm>
              <a:prstGeom prst="rect">
                <a:avLst/>
              </a:prstGeom>
              <a:noFill/>
            </p:spPr>
            <p:txBody>
              <a:bodyPr wrap="square" rtlCol="0">
                <a:spAutoFit/>
              </a:bodyPr>
              <a:lstStyle/>
              <a:p>
                <a:r>
                  <a:rPr lang="en-US" sz="1200" dirty="0">
                    <a:latin typeface="+mn-lt"/>
                  </a:rPr>
                  <a:t>Lead 209</a:t>
                </a:r>
              </a:p>
            </p:txBody>
          </p:sp>
          <p:sp>
            <p:nvSpPr>
              <p:cNvPr id="58" name="TextBox 57"/>
              <p:cNvSpPr txBox="1"/>
              <p:nvPr/>
            </p:nvSpPr>
            <p:spPr>
              <a:xfrm>
                <a:off x="7696200" y="2209800"/>
                <a:ext cx="1295400" cy="276999"/>
              </a:xfrm>
              <a:prstGeom prst="rect">
                <a:avLst/>
              </a:prstGeom>
              <a:noFill/>
            </p:spPr>
            <p:txBody>
              <a:bodyPr wrap="square" rtlCol="0">
                <a:spAutoFit/>
              </a:bodyPr>
              <a:lstStyle/>
              <a:p>
                <a:r>
                  <a:rPr lang="en-US" sz="1200" dirty="0">
                    <a:latin typeface="+mn-lt"/>
                  </a:rPr>
                  <a:t>Thorium 232</a:t>
                </a:r>
              </a:p>
            </p:txBody>
          </p:sp>
          <p:cxnSp>
            <p:nvCxnSpPr>
              <p:cNvPr id="59" name="Straight Connector 58"/>
              <p:cNvCxnSpPr/>
              <p:nvPr/>
            </p:nvCxnSpPr>
            <p:spPr>
              <a:xfrm>
                <a:off x="8001000" y="1066800"/>
                <a:ext cx="41910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8153400" y="1927827"/>
                <a:ext cx="285750" cy="3581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7772400" y="457200"/>
              <a:ext cx="1295400" cy="1620798"/>
              <a:chOff x="7696200" y="866001"/>
              <a:chExt cx="1295400" cy="1620798"/>
            </a:xfrm>
          </p:grpSpPr>
          <p:sp>
            <p:nvSpPr>
              <p:cNvPr id="62" name="Cube 61"/>
              <p:cNvSpPr/>
              <p:nvPr/>
            </p:nvSpPr>
            <p:spPr>
              <a:xfrm>
                <a:off x="8001000" y="1569654"/>
                <a:ext cx="990600" cy="563946"/>
              </a:xfrm>
              <a:prstGeom prst="cube">
                <a:avLst>
                  <a:gd name="adj" fmla="val 39645"/>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ube 62"/>
              <p:cNvSpPr/>
              <p:nvPr/>
            </p:nvSpPr>
            <p:spPr>
              <a:xfrm>
                <a:off x="8001000" y="1257300"/>
                <a:ext cx="990600" cy="563946"/>
              </a:xfrm>
              <a:prstGeom prst="cube">
                <a:avLst>
                  <a:gd name="adj" fmla="val 39645"/>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7696200" y="866001"/>
                <a:ext cx="1295400" cy="276999"/>
              </a:xfrm>
              <a:prstGeom prst="rect">
                <a:avLst/>
              </a:prstGeom>
              <a:noFill/>
            </p:spPr>
            <p:txBody>
              <a:bodyPr wrap="square" rtlCol="0">
                <a:spAutoFit/>
              </a:bodyPr>
              <a:lstStyle/>
              <a:p>
                <a:r>
                  <a:rPr lang="en-US" sz="1200" dirty="0">
                    <a:latin typeface="+mn-lt"/>
                  </a:rPr>
                  <a:t>Nitrogen 14</a:t>
                </a:r>
              </a:p>
            </p:txBody>
          </p:sp>
          <p:sp>
            <p:nvSpPr>
              <p:cNvPr id="65" name="TextBox 64"/>
              <p:cNvSpPr txBox="1"/>
              <p:nvPr/>
            </p:nvSpPr>
            <p:spPr>
              <a:xfrm>
                <a:off x="7696200" y="2209800"/>
                <a:ext cx="1295400" cy="276999"/>
              </a:xfrm>
              <a:prstGeom prst="rect">
                <a:avLst/>
              </a:prstGeom>
              <a:noFill/>
            </p:spPr>
            <p:txBody>
              <a:bodyPr wrap="square" rtlCol="0">
                <a:spAutoFit/>
              </a:bodyPr>
              <a:lstStyle/>
              <a:p>
                <a:r>
                  <a:rPr lang="en-US" sz="1200" dirty="0">
                    <a:latin typeface="+mn-lt"/>
                  </a:rPr>
                  <a:t>Carbon 14</a:t>
                </a:r>
              </a:p>
            </p:txBody>
          </p:sp>
          <p:cxnSp>
            <p:nvCxnSpPr>
              <p:cNvPr id="66" name="Straight Connector 65"/>
              <p:cNvCxnSpPr/>
              <p:nvPr/>
            </p:nvCxnSpPr>
            <p:spPr>
              <a:xfrm>
                <a:off x="8001000" y="1066800"/>
                <a:ext cx="41910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8153400" y="1927827"/>
                <a:ext cx="285750" cy="3581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 name="TextBox 43"/>
            <p:cNvSpPr txBox="1"/>
            <p:nvPr/>
          </p:nvSpPr>
          <p:spPr>
            <a:xfrm>
              <a:off x="5791200" y="685800"/>
              <a:ext cx="1524000" cy="369332"/>
            </a:xfrm>
            <a:prstGeom prst="rect">
              <a:avLst/>
            </a:prstGeom>
            <a:noFill/>
          </p:spPr>
          <p:txBody>
            <a:bodyPr wrap="square" rtlCol="0">
              <a:spAutoFit/>
            </a:bodyPr>
            <a:lstStyle/>
            <a:p>
              <a:pPr algn="ctr"/>
              <a:r>
                <a:rPr lang="en-US" b="1" dirty="0"/>
                <a:t>Half-Life</a:t>
              </a:r>
            </a:p>
          </p:txBody>
        </p:sp>
      </p:grpSp>
      <p:sp>
        <p:nvSpPr>
          <p:cNvPr id="41" name="TextBox 40"/>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7" name="Rectangle 5"/>
          <p:cNvSpPr>
            <a:spLocks noChangeArrowheads="1"/>
          </p:cNvSpPr>
          <p:nvPr/>
        </p:nvSpPr>
        <p:spPr bwMode="auto">
          <a:xfrm rot="10800000" flipV="1">
            <a:off x="152401" y="640711"/>
            <a:ext cx="4114801" cy="56076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80000"/>
              </a:lnSpc>
              <a:spcBef>
                <a:spcPct val="20000"/>
              </a:spcBef>
            </a:pPr>
            <a:r>
              <a:rPr lang="en-US" sz="2800" dirty="0">
                <a:latin typeface="Calibri" pitchFamily="34" charset="0"/>
                <a:cs typeface="Calibri" pitchFamily="34" charset="0"/>
              </a:rPr>
              <a:t>All living things contain Carbon-14.  Plants take-in Carbon Dioxide during </a:t>
            </a:r>
            <a:r>
              <a:rPr lang="en-US" sz="2800" b="1" u="sng" dirty="0">
                <a:latin typeface="Calibri" pitchFamily="34" charset="0"/>
                <a:cs typeface="Calibri" pitchFamily="34" charset="0"/>
              </a:rPr>
              <a:t>photosynthesis</a:t>
            </a:r>
            <a:r>
              <a:rPr lang="en-US" sz="2800" dirty="0">
                <a:latin typeface="Calibri" pitchFamily="34" charset="0"/>
                <a:cs typeface="Calibri" pitchFamily="34" charset="0"/>
              </a:rPr>
              <a:t> and therefore also take-in Carbon-14.  When animals </a:t>
            </a:r>
            <a:r>
              <a:rPr lang="en-US" sz="2800" b="1" u="sng" dirty="0">
                <a:latin typeface="Calibri" pitchFamily="34" charset="0"/>
                <a:cs typeface="Calibri" pitchFamily="34" charset="0"/>
              </a:rPr>
              <a:t>eat</a:t>
            </a:r>
            <a:r>
              <a:rPr lang="en-US" sz="2800" dirty="0">
                <a:latin typeface="Calibri" pitchFamily="34" charset="0"/>
                <a:cs typeface="Calibri" pitchFamily="34" charset="0"/>
              </a:rPr>
              <a:t> the plants, the Carbon-14 is transferred to the animals.  When a plant or animal </a:t>
            </a:r>
            <a:r>
              <a:rPr lang="en-US" sz="2800" b="1" u="sng" dirty="0">
                <a:latin typeface="Calibri" pitchFamily="34" charset="0"/>
                <a:cs typeface="Calibri" pitchFamily="34" charset="0"/>
              </a:rPr>
              <a:t>dies </a:t>
            </a:r>
            <a:r>
              <a:rPr lang="en-US" sz="2800" dirty="0">
                <a:latin typeface="Calibri" pitchFamily="34" charset="0"/>
                <a:cs typeface="Calibri" pitchFamily="34" charset="0"/>
              </a:rPr>
              <a:t>(they are no longer taking in </a:t>
            </a:r>
            <a:r>
              <a:rPr lang="en-US" sz="2800" b="1" u="sng" dirty="0">
                <a:latin typeface="Calibri" pitchFamily="34" charset="0"/>
                <a:cs typeface="Calibri" pitchFamily="34" charset="0"/>
              </a:rPr>
              <a:t>Carbon</a:t>
            </a:r>
            <a:r>
              <a:rPr lang="en-US" sz="2800" dirty="0">
                <a:latin typeface="Calibri" pitchFamily="34" charset="0"/>
                <a:cs typeface="Calibri" pitchFamily="34" charset="0"/>
              </a:rPr>
              <a:t>), the Carbon within it begins to change (decay) to nitrogen.  After a while, most of the Carbon-14 will decay to Nitrogen-14.</a:t>
            </a:r>
          </a:p>
        </p:txBody>
      </p:sp>
      <p:sp>
        <p:nvSpPr>
          <p:cNvPr id="12" name="TextBox 11"/>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grpSp>
        <p:nvGrpSpPr>
          <p:cNvPr id="4" name="Group 3"/>
          <p:cNvGrpSpPr/>
          <p:nvPr/>
        </p:nvGrpSpPr>
        <p:grpSpPr>
          <a:xfrm>
            <a:off x="4267200" y="381000"/>
            <a:ext cx="4724400" cy="6248400"/>
            <a:chOff x="4724400" y="827370"/>
            <a:chExt cx="4724400" cy="6248400"/>
          </a:xfrm>
        </p:grpSpPr>
        <p:sp>
          <p:nvSpPr>
            <p:cNvPr id="3" name="Rectangle 2"/>
            <p:cNvSpPr/>
            <p:nvPr/>
          </p:nvSpPr>
          <p:spPr>
            <a:xfrm>
              <a:off x="5806966" y="827370"/>
              <a:ext cx="2901512" cy="77283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During Life</a:t>
              </a:r>
            </a:p>
            <a:p>
              <a:pPr algn="ctr"/>
              <a:endParaRPr lang="en-US" dirty="0">
                <a:solidFill>
                  <a:schemeClr val="tx1"/>
                </a:solidFill>
              </a:endParaRPr>
            </a:p>
          </p:txBody>
        </p:sp>
        <p:sp>
          <p:nvSpPr>
            <p:cNvPr id="10" name="Rectangle 9"/>
            <p:cNvSpPr/>
            <p:nvPr/>
          </p:nvSpPr>
          <p:spPr>
            <a:xfrm>
              <a:off x="5788573" y="3431306"/>
              <a:ext cx="2913993" cy="77283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After Death</a:t>
              </a:r>
            </a:p>
          </p:txBody>
        </p:sp>
        <p:pic>
          <p:nvPicPr>
            <p:cNvPr id="1028" name="Picture 4" descr="http://images.clipart.com/thb/thb14/PH/Corel_8901/34800171.thb.jpg?000802_c253_0088_cl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1650" y="1321018"/>
              <a:ext cx="3333750" cy="222885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ight Arrow 1"/>
            <p:cNvSpPr/>
            <p:nvPr/>
          </p:nvSpPr>
          <p:spPr>
            <a:xfrm>
              <a:off x="4724400" y="1055970"/>
              <a:ext cx="1981200" cy="1371600"/>
            </a:xfrm>
            <a:prstGeom prst="rightArrow">
              <a:avLst/>
            </a:prstGeom>
            <a:solidFill>
              <a:srgbClr val="92D050"/>
            </a:solidFill>
            <a:ln>
              <a:solidFill>
                <a:srgbClr val="92D05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a:solidFill>
                    <a:schemeClr val="bg1"/>
                  </a:solidFill>
                </a:rPr>
                <a:t>C</a:t>
              </a:r>
              <a:r>
                <a:rPr lang="en-US" sz="1600" baseline="30000" dirty="0">
                  <a:solidFill>
                    <a:schemeClr val="bg1"/>
                  </a:solidFill>
                </a:rPr>
                <a:t>14</a:t>
              </a:r>
              <a:r>
                <a:rPr lang="en-US" sz="1600" dirty="0">
                  <a:solidFill>
                    <a:schemeClr val="bg1"/>
                  </a:solidFill>
                </a:rPr>
                <a:t> Gain by consuming plants</a:t>
              </a:r>
            </a:p>
          </p:txBody>
        </p:sp>
        <p:pic>
          <p:nvPicPr>
            <p:cNvPr id="1026" name="Picture 2" descr="http://images.clipart.com/thb/thb14/PH/4719/34861805.thb.jpg?000802_c335_0090_clhs"/>
            <p:cNvPicPr>
              <a:picLocks noChangeAspect="1" noChangeArrowheads="1"/>
            </p:cNvPicPr>
            <p:nvPr/>
          </p:nvPicPr>
          <p:blipFill rotWithShape="1">
            <a:blip r:embed="rId3">
              <a:extLst>
                <a:ext uri="{28A0092B-C50C-407E-A947-70E740481C1C}">
                  <a14:useLocalDpi xmlns:a14="http://schemas.microsoft.com/office/drawing/2010/main" val="0"/>
                </a:ext>
              </a:extLst>
            </a:blip>
            <a:srcRect t="46092"/>
            <a:stretch/>
          </p:blipFill>
          <p:spPr bwMode="auto">
            <a:xfrm>
              <a:off x="5581650" y="4050669"/>
              <a:ext cx="3333750" cy="2392715"/>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Right Arrow 10"/>
            <p:cNvSpPr/>
            <p:nvPr/>
          </p:nvSpPr>
          <p:spPr>
            <a:xfrm>
              <a:off x="7410122" y="5760452"/>
              <a:ext cx="2038678" cy="1315318"/>
            </a:xfrm>
            <a:prstGeom prst="rightArrow">
              <a:avLst/>
            </a:prstGeom>
            <a:solidFill>
              <a:srgbClr val="FF9933"/>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C</a:t>
              </a:r>
              <a:r>
                <a:rPr lang="en-US" sz="1600" baseline="30000" dirty="0">
                  <a:solidFill>
                    <a:schemeClr val="bg1"/>
                  </a:solidFill>
                </a:rPr>
                <a:t>14</a:t>
              </a:r>
              <a:r>
                <a:rPr lang="en-US" sz="1600" dirty="0">
                  <a:solidFill>
                    <a:schemeClr val="bg1"/>
                  </a:solidFill>
                </a:rPr>
                <a:t> Loss by Decay</a:t>
              </a:r>
            </a:p>
          </p:txBody>
        </p:sp>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ages.clipart.com/thw/thw11/CL/5344_2005010018/000803_1064_82/22147953.thb.jpg?000803_1064_8297_v__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3625" y="990600"/>
            <a:ext cx="2771775" cy="5543550"/>
          </a:xfrm>
          <a:prstGeom prst="rect">
            <a:avLst/>
          </a:prstGeom>
          <a:noFill/>
          <a:extLst>
            <a:ext uri="{909E8E84-426E-40dd-AFC4-6F175D3DCCD1}">
              <a14:hiddenFill xmlns="" xmlns:a14="http://schemas.microsoft.com/office/drawing/2010/main">
                <a:solidFill>
                  <a:srgbClr val="FFFFFF"/>
                </a:solidFill>
              </a14:hiddenFill>
            </a:ext>
          </a:extLst>
        </p:spPr>
      </p:pic>
      <p:sp>
        <p:nvSpPr>
          <p:cNvPr id="125954" name="Rectangle 2"/>
          <p:cNvSpPr>
            <a:spLocks noGrp="1" noChangeArrowheads="1"/>
          </p:cNvSpPr>
          <p:nvPr>
            <p:ph type="body" idx="1"/>
          </p:nvPr>
        </p:nvSpPr>
        <p:spPr>
          <a:xfrm>
            <a:off x="304800" y="990600"/>
            <a:ext cx="5954110" cy="4953000"/>
          </a:xfrm>
        </p:spPr>
        <p:txBody>
          <a:bodyPr/>
          <a:lstStyle/>
          <a:p>
            <a:pPr marL="0" indent="0" algn="just">
              <a:buFontTx/>
              <a:buNone/>
            </a:pPr>
            <a:r>
              <a:rPr lang="en-US" sz="2800" dirty="0">
                <a:latin typeface="Calibri" pitchFamily="34" charset="0"/>
                <a:cs typeface="Calibri" pitchFamily="34" charset="0"/>
              </a:rPr>
              <a:t>Earth is approximately </a:t>
            </a:r>
            <a:r>
              <a:rPr lang="en-US" sz="2800" b="1" u="sng" dirty="0">
                <a:latin typeface="Calibri" pitchFamily="34" charset="0"/>
                <a:cs typeface="Calibri" pitchFamily="34" charset="0"/>
              </a:rPr>
              <a:t>4.6 billion</a:t>
            </a:r>
            <a:r>
              <a:rPr lang="en-US" sz="2800" dirty="0">
                <a:latin typeface="Calibri" pitchFamily="34" charset="0"/>
                <a:cs typeface="Calibri" pitchFamily="34" charset="0"/>
              </a:rPr>
              <a:t> years old, and the planet has changed a great deal during its existence.  For organisms to </a:t>
            </a:r>
            <a:r>
              <a:rPr lang="en-US" sz="2800" b="1" u="sng" dirty="0">
                <a:latin typeface="Calibri" pitchFamily="34" charset="0"/>
                <a:cs typeface="Calibri" pitchFamily="34" charset="0"/>
              </a:rPr>
              <a:t>survive</a:t>
            </a:r>
            <a:r>
              <a:rPr lang="en-US" sz="2800" dirty="0">
                <a:latin typeface="Calibri" pitchFamily="34" charset="0"/>
                <a:cs typeface="Calibri" pitchFamily="34" charset="0"/>
              </a:rPr>
              <a:t>, they would have to </a:t>
            </a:r>
            <a:r>
              <a:rPr lang="en-US" sz="2800" b="1" u="sng" dirty="0">
                <a:latin typeface="Calibri" pitchFamily="34" charset="0"/>
                <a:cs typeface="Calibri" pitchFamily="34" charset="0"/>
              </a:rPr>
              <a:t>change</a:t>
            </a:r>
            <a:r>
              <a:rPr lang="en-US" sz="2800" b="1" dirty="0">
                <a:latin typeface="Calibri" pitchFamily="34" charset="0"/>
                <a:cs typeface="Calibri" pitchFamily="34" charset="0"/>
              </a:rPr>
              <a:t> (mutate) </a:t>
            </a:r>
            <a:r>
              <a:rPr lang="en-US" sz="2800" dirty="0">
                <a:latin typeface="Calibri" pitchFamily="34" charset="0"/>
                <a:cs typeface="Calibri" pitchFamily="34" charset="0"/>
              </a:rPr>
              <a:t>also. A </a:t>
            </a:r>
            <a:r>
              <a:rPr lang="en-US" sz="2800" b="1" u="sng" dirty="0">
                <a:latin typeface="Calibri" pitchFamily="34" charset="0"/>
                <a:cs typeface="Calibri" pitchFamily="34" charset="0"/>
              </a:rPr>
              <a:t>mutation </a:t>
            </a:r>
            <a:r>
              <a:rPr lang="en-US" sz="2800" dirty="0">
                <a:latin typeface="Calibri" pitchFamily="34" charset="0"/>
                <a:cs typeface="Calibri" pitchFamily="34" charset="0"/>
              </a:rPr>
              <a:t>is any </a:t>
            </a:r>
            <a:r>
              <a:rPr lang="en-US" sz="2800" b="1" u="sng" dirty="0">
                <a:latin typeface="Calibri" pitchFamily="34" charset="0"/>
                <a:cs typeface="Calibri" pitchFamily="34" charset="0"/>
              </a:rPr>
              <a:t>permanent change </a:t>
            </a:r>
            <a:r>
              <a:rPr lang="en-US" sz="2800" dirty="0">
                <a:latin typeface="Calibri" pitchFamily="34" charset="0"/>
                <a:cs typeface="Calibri" pitchFamily="34" charset="0"/>
              </a:rPr>
              <a:t>in the </a:t>
            </a:r>
            <a:r>
              <a:rPr lang="en-US" sz="2800" b="1" u="sng" dirty="0">
                <a:latin typeface="Calibri" pitchFamily="34" charset="0"/>
                <a:cs typeface="Calibri" pitchFamily="34" charset="0"/>
              </a:rPr>
              <a:t>DNA</a:t>
            </a:r>
            <a:r>
              <a:rPr lang="en-US" sz="2800" dirty="0">
                <a:latin typeface="Calibri" pitchFamily="34" charset="0"/>
                <a:cs typeface="Calibri" pitchFamily="34" charset="0"/>
              </a:rPr>
              <a:t> of a gene or chromosome.  </a:t>
            </a:r>
          </a:p>
          <a:p>
            <a:pPr marL="0" indent="0" algn="just">
              <a:buFontTx/>
              <a:buNone/>
            </a:pPr>
            <a:endParaRPr lang="en-US" sz="2800" dirty="0">
              <a:latin typeface="Calibri" pitchFamily="34" charset="0"/>
              <a:cs typeface="Calibri" pitchFamily="34" charset="0"/>
            </a:endParaRPr>
          </a:p>
          <a:p>
            <a:pPr marL="0" indent="0" algn="just">
              <a:buFontTx/>
              <a:buNone/>
            </a:pPr>
            <a:r>
              <a:rPr lang="en-US" sz="2800" dirty="0">
                <a:latin typeface="Calibri" pitchFamily="34" charset="0"/>
                <a:cs typeface="Calibri" pitchFamily="34" charset="0"/>
              </a:rPr>
              <a:t>Some mutations are </a:t>
            </a:r>
            <a:r>
              <a:rPr lang="en-US" sz="2800" b="1" u="sng" dirty="0">
                <a:latin typeface="Calibri" pitchFamily="34" charset="0"/>
                <a:cs typeface="Calibri" pitchFamily="34" charset="0"/>
              </a:rPr>
              <a:t>BAD</a:t>
            </a:r>
            <a:r>
              <a:rPr lang="en-US" sz="2800" dirty="0">
                <a:latin typeface="Calibri" pitchFamily="34" charset="0"/>
                <a:cs typeface="Calibri" pitchFamily="34" charset="0"/>
              </a:rPr>
              <a:t>, some can be </a:t>
            </a:r>
            <a:r>
              <a:rPr lang="en-US" sz="2800" b="1" u="sng" dirty="0">
                <a:latin typeface="Calibri" pitchFamily="34" charset="0"/>
                <a:cs typeface="Calibri" pitchFamily="34" charset="0"/>
              </a:rPr>
              <a:t>GOOD </a:t>
            </a:r>
            <a:r>
              <a:rPr lang="en-US" sz="2800" dirty="0">
                <a:latin typeface="Calibri" pitchFamily="34" charset="0"/>
                <a:cs typeface="Calibri" pitchFamily="34" charset="0"/>
              </a:rPr>
              <a:t>and some don’t really have any effect.</a:t>
            </a:r>
          </a:p>
        </p:txBody>
      </p:sp>
      <p:sp>
        <p:nvSpPr>
          <p:cNvPr id="6" name="TextBox 5"/>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
        <p:nvSpPr>
          <p:cNvPr id="2" name="Rounded Rectangular Callout 1"/>
          <p:cNvSpPr/>
          <p:nvPr/>
        </p:nvSpPr>
        <p:spPr>
          <a:xfrm flipH="1">
            <a:off x="7100888" y="181632"/>
            <a:ext cx="1890712" cy="1009650"/>
          </a:xfrm>
          <a:prstGeom prst="wedgeRoundRectCallout">
            <a:avLst>
              <a:gd name="adj1" fmla="val -5824"/>
              <a:gd name="adj2" fmla="val 132766"/>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dirty="0">
                <a:solidFill>
                  <a:schemeClr val="tx1"/>
                </a:solidFill>
              </a:rPr>
              <a:t>Huh?</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body" idx="1"/>
          </p:nvPr>
        </p:nvSpPr>
        <p:spPr>
          <a:xfrm>
            <a:off x="228600" y="228600"/>
            <a:ext cx="8686800" cy="5715000"/>
          </a:xfrm>
        </p:spPr>
        <p:txBody>
          <a:bodyPr/>
          <a:lstStyle/>
          <a:p>
            <a:pPr marL="0" indent="0">
              <a:lnSpc>
                <a:spcPct val="80000"/>
              </a:lnSpc>
              <a:buFontTx/>
              <a:buNone/>
            </a:pPr>
            <a:r>
              <a:rPr lang="en-US" sz="3600" b="1" dirty="0">
                <a:latin typeface="Calibri" pitchFamily="34" charset="0"/>
                <a:cs typeface="Calibri" pitchFamily="34" charset="0"/>
              </a:rPr>
              <a:t>What You Do:</a:t>
            </a:r>
          </a:p>
          <a:p>
            <a:pPr marL="457200" indent="-457200">
              <a:buAutoNum type="arabicPeriod"/>
            </a:pPr>
            <a:r>
              <a:rPr lang="en-US" sz="2400" dirty="0">
                <a:latin typeface="Calibri" pitchFamily="34" charset="0"/>
                <a:cs typeface="Calibri" pitchFamily="34" charset="0"/>
              </a:rPr>
              <a:t>Draw 100 dots in box ZERO (0).  This represents the amount of C</a:t>
            </a:r>
            <a:r>
              <a:rPr lang="en-US" sz="2400" baseline="-25000" dirty="0">
                <a:latin typeface="Calibri" pitchFamily="34" charset="0"/>
                <a:cs typeface="Calibri" pitchFamily="34" charset="0"/>
              </a:rPr>
              <a:t>14 </a:t>
            </a:r>
            <a:r>
              <a:rPr lang="en-US" sz="2400" dirty="0">
                <a:latin typeface="Calibri" pitchFamily="34" charset="0"/>
                <a:cs typeface="Calibri" pitchFamily="34" charset="0"/>
              </a:rPr>
              <a:t> in the sample when the organism died (we start at the time of death = ZERO).</a:t>
            </a:r>
            <a:endParaRPr lang="en-US" sz="2400" baseline="-25000" dirty="0">
              <a:latin typeface="Calibri" pitchFamily="34" charset="0"/>
              <a:cs typeface="Calibri" pitchFamily="34" charset="0"/>
            </a:endParaRPr>
          </a:p>
          <a:p>
            <a:pPr marL="457200" indent="-457200">
              <a:buAutoNum type="arabicPeriod"/>
            </a:pPr>
            <a:r>
              <a:rPr lang="en-US" sz="2400" dirty="0">
                <a:latin typeface="Calibri" pitchFamily="34" charset="0"/>
                <a:cs typeface="Calibri" pitchFamily="34" charset="0"/>
              </a:rPr>
              <a:t>5,700 years have passed - how many dots should I have left (think </a:t>
            </a:r>
            <a:r>
              <a:rPr lang="en-US" sz="2400" b="1" dirty="0" err="1">
                <a:latin typeface="Calibri" pitchFamily="34" charset="0"/>
                <a:cs typeface="Calibri" pitchFamily="34" charset="0"/>
              </a:rPr>
              <a:t>HALF</a:t>
            </a:r>
            <a:r>
              <a:rPr lang="en-US" sz="2400" dirty="0" err="1">
                <a:latin typeface="Calibri" pitchFamily="34" charset="0"/>
                <a:cs typeface="Calibri" pitchFamily="34" charset="0"/>
              </a:rPr>
              <a:t>-Life</a:t>
            </a:r>
            <a:r>
              <a:rPr lang="en-US" sz="2400" dirty="0">
                <a:latin typeface="Calibri" pitchFamily="34" charset="0"/>
                <a:cs typeface="Calibri" pitchFamily="34" charset="0"/>
              </a:rPr>
              <a:t>)?  Draw the new amount of dots in box ONE (1).  </a:t>
            </a:r>
          </a:p>
          <a:p>
            <a:pPr marL="0" indent="0" algn="ctr">
              <a:buNone/>
            </a:pPr>
            <a:r>
              <a:rPr lang="en-US" sz="2400" b="1" dirty="0">
                <a:latin typeface="Calibri" pitchFamily="34" charset="0"/>
                <a:cs typeface="Calibri" pitchFamily="34" charset="0"/>
              </a:rPr>
              <a:t>50 Dots remain</a:t>
            </a:r>
          </a:p>
          <a:p>
            <a:pPr marL="457200" indent="-457200">
              <a:buFont typeface="+mj-lt"/>
              <a:buAutoNum type="arabicPeriod" startAt="3"/>
            </a:pPr>
            <a:r>
              <a:rPr lang="en-US" sz="2400" dirty="0">
                <a:latin typeface="Calibri" pitchFamily="34" charset="0"/>
                <a:cs typeface="Calibri" pitchFamily="34" charset="0"/>
              </a:rPr>
              <a:t>What would happen to box ONE (1) if another 5,700 years passed?  Would all the dots be gone?  Draw the new amount of dots in box TWO (2).</a:t>
            </a:r>
          </a:p>
          <a:p>
            <a:pPr marL="0" indent="0" algn="ctr">
              <a:buNone/>
            </a:pPr>
            <a:r>
              <a:rPr lang="en-US" sz="2400" b="1" dirty="0">
                <a:latin typeface="Calibri" pitchFamily="34" charset="0"/>
                <a:cs typeface="Calibri" pitchFamily="34" charset="0"/>
              </a:rPr>
              <a:t>25 Dots remain</a:t>
            </a:r>
          </a:p>
          <a:p>
            <a:pPr marL="0" indent="0" algn="ctr">
              <a:buNone/>
            </a:pPr>
            <a:r>
              <a:rPr lang="en-US" sz="2400" b="1" dirty="0">
                <a:latin typeface="Calibri" pitchFamily="34" charset="0"/>
                <a:cs typeface="Calibri" pitchFamily="34" charset="0"/>
              </a:rPr>
              <a:t>Continue drawing the new amount of dots in each box after a half-life has passed.</a:t>
            </a:r>
            <a:r>
              <a:rPr lang="en-US" sz="2000" b="1" dirty="0">
                <a:latin typeface="Calibri" pitchFamily="34" charset="0"/>
                <a:cs typeface="Calibri" pitchFamily="34" charset="0"/>
              </a:rPr>
              <a:t> </a:t>
            </a:r>
          </a:p>
        </p:txBody>
      </p:sp>
      <p:sp>
        <p:nvSpPr>
          <p:cNvPr id="2" name="AutoShape 2" descr="http://downloads.clipart.com/9845788.jpg?t=1360953458&amp;h=5ac9f144398af9a44e4aaf543792960c&amp;u=gettingnerdy"/>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pic>
        <p:nvPicPr>
          <p:cNvPr id="6" name="Picture 2" descr="http://images.clipart.com/thw/thw11/CL/5344_2005010018/000803_1053_12/21643041.thb.jpg?000803_1053_1248_v__v"/>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86400" y="5604169"/>
            <a:ext cx="1455718" cy="1106346"/>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http://images.clipart.com/thw/thw11/CL/5344_2005010018/000803_1053_12/21643041.thb.jpg?000803_1053_1248_v__v"/>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1289" y="5604169"/>
            <a:ext cx="1455718" cy="1106346"/>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descr="http://images.clipart.com/thw/thw11/CL/5344_2005010018/000803_1053_12/21643041.thb.jpg?000803_1053_1248_v__v"/>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015341" y="5604169"/>
            <a:ext cx="1455718" cy="1106346"/>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2" descr="http://images.clipart.com/thw/thw11/CL/5344_2005010018/000803_1053_12/21643041.thb.jpg?000803_1053_1248_v__v"/>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010400" y="5604169"/>
            <a:ext cx="1455718" cy="1106346"/>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5E-6 4.81481E-6 L -0.20677 0.00231 " pathEditMode="relative" rAng="0" ptsTypes="AA">
                                      <p:cBhvr>
                                        <p:cTn id="6" dur="3200" fill="hold"/>
                                        <p:tgtEl>
                                          <p:spTgt spid="7"/>
                                        </p:tgtEl>
                                        <p:attrNameLst>
                                          <p:attrName>ppt_x</p:attrName>
                                          <p:attrName>ppt_y</p:attrName>
                                        </p:attrNameLst>
                                      </p:cBhvr>
                                      <p:rCtr x="-10347" y="116"/>
                                    </p:animMotion>
                                  </p:childTnLst>
                                </p:cTn>
                              </p:par>
                              <p:par>
                                <p:cTn id="7" presetID="35" presetClass="path" presetSubtype="0" accel="50000" decel="50000" fill="hold" nodeType="withEffect">
                                  <p:stCondLst>
                                    <p:cond delay="300"/>
                                  </p:stCondLst>
                                  <p:childTnLst>
                                    <p:animMotion origin="layout" path="M 5.55112E-17 4.81481E-6 L -0.38333 0.00231 " pathEditMode="relative" rAng="0" ptsTypes="AA">
                                      <p:cBhvr>
                                        <p:cTn id="8" dur="4100" fill="hold"/>
                                        <p:tgtEl>
                                          <p:spTgt spid="8"/>
                                        </p:tgtEl>
                                        <p:attrNameLst>
                                          <p:attrName>ppt_x</p:attrName>
                                          <p:attrName>ppt_y</p:attrName>
                                        </p:attrNameLst>
                                      </p:cBhvr>
                                      <p:rCtr x="-19167" y="116"/>
                                    </p:animMotion>
                                  </p:childTnLst>
                                </p:cTn>
                              </p:par>
                              <p:par>
                                <p:cTn id="9" presetID="35" presetClass="path" presetSubtype="0" accel="50000" decel="50000" fill="hold" nodeType="withEffect">
                                  <p:stCondLst>
                                    <p:cond delay="600"/>
                                  </p:stCondLst>
                                  <p:childTnLst>
                                    <p:animMotion origin="layout" path="M -3.88889E-6 4.81481E-6 L -0.76284 0.00231 " pathEditMode="relative" rAng="0" ptsTypes="AA">
                                      <p:cBhvr>
                                        <p:cTn id="10" dur="4700" fill="hold"/>
                                        <p:tgtEl>
                                          <p:spTgt spid="6"/>
                                        </p:tgtEl>
                                        <p:attrNameLst>
                                          <p:attrName>ppt_x</p:attrName>
                                          <p:attrName>ppt_y</p:attrName>
                                        </p:attrNameLst>
                                      </p:cBhvr>
                                      <p:rCtr x="-38142" y="116"/>
                                    </p:animMotion>
                                  </p:childTnLst>
                                </p:cTn>
                              </p:par>
                              <p:par>
                                <p:cTn id="11" presetID="35" presetClass="path" presetSubtype="0" accel="50000" decel="50000" fill="hold" nodeType="withEffect">
                                  <p:stCondLst>
                                    <p:cond delay="0"/>
                                  </p:stCondLst>
                                  <p:childTnLst>
                                    <p:animMotion origin="layout" path="M -5.55556E-7 4.81481E-6 L -0.92951 0.00231 " pathEditMode="relative" rAng="0" ptsTypes="AA">
                                      <p:cBhvr>
                                        <p:cTn id="12" dur="5500" fill="hold"/>
                                        <p:tgtEl>
                                          <p:spTgt spid="9"/>
                                        </p:tgtEl>
                                        <p:attrNameLst>
                                          <p:attrName>ppt_x</p:attrName>
                                          <p:attrName>ppt_y</p:attrName>
                                        </p:attrNameLst>
                                      </p:cBhvr>
                                      <p:rCtr x="-46476" y="116"/>
                                    </p:animMotion>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65218">
                                            <p:txEl>
                                              <p:pRg st="3" end="3"/>
                                            </p:txEl>
                                          </p:spTgt>
                                        </p:tgtEl>
                                        <p:attrNameLst>
                                          <p:attrName>style.visibility</p:attrName>
                                        </p:attrNameLst>
                                      </p:cBhvr>
                                      <p:to>
                                        <p:strVal val="visible"/>
                                      </p:to>
                                    </p:set>
                                    <p:anim calcmode="lin" valueType="num">
                                      <p:cBhvr additive="base">
                                        <p:cTn id="17" dur="500" fill="hold"/>
                                        <p:tgtEl>
                                          <p:spTgt spid="265218">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6521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65218">
                                            <p:txEl>
                                              <p:pRg st="5" end="5"/>
                                            </p:txEl>
                                          </p:spTgt>
                                        </p:tgtEl>
                                        <p:attrNameLst>
                                          <p:attrName>style.visibility</p:attrName>
                                        </p:attrNameLst>
                                      </p:cBhvr>
                                      <p:to>
                                        <p:strVal val="visible"/>
                                      </p:to>
                                    </p:set>
                                    <p:anim calcmode="lin" valueType="num">
                                      <p:cBhvr additive="base">
                                        <p:cTn id="23" dur="500" fill="hold"/>
                                        <p:tgtEl>
                                          <p:spTgt spid="265218">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65218">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500"/>
                                  </p:stCondLst>
                                  <p:childTnLst>
                                    <p:set>
                                      <p:cBhvr>
                                        <p:cTn id="26" dur="1" fill="hold">
                                          <p:stCondLst>
                                            <p:cond delay="0"/>
                                          </p:stCondLst>
                                        </p:cTn>
                                        <p:tgtEl>
                                          <p:spTgt spid="265218">
                                            <p:txEl>
                                              <p:pRg st="6" end="6"/>
                                            </p:txEl>
                                          </p:spTgt>
                                        </p:tgtEl>
                                        <p:attrNameLst>
                                          <p:attrName>style.visibility</p:attrName>
                                        </p:attrNameLst>
                                      </p:cBhvr>
                                      <p:to>
                                        <p:strVal val="visible"/>
                                      </p:to>
                                    </p:set>
                                    <p:anim calcmode="lin" valueType="num">
                                      <p:cBhvr additive="base">
                                        <p:cTn id="27" dur="500" fill="hold"/>
                                        <p:tgtEl>
                                          <p:spTgt spid="265218">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6521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body" idx="1"/>
          </p:nvPr>
        </p:nvSpPr>
        <p:spPr>
          <a:xfrm>
            <a:off x="228600" y="228600"/>
            <a:ext cx="8686800" cy="5867400"/>
          </a:xfrm>
        </p:spPr>
        <p:txBody>
          <a:bodyPr/>
          <a:lstStyle/>
          <a:p>
            <a:pPr marL="0" indent="0">
              <a:lnSpc>
                <a:spcPct val="80000"/>
              </a:lnSpc>
              <a:buFontTx/>
              <a:buNone/>
            </a:pPr>
            <a:r>
              <a:rPr lang="en-US" sz="3600" b="1" dirty="0">
                <a:latin typeface="Calibri" pitchFamily="34" charset="0"/>
                <a:cs typeface="Calibri" pitchFamily="34" charset="0"/>
              </a:rPr>
              <a:t>What You Do: </a:t>
            </a:r>
            <a:r>
              <a:rPr lang="en-US" sz="2400" i="1" dirty="0">
                <a:latin typeface="Calibri" pitchFamily="34" charset="0"/>
                <a:cs typeface="Calibri" pitchFamily="34" charset="0"/>
              </a:rPr>
              <a:t>(continued…)</a:t>
            </a:r>
            <a:endParaRPr lang="en-US" sz="2400" b="1" i="1" dirty="0">
              <a:latin typeface="Calibri" pitchFamily="34" charset="0"/>
              <a:cs typeface="Calibri" pitchFamily="34" charset="0"/>
            </a:endParaRPr>
          </a:p>
          <a:p>
            <a:pPr marL="457200" indent="-457200">
              <a:buFont typeface="+mj-lt"/>
              <a:buAutoNum type="arabicPeriod" startAt="4"/>
            </a:pPr>
            <a:r>
              <a:rPr lang="en-US" sz="2000" dirty="0">
                <a:latin typeface="Calibri" pitchFamily="34" charset="0"/>
                <a:cs typeface="Calibri" pitchFamily="34" charset="0"/>
              </a:rPr>
              <a:t>Another 5,700 years have passed (box THREE (3)), how much C</a:t>
            </a:r>
            <a:r>
              <a:rPr lang="en-US" sz="2000" baseline="-25000" dirty="0">
                <a:latin typeface="Calibri" pitchFamily="34" charset="0"/>
                <a:cs typeface="Calibri" pitchFamily="34" charset="0"/>
              </a:rPr>
              <a:t>14  </a:t>
            </a:r>
            <a:r>
              <a:rPr lang="en-US" sz="2000" dirty="0">
                <a:latin typeface="Calibri" pitchFamily="34" charset="0"/>
                <a:cs typeface="Calibri" pitchFamily="34" charset="0"/>
              </a:rPr>
              <a:t>would be left? </a:t>
            </a:r>
          </a:p>
          <a:p>
            <a:pPr marL="0" indent="0" algn="ctr">
              <a:buNone/>
            </a:pPr>
            <a:r>
              <a:rPr lang="en-US" sz="2000" b="1" dirty="0">
                <a:latin typeface="Calibri" pitchFamily="34" charset="0"/>
                <a:cs typeface="Calibri" pitchFamily="34" charset="0"/>
              </a:rPr>
              <a:t>12.5 dots remain</a:t>
            </a:r>
          </a:p>
          <a:p>
            <a:pPr marL="457200" indent="-457200">
              <a:buFont typeface="+mj-lt"/>
              <a:buAutoNum type="arabicPeriod" startAt="5"/>
            </a:pPr>
            <a:r>
              <a:rPr lang="en-US" sz="2000" dirty="0">
                <a:latin typeface="Calibri" pitchFamily="34" charset="0"/>
                <a:cs typeface="Calibri" pitchFamily="34" charset="0"/>
              </a:rPr>
              <a:t>If something died 5,700 years ago how much of a percentage is left?</a:t>
            </a:r>
          </a:p>
          <a:p>
            <a:pPr marL="0" indent="0" algn="ctr">
              <a:buNone/>
            </a:pPr>
            <a:r>
              <a:rPr lang="en-US" sz="2000" b="1" dirty="0">
                <a:latin typeface="Calibri" pitchFamily="34" charset="0"/>
                <a:cs typeface="Calibri" pitchFamily="34" charset="0"/>
              </a:rPr>
              <a:t>50% of the sample remains</a:t>
            </a:r>
          </a:p>
          <a:p>
            <a:pPr marL="457200" indent="-457200">
              <a:buFont typeface="+mj-lt"/>
              <a:buAutoNum type="arabicPeriod" startAt="6"/>
            </a:pPr>
            <a:r>
              <a:rPr lang="en-US" sz="2000" dirty="0">
                <a:latin typeface="Calibri" pitchFamily="34" charset="0"/>
                <a:cs typeface="Calibri" pitchFamily="34" charset="0"/>
              </a:rPr>
              <a:t>If it has been 11,400 years, how much is left? </a:t>
            </a:r>
          </a:p>
          <a:p>
            <a:pPr marL="0" indent="0" algn="ctr">
              <a:buNone/>
            </a:pPr>
            <a:r>
              <a:rPr lang="en-US" sz="2000" b="1" dirty="0">
                <a:latin typeface="Calibri" pitchFamily="34" charset="0"/>
                <a:cs typeface="Calibri" pitchFamily="34" charset="0"/>
              </a:rPr>
              <a:t>25% of the sample remains</a:t>
            </a:r>
          </a:p>
          <a:p>
            <a:pPr marL="457200" indent="-457200">
              <a:buFont typeface="+mj-lt"/>
              <a:buAutoNum type="arabicPeriod" startAt="7"/>
            </a:pPr>
            <a:r>
              <a:rPr lang="en-US" sz="2000" dirty="0">
                <a:latin typeface="Calibri" pitchFamily="34" charset="0"/>
                <a:cs typeface="Calibri" pitchFamily="34" charset="0"/>
              </a:rPr>
              <a:t>How much is left after 17,100 years? </a:t>
            </a:r>
          </a:p>
          <a:p>
            <a:pPr marL="0" indent="0" algn="ctr">
              <a:buNone/>
            </a:pPr>
            <a:r>
              <a:rPr lang="en-US" sz="2000" b="1" dirty="0">
                <a:latin typeface="Calibri" pitchFamily="34" charset="0"/>
                <a:cs typeface="Calibri" pitchFamily="34" charset="0"/>
              </a:rPr>
              <a:t>12.5% of the sample remains</a:t>
            </a:r>
          </a:p>
          <a:p>
            <a:pPr marL="457200" indent="-457200">
              <a:buFont typeface="+mj-lt"/>
              <a:buAutoNum type="arabicPeriod" startAt="8"/>
            </a:pPr>
            <a:r>
              <a:rPr lang="en-US" sz="2000" dirty="0">
                <a:latin typeface="Calibri" pitchFamily="34" charset="0"/>
                <a:cs typeface="Calibri" pitchFamily="34" charset="0"/>
              </a:rPr>
              <a:t>Using boxes 0-5 above, how many total years have passed since this organism died?</a:t>
            </a:r>
          </a:p>
          <a:p>
            <a:pPr marL="0" indent="0" algn="ctr">
              <a:buNone/>
            </a:pPr>
            <a:r>
              <a:rPr lang="en-US" sz="2000" b="1" dirty="0">
                <a:latin typeface="Calibri" pitchFamily="34" charset="0"/>
                <a:cs typeface="Calibri" pitchFamily="34" charset="0"/>
              </a:rPr>
              <a:t>5,700 years x 5 half-lives = 28,500 years since death</a:t>
            </a:r>
          </a:p>
          <a:p>
            <a:pPr marL="457200" indent="-457200">
              <a:buFont typeface="+mj-lt"/>
              <a:buAutoNum type="arabicPeriod" startAt="9"/>
            </a:pPr>
            <a:r>
              <a:rPr lang="en-US" sz="2000" dirty="0">
                <a:latin typeface="Calibri" pitchFamily="34" charset="0"/>
                <a:cs typeface="Calibri" pitchFamily="34" charset="0"/>
              </a:rPr>
              <a:t>What would be the amount left if another 5,700 years passed after box 5 (box SIX (6))?</a:t>
            </a:r>
          </a:p>
          <a:p>
            <a:pPr marL="0" indent="0" algn="ctr">
              <a:buNone/>
            </a:pPr>
            <a:r>
              <a:rPr lang="en-US" sz="2000" b="1" dirty="0">
                <a:latin typeface="Calibri" pitchFamily="34" charset="0"/>
                <a:cs typeface="Calibri" pitchFamily="34" charset="0"/>
              </a:rPr>
              <a:t>1.5625% of the sample remains</a:t>
            </a:r>
          </a:p>
          <a:p>
            <a:pPr marL="0" indent="0">
              <a:buNone/>
            </a:pPr>
            <a:endParaRPr lang="en-US" sz="2400" dirty="0">
              <a:latin typeface="Calibri" pitchFamily="34" charset="0"/>
              <a:cs typeface="Calibri" pitchFamily="34" charset="0"/>
            </a:endParaRPr>
          </a:p>
        </p:txBody>
      </p:sp>
      <p:sp>
        <p:nvSpPr>
          <p:cNvPr id="2" name="AutoShape 2" descr="http://downloads.clipart.com/9845788.jpg?t=1360953458&amp;h=5ac9f144398af9a44e4aaf543792960c&amp;u=gettingnerdy"/>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extLst>
      <p:ext uri="{BB962C8B-B14F-4D97-AF65-F5344CB8AC3E}">
        <p14:creationId xmlns:p14="http://schemas.microsoft.com/office/powerpoint/2010/main" val="34848774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5218">
                                            <p:txEl>
                                              <p:pRg st="2" end="2"/>
                                            </p:txEl>
                                          </p:spTgt>
                                        </p:tgtEl>
                                        <p:attrNameLst>
                                          <p:attrName>style.visibility</p:attrName>
                                        </p:attrNameLst>
                                      </p:cBhvr>
                                      <p:to>
                                        <p:strVal val="visible"/>
                                      </p:to>
                                    </p:set>
                                    <p:anim calcmode="lin" valueType="num">
                                      <p:cBhvr additive="base">
                                        <p:cTn id="7" dur="500" fill="hold"/>
                                        <p:tgtEl>
                                          <p:spTgt spid="26521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521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5218">
                                            <p:txEl>
                                              <p:pRg st="4" end="4"/>
                                            </p:txEl>
                                          </p:spTgt>
                                        </p:tgtEl>
                                        <p:attrNameLst>
                                          <p:attrName>style.visibility</p:attrName>
                                        </p:attrNameLst>
                                      </p:cBhvr>
                                      <p:to>
                                        <p:strVal val="visible"/>
                                      </p:to>
                                    </p:set>
                                    <p:anim calcmode="lin" valueType="num">
                                      <p:cBhvr additive="base">
                                        <p:cTn id="13" dur="500" fill="hold"/>
                                        <p:tgtEl>
                                          <p:spTgt spid="265218">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521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5218">
                                            <p:txEl>
                                              <p:pRg st="6" end="6"/>
                                            </p:txEl>
                                          </p:spTgt>
                                        </p:tgtEl>
                                        <p:attrNameLst>
                                          <p:attrName>style.visibility</p:attrName>
                                        </p:attrNameLst>
                                      </p:cBhvr>
                                      <p:to>
                                        <p:strVal val="visible"/>
                                      </p:to>
                                    </p:set>
                                    <p:anim calcmode="lin" valueType="num">
                                      <p:cBhvr additive="base">
                                        <p:cTn id="19" dur="500" fill="hold"/>
                                        <p:tgtEl>
                                          <p:spTgt spid="265218">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521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5218">
                                            <p:txEl>
                                              <p:pRg st="8" end="8"/>
                                            </p:txEl>
                                          </p:spTgt>
                                        </p:tgtEl>
                                        <p:attrNameLst>
                                          <p:attrName>style.visibility</p:attrName>
                                        </p:attrNameLst>
                                      </p:cBhvr>
                                      <p:to>
                                        <p:strVal val="visible"/>
                                      </p:to>
                                    </p:set>
                                    <p:anim calcmode="lin" valueType="num">
                                      <p:cBhvr additive="base">
                                        <p:cTn id="25" dur="500" fill="hold"/>
                                        <p:tgtEl>
                                          <p:spTgt spid="265218">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6521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65218">
                                            <p:txEl>
                                              <p:pRg st="10" end="10"/>
                                            </p:txEl>
                                          </p:spTgt>
                                        </p:tgtEl>
                                        <p:attrNameLst>
                                          <p:attrName>style.visibility</p:attrName>
                                        </p:attrNameLst>
                                      </p:cBhvr>
                                      <p:to>
                                        <p:strVal val="visible"/>
                                      </p:to>
                                    </p:set>
                                    <p:anim calcmode="lin" valueType="num">
                                      <p:cBhvr additive="base">
                                        <p:cTn id="31" dur="500" fill="hold"/>
                                        <p:tgtEl>
                                          <p:spTgt spid="265218">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65218">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65218">
                                            <p:txEl>
                                              <p:pRg st="12" end="12"/>
                                            </p:txEl>
                                          </p:spTgt>
                                        </p:tgtEl>
                                        <p:attrNameLst>
                                          <p:attrName>style.visibility</p:attrName>
                                        </p:attrNameLst>
                                      </p:cBhvr>
                                      <p:to>
                                        <p:strVal val="visible"/>
                                      </p:to>
                                    </p:set>
                                    <p:anim calcmode="lin" valueType="num">
                                      <p:cBhvr additive="base">
                                        <p:cTn id="37" dur="500" fill="hold"/>
                                        <p:tgtEl>
                                          <p:spTgt spid="265218">
                                            <p:txEl>
                                              <p:pRg st="12" end="1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65218">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mzaher\AppData\Local\Microsoft\Windows\Temporary Internet Files\Content.IE5\E3UR9CZ6\MP900313982[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 b="90000" l="3425" r="89897">
                        <a14:foregroundMark x1="13699" y1="13500" x2="80137" y2="63167"/>
                        <a14:foregroundMark x1="33562" y1="8833" x2="80479" y2="55333"/>
                        <a14:foregroundMark x1="17295" y1="47167" x2="66438" y2="70000"/>
                      </a14:backgroundRemoval>
                    </a14:imgEffect>
                  </a14:imgLayer>
                </a14:imgProps>
              </a:ext>
              <a:ext uri="{28A0092B-C50C-407E-A947-70E740481C1C}">
                <a14:useLocalDpi xmlns:a14="http://schemas.microsoft.com/office/drawing/2010/main" val="0"/>
              </a:ext>
            </a:extLst>
          </a:blip>
          <a:srcRect l="10103" t="7329" r="14171" b="28018"/>
          <a:stretch/>
        </p:blipFill>
        <p:spPr bwMode="auto">
          <a:xfrm>
            <a:off x="4898136" y="3048000"/>
            <a:ext cx="4169664" cy="3657600"/>
          </a:xfrm>
          <a:prstGeom prst="ellipse">
            <a:avLst/>
          </a:prstGeom>
          <a:noFill/>
          <a:extLst>
            <a:ext uri="{909E8E84-426E-40dd-AFC4-6F175D3DCCD1}">
              <a14:hiddenFill xmlns="" xmlns:a14="http://schemas.microsoft.com/office/drawing/2010/main">
                <a:solidFill>
                  <a:srgbClr val="FFFFFF"/>
                </a:solidFill>
              </a14:hiddenFill>
            </a:ext>
          </a:extLst>
        </p:spPr>
      </p:pic>
      <p:sp>
        <p:nvSpPr>
          <p:cNvPr id="268291" name="Rectangle 3"/>
          <p:cNvSpPr>
            <a:spLocks noGrp="1" noChangeArrowheads="1"/>
          </p:cNvSpPr>
          <p:nvPr>
            <p:ph type="body" idx="1"/>
          </p:nvPr>
        </p:nvSpPr>
        <p:spPr>
          <a:xfrm>
            <a:off x="457200" y="1219200"/>
            <a:ext cx="4343400" cy="4343400"/>
          </a:xfrm>
        </p:spPr>
        <p:txBody>
          <a:bodyPr/>
          <a:lstStyle/>
          <a:p>
            <a:pPr marL="0" indent="0" algn="just">
              <a:buNone/>
            </a:pPr>
            <a:r>
              <a:rPr lang="en-US" sz="2800" dirty="0">
                <a:latin typeface="Calibri" pitchFamily="34" charset="0"/>
                <a:cs typeface="Calibri" pitchFamily="34" charset="0"/>
              </a:rPr>
              <a:t>Notice how after a little while it becomes so small that we can hardly see it anymore. That is the point at which carbon dating is no longer useful. So we need to find something with a longer half-life to date older things. We use ones with VERY long half-lives to date the Earth.</a:t>
            </a:r>
          </a:p>
        </p:txBody>
      </p:sp>
      <p:sp>
        <p:nvSpPr>
          <p:cNvPr id="3" name="TextBox 2"/>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pic>
        <p:nvPicPr>
          <p:cNvPr id="3074" name="Picture 2" descr="http://images.clipart.com/thw/thw11/CL/5344_2005010018/000803_1053_12/21643041.thb.jpg?000803_1053_1248_v__v"/>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953000" y="3657600"/>
            <a:ext cx="3333750" cy="253365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Multiply 1"/>
          <p:cNvSpPr/>
          <p:nvPr/>
        </p:nvSpPr>
        <p:spPr>
          <a:xfrm>
            <a:off x="5943600" y="4114800"/>
            <a:ext cx="457200" cy="533400"/>
          </a:xfrm>
          <a:prstGeom prst="mathMultipl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6982968" y="4267200"/>
            <a:ext cx="637032" cy="6096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a:t>
            </a:r>
            <a:r>
              <a:rPr lang="en-US" sz="1600" baseline="-25000" dirty="0"/>
              <a:t>14</a:t>
            </a:r>
            <a:endParaRPr lang="en-US" sz="1600" dirty="0"/>
          </a:p>
        </p:txBody>
      </p:sp>
      <p:sp>
        <p:nvSpPr>
          <p:cNvPr id="8" name="Oval 7"/>
          <p:cNvSpPr/>
          <p:nvPr/>
        </p:nvSpPr>
        <p:spPr>
          <a:xfrm>
            <a:off x="7135368" y="4419600"/>
            <a:ext cx="637032" cy="6096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a:t>
            </a:r>
            <a:r>
              <a:rPr lang="en-US" sz="1600" baseline="-25000" dirty="0"/>
              <a:t>14</a:t>
            </a:r>
            <a:endParaRPr lang="en-US" sz="1600" dirty="0"/>
          </a:p>
        </p:txBody>
      </p:sp>
      <p:sp>
        <p:nvSpPr>
          <p:cNvPr id="9" name="Oval 8"/>
          <p:cNvSpPr/>
          <p:nvPr/>
        </p:nvSpPr>
        <p:spPr>
          <a:xfrm>
            <a:off x="6629400" y="4495800"/>
            <a:ext cx="637032" cy="6096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a:t>
            </a:r>
            <a:r>
              <a:rPr lang="en-US" sz="1600" baseline="-25000" dirty="0"/>
              <a:t>14</a:t>
            </a:r>
            <a:endParaRPr lang="en-US" sz="1600" dirty="0"/>
          </a:p>
        </p:txBody>
      </p:sp>
      <p:sp>
        <p:nvSpPr>
          <p:cNvPr id="10" name="Oval 9"/>
          <p:cNvSpPr/>
          <p:nvPr/>
        </p:nvSpPr>
        <p:spPr>
          <a:xfrm>
            <a:off x="7010400" y="4114800"/>
            <a:ext cx="637032" cy="6096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a:t>
            </a:r>
            <a:r>
              <a:rPr lang="en-US" sz="1600" baseline="-25000" dirty="0"/>
              <a:t>14</a:t>
            </a:r>
            <a:endParaRPr lang="en-US" sz="1600" dirty="0"/>
          </a:p>
        </p:txBody>
      </p:sp>
      <p:sp>
        <p:nvSpPr>
          <p:cNvPr id="11" name="Oval 10"/>
          <p:cNvSpPr/>
          <p:nvPr/>
        </p:nvSpPr>
        <p:spPr>
          <a:xfrm>
            <a:off x="7239000" y="4343400"/>
            <a:ext cx="637032" cy="6096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a:t>
            </a:r>
            <a:r>
              <a:rPr lang="en-US" sz="1600" baseline="-25000" dirty="0"/>
              <a:t>14</a:t>
            </a:r>
            <a:endParaRPr lang="en-US" sz="1600" dirty="0"/>
          </a:p>
        </p:txBody>
      </p:sp>
      <p:sp>
        <p:nvSpPr>
          <p:cNvPr id="12" name="Oval 11"/>
          <p:cNvSpPr/>
          <p:nvPr/>
        </p:nvSpPr>
        <p:spPr>
          <a:xfrm>
            <a:off x="7301484" y="4493172"/>
            <a:ext cx="637032" cy="6096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a:t>
            </a:r>
            <a:r>
              <a:rPr lang="en-US" sz="1600" baseline="-25000" dirty="0"/>
              <a:t>2</a:t>
            </a:r>
            <a:endParaRPr lang="en-US" sz="1600" dirty="0"/>
          </a:p>
        </p:txBody>
      </p:sp>
      <p:sp>
        <p:nvSpPr>
          <p:cNvPr id="13" name="Oval 12"/>
          <p:cNvSpPr/>
          <p:nvPr/>
        </p:nvSpPr>
        <p:spPr>
          <a:xfrm>
            <a:off x="6982968" y="4076700"/>
            <a:ext cx="637032" cy="6096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a:t>
            </a:r>
            <a:r>
              <a:rPr lang="en-US" sz="1600" baseline="-25000" dirty="0"/>
              <a:t>2</a:t>
            </a:r>
            <a:endParaRPr lang="en-US" sz="1600" dirty="0"/>
          </a:p>
        </p:txBody>
      </p:sp>
      <p:sp>
        <p:nvSpPr>
          <p:cNvPr id="14" name="Oval 13"/>
          <p:cNvSpPr/>
          <p:nvPr/>
        </p:nvSpPr>
        <p:spPr>
          <a:xfrm>
            <a:off x="6776781" y="4648200"/>
            <a:ext cx="637032" cy="6096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a:t>
            </a:r>
            <a:r>
              <a:rPr lang="en-US" sz="1600" baseline="-25000" dirty="0"/>
              <a:t>2</a:t>
            </a:r>
            <a:endParaRPr lang="en-US" sz="1600" dirty="0"/>
          </a:p>
        </p:txBody>
      </p:sp>
      <p:sp>
        <p:nvSpPr>
          <p:cNvPr id="15" name="Oval 14"/>
          <p:cNvSpPr/>
          <p:nvPr/>
        </p:nvSpPr>
        <p:spPr>
          <a:xfrm>
            <a:off x="6601968" y="4038600"/>
            <a:ext cx="637032" cy="6096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a:t>
            </a:r>
            <a:r>
              <a:rPr lang="en-US" sz="1600" baseline="-25000" dirty="0"/>
              <a:t>2</a:t>
            </a:r>
            <a:endParaRPr lang="en-US" sz="1600" dirty="0"/>
          </a:p>
        </p:txBody>
      </p:sp>
      <p:sp>
        <p:nvSpPr>
          <p:cNvPr id="16" name="Oval 15"/>
          <p:cNvSpPr/>
          <p:nvPr/>
        </p:nvSpPr>
        <p:spPr>
          <a:xfrm>
            <a:off x="6400800" y="4419600"/>
            <a:ext cx="637032" cy="6096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a:t>
            </a:r>
            <a:r>
              <a:rPr lang="en-US" sz="1600" baseline="-25000" dirty="0"/>
              <a:t>2</a:t>
            </a:r>
            <a:endParaRPr lang="en-US" sz="1600" dirty="0"/>
          </a:p>
        </p:txBody>
      </p:sp>
    </p:spTree>
    <p:extLst>
      <p:ext uri="{BB962C8B-B14F-4D97-AF65-F5344CB8AC3E}">
        <p14:creationId xmlns:p14="http://schemas.microsoft.com/office/powerpoint/2010/main" val="14914055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47" presetClass="entr" presetSubtype="0" fill="hold" nodeType="withEffect">
                                  <p:stCondLst>
                                    <p:cond delay="1000"/>
                                  </p:stCondLst>
                                  <p:childTnLst>
                                    <p:set>
                                      <p:cBhvr>
                                        <p:cTn id="22" dur="1" fill="hold">
                                          <p:stCondLst>
                                            <p:cond delay="0"/>
                                          </p:stCondLst>
                                        </p:cTn>
                                        <p:tgtEl>
                                          <p:spTgt spid="3075"/>
                                        </p:tgtEl>
                                        <p:attrNameLst>
                                          <p:attrName>style.visibility</p:attrName>
                                        </p:attrNameLst>
                                      </p:cBhvr>
                                      <p:to>
                                        <p:strVal val="visible"/>
                                      </p:to>
                                    </p:set>
                                    <p:animEffect transition="in" filter="fade">
                                      <p:cBhvr>
                                        <p:cTn id="23" dur="1000"/>
                                        <p:tgtEl>
                                          <p:spTgt spid="3075"/>
                                        </p:tgtEl>
                                      </p:cBhvr>
                                    </p:animEffect>
                                    <p:anim calcmode="lin" valueType="num">
                                      <p:cBhvr>
                                        <p:cTn id="24" dur="1000" fill="hold"/>
                                        <p:tgtEl>
                                          <p:spTgt spid="3075"/>
                                        </p:tgtEl>
                                        <p:attrNameLst>
                                          <p:attrName>ppt_x</p:attrName>
                                        </p:attrNameLst>
                                      </p:cBhvr>
                                      <p:tavLst>
                                        <p:tav tm="0">
                                          <p:val>
                                            <p:strVal val="#ppt_x"/>
                                          </p:val>
                                        </p:tav>
                                        <p:tav tm="100000">
                                          <p:val>
                                            <p:strVal val="#ppt_x"/>
                                          </p:val>
                                        </p:tav>
                                      </p:tavLst>
                                    </p:anim>
                                    <p:anim calcmode="lin" valueType="num">
                                      <p:cBhvr>
                                        <p:cTn id="25" dur="1000" fill="hold"/>
                                        <p:tgtEl>
                                          <p:spTgt spid="3075"/>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1" presetClass="entr" presetSubtype="0" fill="hold" grpId="1" nodeType="after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par>
                          <p:cTn id="29" fill="hold">
                            <p:stCondLst>
                              <p:cond delay="2000"/>
                            </p:stCondLst>
                            <p:childTnLst>
                              <p:par>
                                <p:cTn id="30" presetID="0" presetClass="path" presetSubtype="0" accel="50000" decel="50000" fill="hold" grpId="0" nodeType="afterEffect">
                                  <p:stCondLst>
                                    <p:cond delay="0"/>
                                  </p:stCondLst>
                                  <p:childTnLst>
                                    <p:animMotion origin="layout" path="M 0 0 C -0.01736 -0.03843 -0.0151 -0.10047 -0.02413 -0.14491 C -0.02604 -0.17014 -0.02847 -0.19537 -0.03108 -0.2206 C -0.03194 -0.22847 -0.03316 -0.24422 -0.03802 -0.25047 C -0.03941 -0.25209 -0.04149 -0.25185 -0.04323 -0.25301 C -0.05139 -0.25764 -0.0599 -0.26227 -0.06736 -0.26898 C -0.08108 -0.28125 -0.08802 -0.30324 -0.10174 -0.31482 C -0.11128 -0.33588 -0.11823 -0.36088 -0.13281 -0.37709 C -0.13785 -0.38264 -0.14305 -0.38773 -0.14826 -0.39306 C -0.16667 -0.41204 -0.15208 -0.38935 -0.16389 -0.4 C -0.17483 -0.40996 -0.17118 -0.40533 -0.17587 -0.41158 C -0.17778 -0.43334 -0.18108 -0.45741 -0.19323 -0.47361 C -0.19792 -0.48959 -0.19549 -0.48102 -0.2 -0.49884 C -0.20052 -0.50116 -0.20174 -0.50579 -0.20174 -0.50579 C -0.20121 -0.51945 -0.20104 -0.53334 -0.2 -0.54699 C -0.19965 -0.55139 -0.1941 -0.56783 -0.19149 -0.56783 " pathEditMode="relative" ptsTypes="fffffffffffffffA">
                                      <p:cBhvr>
                                        <p:cTn id="31" dur="2000" fill="hold"/>
                                        <p:tgtEl>
                                          <p:spTgt spid="4"/>
                                        </p:tgtEl>
                                        <p:attrNameLst>
                                          <p:attrName>ppt_x</p:attrName>
                                          <p:attrName>ppt_y</p:attrName>
                                        </p:attrNameLst>
                                      </p:cBhvr>
                                    </p:animMotion>
                                  </p:childTnLst>
                                </p:cTn>
                              </p:par>
                            </p:childTnLst>
                          </p:cTn>
                        </p:par>
                        <p:par>
                          <p:cTn id="32" fill="hold">
                            <p:stCondLst>
                              <p:cond delay="4000"/>
                            </p:stCondLst>
                            <p:childTnLst>
                              <p:par>
                                <p:cTn id="33" presetID="1" presetClass="exit" presetSubtype="0" fill="hold" grpId="2" nodeType="afterEffect">
                                  <p:stCondLst>
                                    <p:cond delay="0"/>
                                  </p:stCondLst>
                                  <p:childTnLst>
                                    <p:set>
                                      <p:cBhvr>
                                        <p:cTn id="34" dur="1" fill="hold">
                                          <p:stCondLst>
                                            <p:cond delay="0"/>
                                          </p:stCondLst>
                                        </p:cTn>
                                        <p:tgtEl>
                                          <p:spTgt spid="4"/>
                                        </p:tgtEl>
                                        <p:attrNameLst>
                                          <p:attrName>style.visibility</p:attrName>
                                        </p:attrNameLst>
                                      </p:cBhvr>
                                      <p:to>
                                        <p:strVal val="hidden"/>
                                      </p:to>
                                    </p:set>
                                  </p:childTnLst>
                                </p:cTn>
                              </p:par>
                            </p:childTnLst>
                          </p:cTn>
                        </p:par>
                        <p:par>
                          <p:cTn id="35" fill="hold">
                            <p:stCondLst>
                              <p:cond delay="4000"/>
                            </p:stCondLst>
                            <p:childTnLst>
                              <p:par>
                                <p:cTn id="36" presetID="1" presetClass="entr" presetSubtype="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par>
                          <p:cTn id="38" fill="hold">
                            <p:stCondLst>
                              <p:cond delay="4000"/>
                            </p:stCondLst>
                            <p:childTnLst>
                              <p:par>
                                <p:cTn id="39" presetID="1" presetClass="entr" presetSubtype="0" fill="hold" grpId="1" nodeType="after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par>
                          <p:cTn id="41" fill="hold">
                            <p:stCondLst>
                              <p:cond delay="4000"/>
                            </p:stCondLst>
                            <p:childTnLst>
                              <p:par>
                                <p:cTn id="42" presetID="0" presetClass="path" presetSubtype="0" accel="50000" decel="50000" fill="hold" grpId="0" nodeType="afterEffect">
                                  <p:stCondLst>
                                    <p:cond delay="0"/>
                                  </p:stCondLst>
                                  <p:childTnLst>
                                    <p:animMotion origin="layout" path="M 3.33333E-6 2.59259E-6 C -0.01302 -0.04306 -0.01129 -0.11227 -0.01806 -0.16204 C -0.01945 -0.19028 -0.02118 -0.21852 -0.02327 -0.24653 C -0.02379 -0.25533 -0.02483 -0.27292 -0.0283 -0.2801 C -0.02934 -0.28172 -0.03091 -0.28148 -0.03229 -0.28287 C -0.03837 -0.28797 -0.04462 -0.29329 -0.05018 -0.3007 C -0.06042 -0.31435 -0.06545 -0.33889 -0.0757 -0.35185 C -0.08282 -0.37547 -0.08802 -0.40347 -0.09879 -0.42153 C -0.10261 -0.42778 -0.10643 -0.43334 -0.11025 -0.43935 C -0.12396 -0.46042 -0.1132 -0.43519 -0.12188 -0.44699 C -0.13004 -0.4581 -0.12743 -0.45301 -0.13091 -0.45996 C -0.13229 -0.48426 -0.13473 -0.51111 -0.14375 -0.5294 C -0.14723 -0.54722 -0.14549 -0.5375 -0.14879 -0.55764 C -0.14914 -0.56019 -0.15 -0.56528 -0.15 -0.56505 C -0.14966 -0.58056 -0.14966 -0.59607 -0.14879 -0.61135 C -0.14861 -0.61621 -0.14445 -0.63449 -0.14254 -0.63449 " pathEditMode="relative" rAng="0" ptsTypes="fffffffffffffffA">
                                      <p:cBhvr>
                                        <p:cTn id="43" dur="2000" fill="hold"/>
                                        <p:tgtEl>
                                          <p:spTgt spid="8"/>
                                        </p:tgtEl>
                                        <p:attrNameLst>
                                          <p:attrName>ppt_x</p:attrName>
                                          <p:attrName>ppt_y</p:attrName>
                                        </p:attrNameLst>
                                      </p:cBhvr>
                                      <p:rCtr x="-7500" y="-31736"/>
                                    </p:animMotion>
                                  </p:childTnLst>
                                </p:cTn>
                              </p:par>
                            </p:childTnLst>
                          </p:cTn>
                        </p:par>
                        <p:par>
                          <p:cTn id="44" fill="hold">
                            <p:stCondLst>
                              <p:cond delay="6000"/>
                            </p:stCondLst>
                            <p:childTnLst>
                              <p:par>
                                <p:cTn id="45" presetID="1" presetClass="exit" presetSubtype="0" fill="hold" grpId="2" nodeType="afterEffect">
                                  <p:stCondLst>
                                    <p:cond delay="0"/>
                                  </p:stCondLst>
                                  <p:childTnLst>
                                    <p:set>
                                      <p:cBhvr>
                                        <p:cTn id="46" dur="1" fill="hold">
                                          <p:stCondLst>
                                            <p:cond delay="0"/>
                                          </p:stCondLst>
                                        </p:cTn>
                                        <p:tgtEl>
                                          <p:spTgt spid="8"/>
                                        </p:tgtEl>
                                        <p:attrNameLst>
                                          <p:attrName>style.visibility</p:attrName>
                                        </p:attrNameLst>
                                      </p:cBhvr>
                                      <p:to>
                                        <p:strVal val="hidden"/>
                                      </p:to>
                                    </p:set>
                                  </p:childTnLst>
                                </p:cTn>
                              </p:par>
                            </p:childTnLst>
                          </p:cTn>
                        </p:par>
                        <p:par>
                          <p:cTn id="47" fill="hold">
                            <p:stCondLst>
                              <p:cond delay="6000"/>
                            </p:stCondLst>
                            <p:childTnLst>
                              <p:par>
                                <p:cTn id="48" presetID="1" presetClass="entr" presetSubtype="0"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childTnLst>
                          </p:cTn>
                        </p:par>
                        <p:par>
                          <p:cTn id="50" fill="hold">
                            <p:stCondLst>
                              <p:cond delay="6000"/>
                            </p:stCondLst>
                            <p:childTnLst>
                              <p:par>
                                <p:cTn id="51" presetID="1" presetClass="entr" presetSubtype="0" fill="hold" grpId="1" nodeType="afterEffect">
                                  <p:stCondLst>
                                    <p:cond delay="0"/>
                                  </p:stCondLst>
                                  <p:childTnLst>
                                    <p:set>
                                      <p:cBhvr>
                                        <p:cTn id="52" dur="1" fill="hold">
                                          <p:stCondLst>
                                            <p:cond delay="0"/>
                                          </p:stCondLst>
                                        </p:cTn>
                                        <p:tgtEl>
                                          <p:spTgt spid="9"/>
                                        </p:tgtEl>
                                        <p:attrNameLst>
                                          <p:attrName>style.visibility</p:attrName>
                                        </p:attrNameLst>
                                      </p:cBhvr>
                                      <p:to>
                                        <p:strVal val="visible"/>
                                      </p:to>
                                    </p:set>
                                  </p:childTnLst>
                                </p:cTn>
                              </p:par>
                            </p:childTnLst>
                          </p:cTn>
                        </p:par>
                        <p:par>
                          <p:cTn id="53" fill="hold">
                            <p:stCondLst>
                              <p:cond delay="6000"/>
                            </p:stCondLst>
                            <p:childTnLst>
                              <p:par>
                                <p:cTn id="54" presetID="0" presetClass="path" presetSubtype="0" accel="50000" decel="50000" fill="hold" grpId="0" nodeType="afterEffect">
                                  <p:stCondLst>
                                    <p:cond delay="0"/>
                                  </p:stCondLst>
                                  <p:childTnLst>
                                    <p:animMotion origin="layout" path="M 4.44444E-6 -3.33333E-6 C -0.00382 -0.03912 -0.0033 -0.10231 -0.00521 -0.14745 C -0.00573 -0.17314 -0.00625 -0.19884 -0.00678 -0.22453 C -0.00695 -0.23264 -0.00712 -0.24861 -0.00816 -0.25486 C -0.00851 -0.25671 -0.00903 -0.25648 -0.00938 -0.25764 C -0.01112 -0.26227 -0.01285 -0.26689 -0.01441 -0.27384 C -0.01737 -0.28634 -0.01893 -0.30856 -0.02188 -0.32037 C -0.02379 -0.34189 -0.02535 -0.36736 -0.02848 -0.38379 C -0.02952 -0.38935 -0.03056 -0.39467 -0.03178 -0.4 C -0.03559 -0.41944 -0.03247 -0.39629 -0.03507 -0.40717 C -0.03733 -0.41736 -0.03664 -0.4125 -0.03768 -0.41898 C -0.03803 -0.44097 -0.03872 -0.46551 -0.04132 -0.48194 C -0.04237 -0.49838 -0.04184 -0.48958 -0.04271 -0.50764 C -0.04289 -0.50995 -0.04306 -0.51481 -0.04306 -0.51458 C -0.04306 -0.5287 -0.04306 -0.54282 -0.04271 -0.55671 C -0.04271 -0.56111 -0.0415 -0.57777 -0.04098 -0.57777 " pathEditMode="relative" rAng="0" ptsTypes="fffffffffffffffA">
                                      <p:cBhvr>
                                        <p:cTn id="55" dur="2000" fill="hold"/>
                                        <p:tgtEl>
                                          <p:spTgt spid="9"/>
                                        </p:tgtEl>
                                        <p:attrNameLst>
                                          <p:attrName>ppt_x</p:attrName>
                                          <p:attrName>ppt_y</p:attrName>
                                        </p:attrNameLst>
                                      </p:cBhvr>
                                      <p:rCtr x="-2153" y="-28889"/>
                                    </p:animMotion>
                                  </p:childTnLst>
                                </p:cTn>
                              </p:par>
                            </p:childTnLst>
                          </p:cTn>
                        </p:par>
                        <p:par>
                          <p:cTn id="56" fill="hold">
                            <p:stCondLst>
                              <p:cond delay="8000"/>
                            </p:stCondLst>
                            <p:childTnLst>
                              <p:par>
                                <p:cTn id="57" presetID="1" presetClass="exit" presetSubtype="0" fill="hold" grpId="2" nodeType="afterEffect">
                                  <p:stCondLst>
                                    <p:cond delay="0"/>
                                  </p:stCondLst>
                                  <p:childTnLst>
                                    <p:set>
                                      <p:cBhvr>
                                        <p:cTn id="58" dur="1" fill="hold">
                                          <p:stCondLst>
                                            <p:cond delay="0"/>
                                          </p:stCondLst>
                                        </p:cTn>
                                        <p:tgtEl>
                                          <p:spTgt spid="9"/>
                                        </p:tgtEl>
                                        <p:attrNameLst>
                                          <p:attrName>style.visibility</p:attrName>
                                        </p:attrNameLst>
                                      </p:cBhvr>
                                      <p:to>
                                        <p:strVal val="hidden"/>
                                      </p:to>
                                    </p:set>
                                  </p:childTnLst>
                                </p:cTn>
                              </p:par>
                            </p:childTnLst>
                          </p:cTn>
                        </p:par>
                        <p:par>
                          <p:cTn id="59" fill="hold">
                            <p:stCondLst>
                              <p:cond delay="8000"/>
                            </p:stCondLst>
                            <p:childTnLst>
                              <p:par>
                                <p:cTn id="60" presetID="1" presetClass="entr" presetSubtype="0" fill="hold" grpId="0" nodeType="afterEffect">
                                  <p:stCondLst>
                                    <p:cond delay="0"/>
                                  </p:stCondLst>
                                  <p:childTnLst>
                                    <p:set>
                                      <p:cBhvr>
                                        <p:cTn id="61" dur="1" fill="hold">
                                          <p:stCondLst>
                                            <p:cond delay="0"/>
                                          </p:stCondLst>
                                        </p:cTn>
                                        <p:tgtEl>
                                          <p:spTgt spid="14"/>
                                        </p:tgtEl>
                                        <p:attrNameLst>
                                          <p:attrName>style.visibility</p:attrName>
                                        </p:attrNameLst>
                                      </p:cBhvr>
                                      <p:to>
                                        <p:strVal val="visible"/>
                                      </p:to>
                                    </p:set>
                                  </p:childTnLst>
                                </p:cTn>
                              </p:par>
                            </p:childTnLst>
                          </p:cTn>
                        </p:par>
                        <p:par>
                          <p:cTn id="62" fill="hold">
                            <p:stCondLst>
                              <p:cond delay="8000"/>
                            </p:stCondLst>
                            <p:childTnLst>
                              <p:par>
                                <p:cTn id="63" presetID="1" presetClass="entr" presetSubtype="0" fill="hold" grpId="1" nodeType="after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childTnLst>
                          </p:cTn>
                        </p:par>
                        <p:par>
                          <p:cTn id="65" fill="hold">
                            <p:stCondLst>
                              <p:cond delay="8000"/>
                            </p:stCondLst>
                            <p:childTnLst>
                              <p:par>
                                <p:cTn id="66" presetID="0" presetClass="path" presetSubtype="0" accel="50000" decel="50000" fill="hold" grpId="0" nodeType="afterEffect">
                                  <p:stCondLst>
                                    <p:cond delay="0"/>
                                  </p:stCondLst>
                                  <p:childTnLst>
                                    <p:animMotion origin="layout" path="M -2.22222E-6 2.22222E-6 C -0.00243 -0.04074 -0.00208 -0.10625 -0.0033 -0.15324 C -0.00347 -0.17986 -0.00382 -0.20648 -0.00416 -0.23334 C -0.00434 -0.24144 -0.00434 -0.2581 -0.00503 -0.26482 C -0.00521 -0.26644 -0.00555 -0.26621 -0.00573 -0.26736 C -0.00677 -0.27246 -0.00798 -0.27732 -0.00885 -0.28426 C -0.01076 -0.29722 -0.01163 -0.3206 -0.01337 -0.33287 C -0.01458 -0.35509 -0.01562 -0.38148 -0.01753 -0.39861 C -0.01805 -0.4044 -0.01875 -0.40972 -0.01944 -0.41551 C -0.02187 -0.43542 -0.01996 -0.41158 -0.02153 -0.42269 C -0.02291 -0.43334 -0.02239 -0.42847 -0.02309 -0.43496 C -0.02326 -0.4581 -0.02378 -0.48334 -0.02534 -0.50047 C -0.02604 -0.51736 -0.02569 -0.50834 -0.02621 -0.52732 C -0.02639 -0.52963 -0.02639 -0.53449 -0.02639 -0.53426 C -0.02639 -0.54908 -0.02639 -0.56366 -0.02621 -0.57801 C -0.02621 -0.58264 -0.02552 -0.6 -0.02517 -0.6 " pathEditMode="relative" rAng="0" ptsTypes="fffffffffffffffA">
                                      <p:cBhvr>
                                        <p:cTn id="67" dur="2000" fill="hold"/>
                                        <p:tgtEl>
                                          <p:spTgt spid="10"/>
                                        </p:tgtEl>
                                        <p:attrNameLst>
                                          <p:attrName>ppt_x</p:attrName>
                                          <p:attrName>ppt_y</p:attrName>
                                        </p:attrNameLst>
                                      </p:cBhvr>
                                      <p:rCtr x="-1319" y="-30000"/>
                                    </p:animMotion>
                                  </p:childTnLst>
                                </p:cTn>
                              </p:par>
                            </p:childTnLst>
                          </p:cTn>
                        </p:par>
                        <p:par>
                          <p:cTn id="68" fill="hold">
                            <p:stCondLst>
                              <p:cond delay="10000"/>
                            </p:stCondLst>
                            <p:childTnLst>
                              <p:par>
                                <p:cTn id="69" presetID="1" presetClass="exit" presetSubtype="0" fill="hold" grpId="2" nodeType="afterEffect">
                                  <p:stCondLst>
                                    <p:cond delay="0"/>
                                  </p:stCondLst>
                                  <p:childTnLst>
                                    <p:set>
                                      <p:cBhvr>
                                        <p:cTn id="70" dur="1" fill="hold">
                                          <p:stCondLst>
                                            <p:cond delay="0"/>
                                          </p:stCondLst>
                                        </p:cTn>
                                        <p:tgtEl>
                                          <p:spTgt spid="10"/>
                                        </p:tgtEl>
                                        <p:attrNameLst>
                                          <p:attrName>style.visibility</p:attrName>
                                        </p:attrNameLst>
                                      </p:cBhvr>
                                      <p:to>
                                        <p:strVal val="hidden"/>
                                      </p:to>
                                    </p:set>
                                  </p:childTnLst>
                                </p:cTn>
                              </p:par>
                            </p:childTnLst>
                          </p:cTn>
                        </p:par>
                        <p:par>
                          <p:cTn id="71" fill="hold">
                            <p:stCondLst>
                              <p:cond delay="10000"/>
                            </p:stCondLst>
                            <p:childTnLst>
                              <p:par>
                                <p:cTn id="72" presetID="1" presetClass="entr" presetSubtype="0" fill="hold" grpId="0" nodeType="afterEffect">
                                  <p:stCondLst>
                                    <p:cond delay="0"/>
                                  </p:stCondLst>
                                  <p:childTnLst>
                                    <p:set>
                                      <p:cBhvr>
                                        <p:cTn id="73" dur="1" fill="hold">
                                          <p:stCondLst>
                                            <p:cond delay="0"/>
                                          </p:stCondLst>
                                        </p:cTn>
                                        <p:tgtEl>
                                          <p:spTgt spid="15"/>
                                        </p:tgtEl>
                                        <p:attrNameLst>
                                          <p:attrName>style.visibility</p:attrName>
                                        </p:attrNameLst>
                                      </p:cBhvr>
                                      <p:to>
                                        <p:strVal val="visible"/>
                                      </p:to>
                                    </p:set>
                                  </p:childTnLst>
                                </p:cTn>
                              </p:par>
                            </p:childTnLst>
                          </p:cTn>
                        </p:par>
                        <p:par>
                          <p:cTn id="74" fill="hold">
                            <p:stCondLst>
                              <p:cond delay="10000"/>
                            </p:stCondLst>
                            <p:childTnLst>
                              <p:par>
                                <p:cTn id="75" presetID="1" presetClass="entr" presetSubtype="0" fill="hold" grpId="1"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p:stCondLst>
                              <p:cond delay="10000"/>
                            </p:stCondLst>
                            <p:childTnLst>
                              <p:par>
                                <p:cTn id="78" presetID="0" presetClass="path" presetSubtype="0" accel="50000" decel="50000" fill="hold" grpId="0" nodeType="afterEffect">
                                  <p:stCondLst>
                                    <p:cond delay="0"/>
                                  </p:stCondLst>
                                  <p:childTnLst>
                                    <p:animMotion origin="layout" path="M -8.33333E-7 0 C 0.01007 -0.04005 0.00868 -0.1044 0.01406 -0.15046 C 0.01511 -0.17662 0.01667 -0.20278 0.01806 -0.22894 C 0.01858 -0.23704 0.01927 -0.25347 0.02222 -0.25995 C 0.02309 -0.26157 0.02431 -0.26134 0.02517 -0.2625 C 0.03004 -0.26736 0.03507 -0.27222 0.03941 -0.27917 C 0.0474 -0.2919 0.05156 -0.31458 0.05955 -0.32662 C 0.06511 -0.34838 0.06927 -0.37431 0.07778 -0.3912 C 0.08073 -0.39699 0.08368 -0.40231 0.08681 -0.40764 C 0.09757 -0.42755 0.08906 -0.40394 0.09601 -0.41505 C 0.10243 -0.42523 0.10017 -0.42037 0.10295 -0.42685 C 0.10417 -0.44954 0.10608 -0.47454 0.1132 -0.4912 C 0.11597 -0.50787 0.11441 -0.49907 0.11719 -0.51736 C 0.11736 -0.51991 0.11823 -0.52477 0.11823 -0.52454 C 0.11788 -0.53889 0.11771 -0.55324 0.11719 -0.56736 C 0.11684 -0.57199 0.11372 -0.58889 0.11215 -0.58889 " pathEditMode="relative" rAng="0" ptsTypes="fffffffffffffffA">
                                      <p:cBhvr>
                                        <p:cTn id="79" dur="2000" fill="hold"/>
                                        <p:tgtEl>
                                          <p:spTgt spid="11"/>
                                        </p:tgtEl>
                                        <p:attrNameLst>
                                          <p:attrName>ppt_x</p:attrName>
                                          <p:attrName>ppt_y</p:attrName>
                                        </p:attrNameLst>
                                      </p:cBhvr>
                                      <p:rCtr x="5903" y="-29444"/>
                                    </p:animMotion>
                                  </p:childTnLst>
                                </p:cTn>
                              </p:par>
                            </p:childTnLst>
                          </p:cTn>
                        </p:par>
                        <p:par>
                          <p:cTn id="80" fill="hold">
                            <p:stCondLst>
                              <p:cond delay="12000"/>
                            </p:stCondLst>
                            <p:childTnLst>
                              <p:par>
                                <p:cTn id="81" presetID="1" presetClass="exit" presetSubtype="0" fill="hold" grpId="2" nodeType="afterEffect">
                                  <p:stCondLst>
                                    <p:cond delay="0"/>
                                  </p:stCondLst>
                                  <p:childTnLst>
                                    <p:set>
                                      <p:cBhvr>
                                        <p:cTn id="82" dur="1" fill="hold">
                                          <p:stCondLst>
                                            <p:cond delay="0"/>
                                          </p:stCondLst>
                                        </p:cTn>
                                        <p:tgtEl>
                                          <p:spTgt spid="11"/>
                                        </p:tgtEl>
                                        <p:attrNameLst>
                                          <p:attrName>style.visibility</p:attrName>
                                        </p:attrNameLst>
                                      </p:cBhvr>
                                      <p:to>
                                        <p:strVal val="hidden"/>
                                      </p:to>
                                    </p:set>
                                  </p:childTnLst>
                                </p:cTn>
                              </p:par>
                            </p:childTnLst>
                          </p:cTn>
                        </p:par>
                        <p:par>
                          <p:cTn id="83" fill="hold">
                            <p:stCondLst>
                              <p:cond delay="12000"/>
                            </p:stCondLst>
                            <p:childTnLst>
                              <p:par>
                                <p:cTn id="84" presetID="1" presetClass="entr" presetSubtype="0" fill="hold" grpId="0" nodeType="afterEffect">
                                  <p:stCondLst>
                                    <p:cond delay="0"/>
                                  </p:stCondLst>
                                  <p:childTnLst>
                                    <p:set>
                                      <p:cBhvr>
                                        <p:cTn id="8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4" grpId="1" animBg="1"/>
      <p:bldP spid="4"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3" grpId="0" animBg="1"/>
      <p:bldP spid="14" grpId="0" animBg="1"/>
      <p:bldP spid="15" grpId="0" animBg="1"/>
      <p:bldP spid="1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4972050" y="5715000"/>
            <a:ext cx="3486150" cy="69082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dirty="0">
                <a:solidFill>
                  <a:schemeClr val="tx1"/>
                </a:solidFill>
              </a:rPr>
              <a:t>I</a:t>
            </a:r>
          </a:p>
        </p:txBody>
      </p:sp>
      <p:pic>
        <p:nvPicPr>
          <p:cNvPr id="3075" name="Picture 3" descr="C:\Users\mzaher\AppData\Local\Microsoft\Windows\Temporary Internet Files\Content.IE5\E3UR9CZ6\MP900313982[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 b="90000" l="3425" r="89897">
                        <a14:foregroundMark x1="13699" y1="13500" x2="80137" y2="63167"/>
                        <a14:foregroundMark x1="33562" y1="8833" x2="80479" y2="55333"/>
                        <a14:foregroundMark x1="17295" y1="47167" x2="66438" y2="70000"/>
                      </a14:backgroundRemoval>
                    </a14:imgEffect>
                  </a14:imgLayer>
                </a14:imgProps>
              </a:ext>
              <a:ext uri="{28A0092B-C50C-407E-A947-70E740481C1C}">
                <a14:useLocalDpi xmlns:a14="http://schemas.microsoft.com/office/drawing/2010/main" val="0"/>
              </a:ext>
            </a:extLst>
          </a:blip>
          <a:srcRect l="10103" t="7329" r="14171" b="28018"/>
          <a:stretch/>
        </p:blipFill>
        <p:spPr bwMode="auto">
          <a:xfrm>
            <a:off x="4974336" y="1447800"/>
            <a:ext cx="4169664" cy="3657600"/>
          </a:xfrm>
          <a:prstGeom prst="ellipse">
            <a:avLst/>
          </a:prstGeom>
          <a:noFill/>
          <a:extLst>
            <a:ext uri="{909E8E84-426E-40dd-AFC4-6F175D3DCCD1}">
              <a14:hiddenFill xmlns="" xmlns:a14="http://schemas.microsoft.com/office/drawing/2010/main">
                <a:solidFill>
                  <a:srgbClr val="FFFFFF"/>
                </a:solidFill>
              </a14:hiddenFill>
            </a:ext>
          </a:extLst>
        </p:spPr>
      </p:pic>
      <p:sp>
        <p:nvSpPr>
          <p:cNvPr id="268291" name="Rectangle 3"/>
          <p:cNvSpPr>
            <a:spLocks noGrp="1" noChangeArrowheads="1"/>
          </p:cNvSpPr>
          <p:nvPr>
            <p:ph type="body" idx="1"/>
          </p:nvPr>
        </p:nvSpPr>
        <p:spPr>
          <a:xfrm>
            <a:off x="304800" y="152400"/>
            <a:ext cx="4648200" cy="6329515"/>
          </a:xfrm>
        </p:spPr>
        <p:txBody>
          <a:bodyPr/>
          <a:lstStyle/>
          <a:p>
            <a:pPr marL="0" indent="0">
              <a:lnSpc>
                <a:spcPct val="80000"/>
              </a:lnSpc>
              <a:buFontTx/>
              <a:buNone/>
            </a:pPr>
            <a:r>
              <a:rPr lang="en-US" sz="3600" b="1" dirty="0">
                <a:latin typeface="Calibri" pitchFamily="34" charset="0"/>
                <a:cs typeface="Calibri" pitchFamily="34" charset="0"/>
              </a:rPr>
              <a:t>What You Do: </a:t>
            </a:r>
            <a:r>
              <a:rPr lang="en-US" sz="2400" i="1" dirty="0">
                <a:latin typeface="Calibri" pitchFamily="34" charset="0"/>
                <a:cs typeface="Calibri" pitchFamily="34" charset="0"/>
              </a:rPr>
              <a:t>(continued…)</a:t>
            </a:r>
            <a:endParaRPr lang="en-US" sz="2400" b="1" i="1" dirty="0">
              <a:latin typeface="Calibri" pitchFamily="34" charset="0"/>
              <a:cs typeface="Calibri" pitchFamily="34" charset="0"/>
            </a:endParaRPr>
          </a:p>
          <a:p>
            <a:pPr marL="0" indent="0" algn="just">
              <a:lnSpc>
                <a:spcPct val="80000"/>
              </a:lnSpc>
              <a:buFontTx/>
              <a:buNone/>
            </a:pPr>
            <a:r>
              <a:rPr lang="en-US" sz="2400" dirty="0">
                <a:latin typeface="Calibri" pitchFamily="34" charset="0"/>
                <a:cs typeface="Calibri" pitchFamily="34" charset="0"/>
              </a:rPr>
              <a:t>You have recently discovered the fossilized remains of a woolly mammoth.  </a:t>
            </a:r>
          </a:p>
          <a:p>
            <a:pPr marL="0" indent="0" algn="ctr">
              <a:lnSpc>
                <a:spcPct val="80000"/>
              </a:lnSpc>
              <a:buFontTx/>
              <a:buNone/>
            </a:pPr>
            <a:r>
              <a:rPr lang="en-US" sz="2400" b="1" dirty="0">
                <a:latin typeface="Calibri" pitchFamily="34" charset="0"/>
                <a:cs typeface="Calibri" pitchFamily="34" charset="0"/>
              </a:rPr>
              <a:t>On the small rectangular piece of paper in front of you, draw your best woolly mammoth.  Be sure to fill up the whole piece of paper.  </a:t>
            </a:r>
          </a:p>
          <a:p>
            <a:pPr marL="0" indent="0" algn="just">
              <a:lnSpc>
                <a:spcPct val="80000"/>
              </a:lnSpc>
              <a:buFontTx/>
              <a:buNone/>
            </a:pPr>
            <a:r>
              <a:rPr lang="en-US" sz="2400" dirty="0">
                <a:latin typeface="Calibri" pitchFamily="34" charset="0"/>
                <a:cs typeface="Calibri" pitchFamily="34" charset="0"/>
              </a:rPr>
              <a:t>This will represent all of the Carbon-14 that was present in the woolly mammoth when it died.  </a:t>
            </a:r>
          </a:p>
          <a:p>
            <a:pPr marL="0" indent="0" algn="just">
              <a:lnSpc>
                <a:spcPct val="80000"/>
              </a:lnSpc>
              <a:buFontTx/>
              <a:buNone/>
            </a:pPr>
            <a:r>
              <a:rPr lang="en-US" sz="2400" dirty="0">
                <a:latin typeface="Calibri" pitchFamily="34" charset="0"/>
                <a:cs typeface="Calibri" pitchFamily="34" charset="0"/>
              </a:rPr>
              <a:t>Cut the sample in half.  Set one half to the side and keep the remaining half.  Cut it again.  Continue this process of cutting your mammoth, discarding half, again and again until the box is so small that it is not possible to make another cut.  </a:t>
            </a:r>
          </a:p>
          <a:p>
            <a:pPr marL="0" indent="0" algn="ctr">
              <a:lnSpc>
                <a:spcPct val="80000"/>
              </a:lnSpc>
              <a:buFontTx/>
              <a:buNone/>
            </a:pPr>
            <a:r>
              <a:rPr lang="en-US" sz="2400" b="1" dirty="0">
                <a:latin typeface="Calibri" pitchFamily="34" charset="0"/>
                <a:cs typeface="Calibri" pitchFamily="34" charset="0"/>
              </a:rPr>
              <a:t>Each time you make a cut, make a mark in the box on your paper.</a:t>
            </a:r>
            <a:endParaRPr lang="en-US" sz="2400" dirty="0">
              <a:latin typeface="Calibri" pitchFamily="34" charset="0"/>
              <a:cs typeface="Calibri" pitchFamily="34" charset="0"/>
            </a:endParaRPr>
          </a:p>
        </p:txBody>
      </p:sp>
      <p:sp>
        <p:nvSpPr>
          <p:cNvPr id="3" name="TextBox 2"/>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pic>
        <p:nvPicPr>
          <p:cNvPr id="3074" name="Picture 2" descr="http://images.clipart.com/thw/thw11/CL/5344_2005010018/000803_1053_12/21643041.thb.jpg?000803_1053_1248_v__v"/>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972050" y="1885949"/>
            <a:ext cx="3333750" cy="253365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Multiply 1"/>
          <p:cNvSpPr/>
          <p:nvPr/>
        </p:nvSpPr>
        <p:spPr>
          <a:xfrm>
            <a:off x="5943600" y="2286000"/>
            <a:ext cx="457200" cy="533400"/>
          </a:xfrm>
          <a:prstGeom prst="mathMultipl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4974336" y="1885949"/>
            <a:ext cx="3541014" cy="2686051"/>
            <a:chOff x="4974336" y="1885949"/>
            <a:chExt cx="3541014" cy="2686051"/>
          </a:xfrm>
        </p:grpSpPr>
        <p:sp>
          <p:nvSpPr>
            <p:cNvPr id="6" name="Rectangle 5"/>
            <p:cNvSpPr/>
            <p:nvPr/>
          </p:nvSpPr>
          <p:spPr>
            <a:xfrm>
              <a:off x="5029200" y="1885949"/>
              <a:ext cx="3486150" cy="268605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grpSp>
          <p:nvGrpSpPr>
            <p:cNvPr id="5" name="Group 4"/>
            <p:cNvGrpSpPr/>
            <p:nvPr/>
          </p:nvGrpSpPr>
          <p:grpSpPr>
            <a:xfrm>
              <a:off x="4974336" y="1885949"/>
              <a:ext cx="3333750" cy="2533651"/>
              <a:chOff x="5124450" y="2038349"/>
              <a:chExt cx="3333750" cy="2533651"/>
            </a:xfrm>
          </p:grpSpPr>
          <p:pic>
            <p:nvPicPr>
              <p:cNvPr id="18" name="Picture 2" descr="http://images.clipart.com/thw/thw11/CL/5344_2005010018/000803_1053_12/21643041.thb.jpg?000803_1053_1248_v__v"/>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124450" y="2038349"/>
                <a:ext cx="3333750" cy="2533651"/>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Multiply 18"/>
              <p:cNvSpPr/>
              <p:nvPr/>
            </p:nvSpPr>
            <p:spPr>
              <a:xfrm>
                <a:off x="6096000" y="2438400"/>
                <a:ext cx="457200" cy="533400"/>
              </a:xfrm>
              <a:prstGeom prst="mathMultipl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 name="Group 32"/>
          <p:cNvGrpSpPr/>
          <p:nvPr/>
        </p:nvGrpSpPr>
        <p:grpSpPr>
          <a:xfrm>
            <a:off x="5029200" y="1962149"/>
            <a:ext cx="3486150" cy="2686051"/>
            <a:chOff x="5029200" y="1885949"/>
            <a:chExt cx="3486150" cy="2686051"/>
          </a:xfrm>
        </p:grpSpPr>
        <p:sp>
          <p:nvSpPr>
            <p:cNvPr id="34" name="Rectangle 33"/>
            <p:cNvSpPr/>
            <p:nvPr/>
          </p:nvSpPr>
          <p:spPr>
            <a:xfrm>
              <a:off x="5029200" y="1885949"/>
              <a:ext cx="3486150" cy="268605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pic>
          <p:nvPicPr>
            <p:cNvPr id="36" name="Picture 2" descr="http://images.clipart.com/thw/thw11/CL/5344_2005010018/000803_1053_12/21643041.thb.jpg?000803_1053_1248_v__v"/>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l="56507"/>
            <a:stretch/>
          </p:blipFill>
          <p:spPr bwMode="auto">
            <a:xfrm>
              <a:off x="6858114" y="1885949"/>
              <a:ext cx="1449971" cy="2533651"/>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4098" name="Picture 2" descr="C:\Users\mzaher\AppData\Local\Microsoft\Windows\Temporary Internet Files\Content.IE5\H6H7VG49\MC900434789[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828" y="4191114"/>
            <a:ext cx="1828572" cy="182857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9" name="Group 38"/>
          <p:cNvGrpSpPr/>
          <p:nvPr/>
        </p:nvGrpSpPr>
        <p:grpSpPr>
          <a:xfrm>
            <a:off x="5023940" y="1981200"/>
            <a:ext cx="3486150" cy="2686051"/>
            <a:chOff x="5029200" y="1885949"/>
            <a:chExt cx="3486150" cy="2686051"/>
          </a:xfrm>
        </p:grpSpPr>
        <p:sp>
          <p:nvSpPr>
            <p:cNvPr id="40" name="Rectangle 39"/>
            <p:cNvSpPr/>
            <p:nvPr/>
          </p:nvSpPr>
          <p:spPr>
            <a:xfrm>
              <a:off x="5029200" y="1885949"/>
              <a:ext cx="3486150" cy="268605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pic>
          <p:nvPicPr>
            <p:cNvPr id="41" name="Picture 2" descr="http://images.clipart.com/thw/thw11/CL/5344_2005010018/000803_1053_12/21643041.thb.jpg?000803_1053_1248_v__v"/>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l="56507" t="46241"/>
            <a:stretch/>
          </p:blipFill>
          <p:spPr bwMode="auto">
            <a:xfrm>
              <a:off x="6858114" y="3057523"/>
              <a:ext cx="1449971" cy="1362077"/>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42" name="Picture 2" descr="C:\Users\mzaher\AppData\Local\Microsoft\Windows\Temporary Internet Files\Content.IE5\H6H7VG49\MC900434789[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7772400" y="2238488"/>
            <a:ext cx="1828572" cy="1828572"/>
          </a:xfrm>
          <a:prstGeom prst="rect">
            <a:avLst/>
          </a:prstGeom>
          <a:noFill/>
          <a:extLst>
            <a:ext uri="{909E8E84-426E-40dd-AFC4-6F175D3DCCD1}">
              <a14:hiddenFill xmlns="" xmlns:a14="http://schemas.microsoft.com/office/drawing/2010/main">
                <a:solidFill>
                  <a:srgbClr val="FFFFFF"/>
                </a:solidFill>
              </a14:hiddenFill>
            </a:ext>
          </a:extLst>
        </p:spPr>
      </p:pic>
      <p:sp>
        <p:nvSpPr>
          <p:cNvPr id="44" name="Rectangle 43"/>
          <p:cNvSpPr/>
          <p:nvPr/>
        </p:nvSpPr>
        <p:spPr>
          <a:xfrm>
            <a:off x="4984532" y="5715000"/>
            <a:ext cx="3486150" cy="69082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dirty="0">
                <a:solidFill>
                  <a:schemeClr val="tx1"/>
                </a:solidFill>
              </a:rPr>
              <a:t>II</a:t>
            </a:r>
          </a:p>
        </p:txBody>
      </p:sp>
      <p:grpSp>
        <p:nvGrpSpPr>
          <p:cNvPr id="46" name="Group 45"/>
          <p:cNvGrpSpPr/>
          <p:nvPr/>
        </p:nvGrpSpPr>
        <p:grpSpPr>
          <a:xfrm>
            <a:off x="5034446" y="1983830"/>
            <a:ext cx="3486150" cy="2686051"/>
            <a:chOff x="5029200" y="1885949"/>
            <a:chExt cx="3486150" cy="2686051"/>
          </a:xfrm>
        </p:grpSpPr>
        <p:sp>
          <p:nvSpPr>
            <p:cNvPr id="47" name="Rectangle 46"/>
            <p:cNvSpPr/>
            <p:nvPr/>
          </p:nvSpPr>
          <p:spPr>
            <a:xfrm>
              <a:off x="5029200" y="1885949"/>
              <a:ext cx="3486150" cy="268605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pic>
          <p:nvPicPr>
            <p:cNvPr id="48" name="Picture 2" descr="http://images.clipart.com/thw/thw11/CL/5344_2005010018/000803_1053_12/21643041.thb.jpg?000803_1053_1248_v__v"/>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l="81491" t="46241" r="316" b="856"/>
            <a:stretch/>
          </p:blipFill>
          <p:spPr bwMode="auto">
            <a:xfrm>
              <a:off x="7691068" y="3057524"/>
              <a:ext cx="606511" cy="1340396"/>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49" name="Picture 2" descr="C:\Users\mzaher\AppData\Local\Microsoft\Windows\Temporary Internet Files\Content.IE5\H6H7VG49\MC900434789[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2028" y="4191000"/>
            <a:ext cx="1828572" cy="1828572"/>
          </a:xfrm>
          <a:prstGeom prst="rect">
            <a:avLst/>
          </a:prstGeom>
          <a:noFill/>
          <a:extLst>
            <a:ext uri="{909E8E84-426E-40dd-AFC4-6F175D3DCCD1}">
              <a14:hiddenFill xmlns="" xmlns:a14="http://schemas.microsoft.com/office/drawing/2010/main">
                <a:solidFill>
                  <a:srgbClr val="FFFFFF"/>
                </a:solidFill>
              </a14:hiddenFill>
            </a:ext>
          </a:extLst>
        </p:spPr>
      </p:pic>
      <p:sp>
        <p:nvSpPr>
          <p:cNvPr id="50" name="Rectangle 49"/>
          <p:cNvSpPr/>
          <p:nvPr/>
        </p:nvSpPr>
        <p:spPr>
          <a:xfrm>
            <a:off x="4995038" y="5730766"/>
            <a:ext cx="3486150" cy="69082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dirty="0">
                <a:solidFill>
                  <a:schemeClr val="tx1"/>
                </a:solidFill>
              </a:rPr>
              <a:t>III</a:t>
            </a:r>
          </a:p>
        </p:txBody>
      </p:sp>
      <p:sp>
        <p:nvSpPr>
          <p:cNvPr id="51" name="Rectangle 50"/>
          <p:cNvSpPr/>
          <p:nvPr/>
        </p:nvSpPr>
        <p:spPr>
          <a:xfrm>
            <a:off x="5048250" y="1524000"/>
            <a:ext cx="3486150" cy="314588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a:solidFill>
                  <a:srgbClr val="FF0000"/>
                </a:solidFill>
              </a:rPr>
              <a:t>Keep Going Until You Can No Longer Make a Cut in Half!</a:t>
            </a:r>
          </a:p>
        </p:txBody>
      </p:sp>
    </p:spTree>
    <p:extLst>
      <p:ext uri="{BB962C8B-B14F-4D97-AF65-F5344CB8AC3E}">
        <p14:creationId xmlns:p14="http://schemas.microsoft.com/office/powerpoint/2010/main" val="12667161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47" presetClass="entr" presetSubtype="0" fill="hold" nodeType="afterEffect">
                                  <p:stCondLst>
                                    <p:cond delay="0"/>
                                  </p:stCondLst>
                                  <p:childTnLst>
                                    <p:set>
                                      <p:cBhvr>
                                        <p:cTn id="23" dur="1" fill="hold">
                                          <p:stCondLst>
                                            <p:cond delay="0"/>
                                          </p:stCondLst>
                                        </p:cTn>
                                        <p:tgtEl>
                                          <p:spTgt spid="3075"/>
                                        </p:tgtEl>
                                        <p:attrNameLst>
                                          <p:attrName>style.visibility</p:attrName>
                                        </p:attrNameLst>
                                      </p:cBhvr>
                                      <p:to>
                                        <p:strVal val="visible"/>
                                      </p:to>
                                    </p:set>
                                    <p:animEffect transition="in" filter="fade">
                                      <p:cBhvr>
                                        <p:cTn id="24" dur="1000"/>
                                        <p:tgtEl>
                                          <p:spTgt spid="3075"/>
                                        </p:tgtEl>
                                      </p:cBhvr>
                                    </p:animEffect>
                                    <p:anim calcmode="lin" valueType="num">
                                      <p:cBhvr>
                                        <p:cTn id="25" dur="1000" fill="hold"/>
                                        <p:tgtEl>
                                          <p:spTgt spid="3075"/>
                                        </p:tgtEl>
                                        <p:attrNameLst>
                                          <p:attrName>ppt_x</p:attrName>
                                        </p:attrNameLst>
                                      </p:cBhvr>
                                      <p:tavLst>
                                        <p:tav tm="0">
                                          <p:val>
                                            <p:strVal val="#ppt_x"/>
                                          </p:val>
                                        </p:tav>
                                        <p:tav tm="100000">
                                          <p:val>
                                            <p:strVal val="#ppt_x"/>
                                          </p:val>
                                        </p:tav>
                                      </p:tavLst>
                                    </p:anim>
                                    <p:anim calcmode="lin" valueType="num">
                                      <p:cBhvr>
                                        <p:cTn id="26" dur="1000" fill="hold"/>
                                        <p:tgtEl>
                                          <p:spTgt spid="3075"/>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 presetClass="exit" presetSubtype="0" fill="hold" grpId="1" nodeType="afterEffect">
                                  <p:stCondLst>
                                    <p:cond delay="2400"/>
                                  </p:stCondLst>
                                  <p:childTnLst>
                                    <p:set>
                                      <p:cBhvr>
                                        <p:cTn id="29" dur="1" fill="hold">
                                          <p:stCondLst>
                                            <p:cond delay="0"/>
                                          </p:stCondLst>
                                        </p:cTn>
                                        <p:tgtEl>
                                          <p:spTgt spid="2"/>
                                        </p:tgtEl>
                                        <p:attrNameLst>
                                          <p:attrName>style.visibility</p:attrName>
                                        </p:attrNameLst>
                                      </p:cBhvr>
                                      <p:to>
                                        <p:strVal val="hidden"/>
                                      </p:to>
                                    </p:set>
                                  </p:childTnLst>
                                </p:cTn>
                              </p:par>
                            </p:childTnLst>
                          </p:cTn>
                        </p:par>
                        <p:par>
                          <p:cTn id="30" fill="hold">
                            <p:stCondLst>
                              <p:cond delay="5400"/>
                            </p:stCondLst>
                            <p:childTnLst>
                              <p:par>
                                <p:cTn id="31" presetID="1" presetClass="exit" presetSubtype="0" fill="hold" nodeType="afterEffect">
                                  <p:stCondLst>
                                    <p:cond delay="0"/>
                                  </p:stCondLst>
                                  <p:childTnLst>
                                    <p:set>
                                      <p:cBhvr>
                                        <p:cTn id="32" dur="1" fill="hold">
                                          <p:stCondLst>
                                            <p:cond delay="0"/>
                                          </p:stCondLst>
                                        </p:cTn>
                                        <p:tgtEl>
                                          <p:spTgt spid="3075"/>
                                        </p:tgtEl>
                                        <p:attrNameLst>
                                          <p:attrName>style.visibility</p:attrName>
                                        </p:attrNameLst>
                                      </p:cBhvr>
                                      <p:to>
                                        <p:strVal val="hidden"/>
                                      </p:to>
                                    </p:set>
                                  </p:childTnLst>
                                </p:cTn>
                              </p:par>
                            </p:childTnLst>
                          </p:cTn>
                        </p:par>
                        <p:par>
                          <p:cTn id="33" fill="hold">
                            <p:stCondLst>
                              <p:cond delay="5400"/>
                            </p:stCondLst>
                            <p:childTnLst>
                              <p:par>
                                <p:cTn id="34" presetID="1" presetClass="exit" presetSubtype="0" fill="hold" nodeType="afterEffect">
                                  <p:stCondLst>
                                    <p:cond delay="0"/>
                                  </p:stCondLst>
                                  <p:childTnLst>
                                    <p:set>
                                      <p:cBhvr>
                                        <p:cTn id="35" dur="1" fill="hold">
                                          <p:stCondLst>
                                            <p:cond delay="0"/>
                                          </p:stCondLst>
                                        </p:cTn>
                                        <p:tgtEl>
                                          <p:spTgt spid="3074"/>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childTnLst>
                                </p:cTn>
                              </p:par>
                            </p:childTnLst>
                          </p:cTn>
                        </p:par>
                        <p:par>
                          <p:cTn id="38" fill="hold">
                            <p:stCondLst>
                              <p:cond delay="5400"/>
                            </p:stCondLst>
                            <p:childTnLst>
                              <p:par>
                                <p:cTn id="39" presetID="1" presetClass="entr" presetSubtype="0" fill="hold" nodeType="afterEffect">
                                  <p:stCondLst>
                                    <p:cond delay="0"/>
                                  </p:stCondLst>
                                  <p:childTnLst>
                                    <p:set>
                                      <p:cBhvr>
                                        <p:cTn id="40" dur="1" fill="hold">
                                          <p:stCondLst>
                                            <p:cond delay="0"/>
                                          </p:stCondLst>
                                        </p:cTn>
                                        <p:tgtEl>
                                          <p:spTgt spid="4098"/>
                                        </p:tgtEl>
                                        <p:attrNameLst>
                                          <p:attrName>style.visibility</p:attrName>
                                        </p:attrNameLst>
                                      </p:cBhvr>
                                      <p:to>
                                        <p:strVal val="visible"/>
                                      </p:to>
                                    </p:set>
                                  </p:childTnLst>
                                </p:cTn>
                              </p:par>
                            </p:childTnLst>
                          </p:cTn>
                        </p:par>
                        <p:par>
                          <p:cTn id="41" fill="hold">
                            <p:stCondLst>
                              <p:cond delay="5400"/>
                            </p:stCondLst>
                            <p:childTnLst>
                              <p:par>
                                <p:cTn id="42" presetID="42" presetClass="path" presetSubtype="0" accel="50000" decel="50000" fill="hold" nodeType="afterEffect">
                                  <p:stCondLst>
                                    <p:cond delay="0"/>
                                  </p:stCondLst>
                                  <p:childTnLst>
                                    <p:animMotion origin="layout" path="M 1.11022E-16 -4.44444E-6 L 1.11022E-16 -0.47777 " pathEditMode="relative" rAng="0" ptsTypes="AA">
                                      <p:cBhvr>
                                        <p:cTn id="43" dur="2000" fill="hold"/>
                                        <p:tgtEl>
                                          <p:spTgt spid="4098"/>
                                        </p:tgtEl>
                                        <p:attrNameLst>
                                          <p:attrName>ppt_x</p:attrName>
                                          <p:attrName>ppt_y</p:attrName>
                                        </p:attrNameLst>
                                      </p:cBhvr>
                                      <p:rCtr x="0" y="-23889"/>
                                    </p:animMotion>
                                  </p:childTnLst>
                                </p:cTn>
                              </p:par>
                            </p:childTnLst>
                          </p:cTn>
                        </p:par>
                        <p:par>
                          <p:cTn id="44" fill="hold">
                            <p:stCondLst>
                              <p:cond delay="7400"/>
                            </p:stCondLst>
                            <p:childTnLst>
                              <p:par>
                                <p:cTn id="45" presetID="1" presetClass="exit" presetSubtype="0" fill="hold" nodeType="afterEffect">
                                  <p:stCondLst>
                                    <p:cond delay="0"/>
                                  </p:stCondLst>
                                  <p:childTnLst>
                                    <p:set>
                                      <p:cBhvr>
                                        <p:cTn id="46" dur="1" fill="hold">
                                          <p:stCondLst>
                                            <p:cond delay="0"/>
                                          </p:stCondLst>
                                        </p:cTn>
                                        <p:tgtEl>
                                          <p:spTgt spid="4098"/>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childTnLst>
                          </p:cTn>
                        </p:par>
                        <p:par>
                          <p:cTn id="49" fill="hold">
                            <p:stCondLst>
                              <p:cond delay="7400"/>
                            </p:stCondLst>
                            <p:childTnLst>
                              <p:par>
                                <p:cTn id="50" presetID="1" presetClass="exit" presetSubtype="0" fill="hold" nodeType="afterEffect">
                                  <p:stCondLst>
                                    <p:cond delay="0"/>
                                  </p:stCondLst>
                                  <p:childTnLst>
                                    <p:set>
                                      <p:cBhvr>
                                        <p:cTn id="51" dur="1" fill="hold">
                                          <p:stCondLst>
                                            <p:cond delay="0"/>
                                          </p:stCondLst>
                                        </p:cTn>
                                        <p:tgtEl>
                                          <p:spTgt spid="7"/>
                                        </p:tgtEl>
                                        <p:attrNameLst>
                                          <p:attrName>style.visibility</p:attrName>
                                        </p:attrNameLst>
                                      </p:cBhvr>
                                      <p:to>
                                        <p:strVal val="hidden"/>
                                      </p:to>
                                    </p:set>
                                  </p:childTnLst>
                                </p:cTn>
                              </p:par>
                            </p:childTnLst>
                          </p:cTn>
                        </p:par>
                        <p:par>
                          <p:cTn id="52" fill="hold">
                            <p:stCondLst>
                              <p:cond delay="7400"/>
                            </p:stCondLst>
                            <p:childTnLst>
                              <p:par>
                                <p:cTn id="53" presetID="1" presetClass="entr" presetSubtype="0" fill="hold" nodeType="after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par>
                          <p:cTn id="55" fill="hold">
                            <p:stCondLst>
                              <p:cond delay="7400"/>
                            </p:stCondLst>
                            <p:childTnLst>
                              <p:par>
                                <p:cTn id="56" presetID="1" presetClass="entr" presetSubtype="0" fill="hold" nodeType="afterEffect">
                                  <p:stCondLst>
                                    <p:cond delay="0"/>
                                  </p:stCondLst>
                                  <p:childTnLst>
                                    <p:set>
                                      <p:cBhvr>
                                        <p:cTn id="57" dur="1" fill="hold">
                                          <p:stCondLst>
                                            <p:cond delay="0"/>
                                          </p:stCondLst>
                                        </p:cTn>
                                        <p:tgtEl>
                                          <p:spTgt spid="42"/>
                                        </p:tgtEl>
                                        <p:attrNameLst>
                                          <p:attrName>style.visibility</p:attrName>
                                        </p:attrNameLst>
                                      </p:cBhvr>
                                      <p:to>
                                        <p:strVal val="visible"/>
                                      </p:to>
                                    </p:set>
                                  </p:childTnLst>
                                </p:cTn>
                              </p:par>
                            </p:childTnLst>
                          </p:cTn>
                        </p:par>
                        <p:par>
                          <p:cTn id="58" fill="hold">
                            <p:stCondLst>
                              <p:cond delay="7400"/>
                            </p:stCondLst>
                            <p:childTnLst>
                              <p:par>
                                <p:cTn id="59" presetID="42" presetClass="path" presetSubtype="0" accel="50000" decel="50000" fill="hold" nodeType="afterEffect">
                                  <p:stCondLst>
                                    <p:cond delay="0"/>
                                  </p:stCondLst>
                                  <p:childTnLst>
                                    <p:animMotion origin="layout" path="M 0 -2.22222E-6 L -0.20833 0.00695 " pathEditMode="relative" rAng="0" ptsTypes="AA">
                                      <p:cBhvr>
                                        <p:cTn id="60" dur="2000" fill="hold"/>
                                        <p:tgtEl>
                                          <p:spTgt spid="42"/>
                                        </p:tgtEl>
                                        <p:attrNameLst>
                                          <p:attrName>ppt_x</p:attrName>
                                          <p:attrName>ppt_y</p:attrName>
                                        </p:attrNameLst>
                                      </p:cBhvr>
                                      <p:rCtr x="-10417" y="347"/>
                                    </p:animMotion>
                                  </p:childTnLst>
                                </p:cTn>
                              </p:par>
                            </p:childTnLst>
                          </p:cTn>
                        </p:par>
                        <p:par>
                          <p:cTn id="61" fill="hold">
                            <p:stCondLst>
                              <p:cond delay="9400"/>
                            </p:stCondLst>
                            <p:childTnLst>
                              <p:par>
                                <p:cTn id="62" presetID="1" presetClass="exit" presetSubtype="0" fill="hold" nodeType="afterEffect">
                                  <p:stCondLst>
                                    <p:cond delay="0"/>
                                  </p:stCondLst>
                                  <p:childTnLst>
                                    <p:set>
                                      <p:cBhvr>
                                        <p:cTn id="63" dur="1" fill="hold">
                                          <p:stCondLst>
                                            <p:cond delay="0"/>
                                          </p:stCondLst>
                                        </p:cTn>
                                        <p:tgtEl>
                                          <p:spTgt spid="42"/>
                                        </p:tgtEl>
                                        <p:attrNameLst>
                                          <p:attrName>style.visibility</p:attrName>
                                        </p:attrNameLst>
                                      </p:cBhvr>
                                      <p:to>
                                        <p:strVal val="hidden"/>
                                      </p:to>
                                    </p:set>
                                  </p:childTnLst>
                                </p:cTn>
                              </p:par>
                              <p:par>
                                <p:cTn id="64" presetID="1" presetClass="entr" presetSubtype="0" fill="hold" grpId="0" nodeType="withEffect">
                                  <p:stCondLst>
                                    <p:cond delay="0"/>
                                  </p:stCondLst>
                                  <p:childTnLst>
                                    <p:set>
                                      <p:cBhvr>
                                        <p:cTn id="65" dur="1" fill="hold">
                                          <p:stCondLst>
                                            <p:cond delay="0"/>
                                          </p:stCondLst>
                                        </p:cTn>
                                        <p:tgtEl>
                                          <p:spTgt spid="44"/>
                                        </p:tgtEl>
                                        <p:attrNameLst>
                                          <p:attrName>style.visibility</p:attrName>
                                        </p:attrNameLst>
                                      </p:cBhvr>
                                      <p:to>
                                        <p:strVal val="visible"/>
                                      </p:to>
                                    </p:set>
                                  </p:childTnLst>
                                </p:cTn>
                              </p:par>
                            </p:childTnLst>
                          </p:cTn>
                        </p:par>
                        <p:par>
                          <p:cTn id="66" fill="hold">
                            <p:stCondLst>
                              <p:cond delay="9400"/>
                            </p:stCondLst>
                            <p:childTnLst>
                              <p:par>
                                <p:cTn id="67" presetID="1" presetClass="entr" presetSubtype="0" fill="hold" nodeType="after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childTnLst>
                          </p:cTn>
                        </p:par>
                        <p:par>
                          <p:cTn id="69" fill="hold">
                            <p:stCondLst>
                              <p:cond delay="9400"/>
                            </p:stCondLst>
                            <p:childTnLst>
                              <p:par>
                                <p:cTn id="70" presetID="1" presetClass="entr" presetSubtype="0" fill="hold" nodeType="afterEffect">
                                  <p:stCondLst>
                                    <p:cond delay="0"/>
                                  </p:stCondLst>
                                  <p:childTnLst>
                                    <p:set>
                                      <p:cBhvr>
                                        <p:cTn id="71" dur="1" fill="hold">
                                          <p:stCondLst>
                                            <p:cond delay="0"/>
                                          </p:stCondLst>
                                        </p:cTn>
                                        <p:tgtEl>
                                          <p:spTgt spid="49"/>
                                        </p:tgtEl>
                                        <p:attrNameLst>
                                          <p:attrName>style.visibility</p:attrName>
                                        </p:attrNameLst>
                                      </p:cBhvr>
                                      <p:to>
                                        <p:strVal val="visible"/>
                                      </p:to>
                                    </p:set>
                                  </p:childTnLst>
                                </p:cTn>
                              </p:par>
                            </p:childTnLst>
                          </p:cTn>
                        </p:par>
                        <p:par>
                          <p:cTn id="72" fill="hold">
                            <p:stCondLst>
                              <p:cond delay="9400"/>
                            </p:stCondLst>
                            <p:childTnLst>
                              <p:par>
                                <p:cTn id="73" presetID="42" presetClass="path" presetSubtype="0" accel="50000" decel="50000" fill="hold" nodeType="afterEffect">
                                  <p:stCondLst>
                                    <p:cond delay="0"/>
                                  </p:stCondLst>
                                  <p:childTnLst>
                                    <p:animMotion origin="layout" path="M 3.33333E-6 -4.44444E-6 L 3.33333E-6 -0.28888 " pathEditMode="relative" rAng="0" ptsTypes="AA">
                                      <p:cBhvr>
                                        <p:cTn id="74" dur="2000" fill="hold"/>
                                        <p:tgtEl>
                                          <p:spTgt spid="49"/>
                                        </p:tgtEl>
                                        <p:attrNameLst>
                                          <p:attrName>ppt_x</p:attrName>
                                          <p:attrName>ppt_y</p:attrName>
                                        </p:attrNameLst>
                                      </p:cBhvr>
                                      <p:rCtr x="0" y="-14444"/>
                                    </p:animMotion>
                                  </p:childTnLst>
                                </p:cTn>
                              </p:par>
                            </p:childTnLst>
                          </p:cTn>
                        </p:par>
                        <p:par>
                          <p:cTn id="75" fill="hold">
                            <p:stCondLst>
                              <p:cond delay="11400"/>
                            </p:stCondLst>
                            <p:childTnLst>
                              <p:par>
                                <p:cTn id="76" presetID="1" presetClass="exit" presetSubtype="0" fill="hold" nodeType="afterEffect">
                                  <p:stCondLst>
                                    <p:cond delay="0"/>
                                  </p:stCondLst>
                                  <p:childTnLst>
                                    <p:set>
                                      <p:cBhvr>
                                        <p:cTn id="77" dur="1" fill="hold">
                                          <p:stCondLst>
                                            <p:cond delay="0"/>
                                          </p:stCondLst>
                                        </p:cTn>
                                        <p:tgtEl>
                                          <p:spTgt spid="49"/>
                                        </p:tgtEl>
                                        <p:attrNameLst>
                                          <p:attrName>style.visibility</p:attrName>
                                        </p:attrNameLst>
                                      </p:cBhvr>
                                      <p:to>
                                        <p:strVal val="hidden"/>
                                      </p:to>
                                    </p:set>
                                  </p:childTnLst>
                                </p:cTn>
                              </p:par>
                            </p:childTnLst>
                          </p:cTn>
                        </p:par>
                        <p:par>
                          <p:cTn id="78" fill="hold">
                            <p:stCondLst>
                              <p:cond delay="11400"/>
                            </p:stCondLst>
                            <p:childTnLst>
                              <p:par>
                                <p:cTn id="79" presetID="1" presetClass="entr" presetSubtype="0" fill="hold" nodeType="afterEffect">
                                  <p:stCondLst>
                                    <p:cond delay="0"/>
                                  </p:stCondLst>
                                  <p:childTnLst>
                                    <p:set>
                                      <p:cBhvr>
                                        <p:cTn id="80" dur="1" fill="hold">
                                          <p:stCondLst>
                                            <p:cond delay="0"/>
                                          </p:stCondLst>
                                        </p:cTn>
                                        <p:tgtEl>
                                          <p:spTgt spid="4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0"/>
                                        </p:tgtEl>
                                        <p:attrNameLst>
                                          <p:attrName>style.visibility</p:attrName>
                                        </p:attrNameLst>
                                      </p:cBhvr>
                                      <p:to>
                                        <p:strVal val="visible"/>
                                      </p:to>
                                    </p:set>
                                  </p:childTnLst>
                                </p:cTn>
                              </p:par>
                            </p:childTnLst>
                          </p:cTn>
                        </p:par>
                        <p:par>
                          <p:cTn id="83" fill="hold">
                            <p:stCondLst>
                              <p:cond delay="11400"/>
                            </p:stCondLst>
                            <p:childTnLst>
                              <p:par>
                                <p:cTn id="84" presetID="10" presetClass="entr" presetSubtype="0" fill="hold" grpId="0" nodeType="afterEffect">
                                  <p:stCondLst>
                                    <p:cond delay="1600"/>
                                  </p:stCondLst>
                                  <p:childTnLst>
                                    <p:set>
                                      <p:cBhvr>
                                        <p:cTn id="85" dur="1" fill="hold">
                                          <p:stCondLst>
                                            <p:cond delay="0"/>
                                          </p:stCondLst>
                                        </p:cTn>
                                        <p:tgtEl>
                                          <p:spTgt spid="51"/>
                                        </p:tgtEl>
                                        <p:attrNameLst>
                                          <p:attrName>style.visibility</p:attrName>
                                        </p:attrNameLst>
                                      </p:cBhvr>
                                      <p:to>
                                        <p:strVal val="visible"/>
                                      </p:to>
                                    </p:set>
                                    <p:animEffect transition="in" filter="fade">
                                      <p:cBhvr>
                                        <p:cTn id="8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2" grpId="0" animBg="1"/>
      <p:bldP spid="2" grpId="1" animBg="1"/>
      <p:bldP spid="44" grpId="0" animBg="1"/>
      <p:bldP spid="50" grpId="0" animBg="1"/>
      <p:bldP spid="5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body" idx="1"/>
          </p:nvPr>
        </p:nvSpPr>
        <p:spPr>
          <a:xfrm>
            <a:off x="228600" y="76200"/>
            <a:ext cx="8686800" cy="5715000"/>
          </a:xfrm>
        </p:spPr>
        <p:txBody>
          <a:bodyPr/>
          <a:lstStyle/>
          <a:p>
            <a:pPr marL="0" indent="0">
              <a:lnSpc>
                <a:spcPct val="80000"/>
              </a:lnSpc>
              <a:buFontTx/>
              <a:buNone/>
            </a:pPr>
            <a:r>
              <a:rPr lang="en-US" sz="3600" b="1" dirty="0">
                <a:latin typeface="Calibri" pitchFamily="34" charset="0"/>
                <a:cs typeface="Calibri" pitchFamily="34" charset="0"/>
              </a:rPr>
              <a:t>What Happened?  The Results:</a:t>
            </a:r>
          </a:p>
          <a:p>
            <a:pPr marL="457200" lvl="0" indent="-457200">
              <a:buFont typeface="+mj-lt"/>
              <a:buAutoNum type="arabicPeriod"/>
            </a:pPr>
            <a:r>
              <a:rPr lang="en-US" sz="2200" dirty="0">
                <a:latin typeface="Calibri" pitchFamily="34" charset="0"/>
                <a:cs typeface="Calibri" pitchFamily="34" charset="0"/>
              </a:rPr>
              <a:t>What is the total number of times you were (practically) able to cut the sample in half?</a:t>
            </a:r>
          </a:p>
          <a:p>
            <a:pPr marL="457200" lvl="0" indent="-457200">
              <a:buFont typeface="+mj-lt"/>
              <a:buAutoNum type="arabicPeriod"/>
            </a:pPr>
            <a:r>
              <a:rPr lang="en-US" sz="2200" dirty="0">
                <a:latin typeface="Calibri" pitchFamily="34" charset="0"/>
                <a:cs typeface="Calibri" pitchFamily="34" charset="0"/>
              </a:rPr>
              <a:t>Each cut represents the half-life period of Carbon-14.  What is the length of time represented by each cut?</a:t>
            </a:r>
          </a:p>
          <a:p>
            <a:pPr marL="457200" lvl="0" indent="-457200">
              <a:buFont typeface="+mj-lt"/>
              <a:buAutoNum type="arabicPeriod"/>
            </a:pPr>
            <a:r>
              <a:rPr lang="en-US" sz="2200" dirty="0">
                <a:latin typeface="Calibri" pitchFamily="34" charset="0"/>
                <a:cs typeface="Calibri" pitchFamily="34" charset="0"/>
              </a:rPr>
              <a:t>Multiply the number of cuts by the half-life period of Carbon-14.  What is the total amount of time represented by all of your cuts?</a:t>
            </a:r>
          </a:p>
          <a:p>
            <a:pPr marL="457200" lvl="0" indent="-457200">
              <a:buFont typeface="+mj-lt"/>
              <a:buAutoNum type="arabicPeriod"/>
            </a:pPr>
            <a:r>
              <a:rPr lang="en-US" sz="2200" dirty="0">
                <a:latin typeface="Calibri" pitchFamily="34" charset="0"/>
                <a:cs typeface="Calibri" pitchFamily="34" charset="0"/>
              </a:rPr>
              <a:t>If an animal lived near and died in the </a:t>
            </a:r>
            <a:r>
              <a:rPr lang="en-US" sz="2200" dirty="0" err="1">
                <a:latin typeface="Calibri" pitchFamily="34" charset="0"/>
                <a:cs typeface="Calibri" pitchFamily="34" charset="0"/>
              </a:rPr>
              <a:t>LaBrea</a:t>
            </a:r>
            <a:r>
              <a:rPr lang="en-US" sz="2200" dirty="0">
                <a:latin typeface="Calibri" pitchFamily="34" charset="0"/>
                <a:cs typeface="Calibri" pitchFamily="34" charset="0"/>
              </a:rPr>
              <a:t> Tar Pits (found now in Los Angeles, California) 40,000 years ago, could Carbon-14 be used to determine when it died?</a:t>
            </a:r>
          </a:p>
          <a:p>
            <a:pPr marL="457200" lvl="0" indent="-457200">
              <a:buFont typeface="+mj-lt"/>
              <a:buAutoNum type="arabicPeriod"/>
            </a:pPr>
            <a:r>
              <a:rPr lang="en-US" sz="2200" dirty="0">
                <a:latin typeface="Calibri" pitchFamily="34" charset="0"/>
                <a:cs typeface="Calibri" pitchFamily="34" charset="0"/>
              </a:rPr>
              <a:t>If an animal lived millions of years ago, could Carbon-14 be used when it died?  Why or why not?</a:t>
            </a:r>
          </a:p>
          <a:p>
            <a:pPr marL="457200" indent="-457200">
              <a:buFont typeface="+mj-lt"/>
              <a:buAutoNum type="arabicPeriod"/>
            </a:pPr>
            <a:r>
              <a:rPr lang="en-US" sz="2200" dirty="0">
                <a:latin typeface="Calibri" pitchFamily="34" charset="0"/>
                <a:cs typeface="Calibri" pitchFamily="34" charset="0"/>
              </a:rPr>
              <a:t>If the initial amount of Carbon-14 in the mammoth was 8 grams, how many half-lives have passed if the fossil sample has 1 gram left?  How many years have passed since the mammoth’s death?</a:t>
            </a:r>
          </a:p>
        </p:txBody>
      </p:sp>
      <p:sp>
        <p:nvSpPr>
          <p:cNvPr id="2" name="AutoShape 2" descr="http://downloads.clipart.com/9845788.jpg?t=1360953458&amp;h=5ac9f144398af9a44e4aaf543792960c&amp;u=gettingnerdy"/>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pic>
        <p:nvPicPr>
          <p:cNvPr id="6" name="Picture 2" descr="http://images.clipart.com/thw/thw11/CL/5344_2005010018/000803_1053_12/21643041.thb.jpg?000803_1053_1248_v__v"/>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86400" y="5604169"/>
            <a:ext cx="1455718" cy="1106346"/>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http://images.clipart.com/thw/thw11/CL/5344_2005010018/000803_1053_12/21643041.thb.jpg?000803_1053_1248_v__v"/>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1289" y="5604169"/>
            <a:ext cx="1455718" cy="1106346"/>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descr="http://images.clipart.com/thw/thw11/CL/5344_2005010018/000803_1053_12/21643041.thb.jpg?000803_1053_1248_v__v"/>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015341" y="5604169"/>
            <a:ext cx="1455718" cy="1106346"/>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2" descr="http://images.clipart.com/thw/thw11/CL/5344_2005010018/000803_1053_12/21643041.thb.jpg?000803_1053_1248_v__v"/>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010400" y="5604169"/>
            <a:ext cx="1455718" cy="110634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2570933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5E-6 4.81481E-6 L -0.20677 0.00231 " pathEditMode="relative" rAng="0" ptsTypes="AA">
                                      <p:cBhvr>
                                        <p:cTn id="6" dur="3200" fill="hold"/>
                                        <p:tgtEl>
                                          <p:spTgt spid="7"/>
                                        </p:tgtEl>
                                        <p:attrNameLst>
                                          <p:attrName>ppt_x</p:attrName>
                                          <p:attrName>ppt_y</p:attrName>
                                        </p:attrNameLst>
                                      </p:cBhvr>
                                      <p:rCtr x="-10347" y="116"/>
                                    </p:animMotion>
                                  </p:childTnLst>
                                </p:cTn>
                              </p:par>
                              <p:par>
                                <p:cTn id="7" presetID="35" presetClass="path" presetSubtype="0" accel="50000" decel="50000" fill="hold" nodeType="withEffect">
                                  <p:stCondLst>
                                    <p:cond delay="300"/>
                                  </p:stCondLst>
                                  <p:childTnLst>
                                    <p:animMotion origin="layout" path="M 5.55112E-17 4.81481E-6 L -0.38333 0.00231 " pathEditMode="relative" rAng="0" ptsTypes="AA">
                                      <p:cBhvr>
                                        <p:cTn id="8" dur="4100" fill="hold"/>
                                        <p:tgtEl>
                                          <p:spTgt spid="8"/>
                                        </p:tgtEl>
                                        <p:attrNameLst>
                                          <p:attrName>ppt_x</p:attrName>
                                          <p:attrName>ppt_y</p:attrName>
                                        </p:attrNameLst>
                                      </p:cBhvr>
                                      <p:rCtr x="-19167" y="116"/>
                                    </p:animMotion>
                                  </p:childTnLst>
                                </p:cTn>
                              </p:par>
                              <p:par>
                                <p:cTn id="9" presetID="35" presetClass="path" presetSubtype="0" accel="50000" decel="50000" fill="hold" nodeType="withEffect">
                                  <p:stCondLst>
                                    <p:cond delay="600"/>
                                  </p:stCondLst>
                                  <p:childTnLst>
                                    <p:animMotion origin="layout" path="M -3.88889E-6 4.81481E-6 L -0.76284 0.00231 " pathEditMode="relative" rAng="0" ptsTypes="AA">
                                      <p:cBhvr>
                                        <p:cTn id="10" dur="4700" fill="hold"/>
                                        <p:tgtEl>
                                          <p:spTgt spid="6"/>
                                        </p:tgtEl>
                                        <p:attrNameLst>
                                          <p:attrName>ppt_x</p:attrName>
                                          <p:attrName>ppt_y</p:attrName>
                                        </p:attrNameLst>
                                      </p:cBhvr>
                                      <p:rCtr x="-38142" y="116"/>
                                    </p:animMotion>
                                  </p:childTnLst>
                                </p:cTn>
                              </p:par>
                              <p:par>
                                <p:cTn id="11" presetID="35" presetClass="path" presetSubtype="0" accel="50000" decel="50000" fill="hold" nodeType="withEffect">
                                  <p:stCondLst>
                                    <p:cond delay="0"/>
                                  </p:stCondLst>
                                  <p:childTnLst>
                                    <p:animMotion origin="layout" path="M -5.55556E-7 4.81481E-6 L -0.92951 0.00231 " pathEditMode="relative" rAng="0" ptsTypes="AA">
                                      <p:cBhvr>
                                        <p:cTn id="12" dur="5500" fill="hold"/>
                                        <p:tgtEl>
                                          <p:spTgt spid="9"/>
                                        </p:tgtEl>
                                        <p:attrNameLst>
                                          <p:attrName>ppt_x</p:attrName>
                                          <p:attrName>ppt_y</p:attrName>
                                        </p:attrNameLst>
                                      </p:cBhvr>
                                      <p:rCtr x="-46476"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1" name="Rectangle 3"/>
          <p:cNvSpPr>
            <a:spLocks noGrp="1" noChangeArrowheads="1"/>
          </p:cNvSpPr>
          <p:nvPr>
            <p:ph type="body" idx="1"/>
          </p:nvPr>
        </p:nvSpPr>
        <p:spPr>
          <a:xfrm>
            <a:off x="228600" y="438383"/>
            <a:ext cx="3962400" cy="5962417"/>
          </a:xfrm>
        </p:spPr>
        <p:txBody>
          <a:bodyPr/>
          <a:lstStyle/>
          <a:p>
            <a:pPr marL="457200" lvl="0" indent="-457200" algn="just">
              <a:buAutoNum type="arabicPeriod" startAt="7"/>
            </a:pPr>
            <a:r>
              <a:rPr lang="en-US" sz="2000" dirty="0"/>
              <a:t>Which chemical(s) listed would be useful for finding the age of the Earth?  Explain your answer.</a:t>
            </a:r>
          </a:p>
          <a:p>
            <a:pPr marL="0" lvl="0" indent="0" algn="just">
              <a:buNone/>
            </a:pPr>
            <a:r>
              <a:rPr lang="en-US" sz="2000" b="1" dirty="0"/>
              <a:t>Only Uranium would work well for estimating the age of the Earth.  For example, if you have an initial sample of  8 grams of radioactive material, after 7 half-lives, only 0.125 grams of the sample would remain, but it is still enough to measure at around 4.9 billion years of age.  Thorium’s half-life is too long at 13.9 billion years – Earth is only 4.6 billion years old!  And Plutonium’s half-life is limited at 2.4 million years – the sample would be too small to measure accurately! </a:t>
            </a:r>
          </a:p>
        </p:txBody>
      </p:sp>
      <p:grpSp>
        <p:nvGrpSpPr>
          <p:cNvPr id="7" name="Group 6"/>
          <p:cNvGrpSpPr/>
          <p:nvPr/>
        </p:nvGrpSpPr>
        <p:grpSpPr>
          <a:xfrm>
            <a:off x="4343400" y="1046202"/>
            <a:ext cx="4572000" cy="4805809"/>
            <a:chOff x="4114800" y="2057400"/>
            <a:chExt cx="4953000" cy="4805809"/>
          </a:xfrm>
        </p:grpSpPr>
        <p:grpSp>
          <p:nvGrpSpPr>
            <p:cNvPr id="18" name="Group 17"/>
            <p:cNvGrpSpPr/>
            <p:nvPr/>
          </p:nvGrpSpPr>
          <p:grpSpPr>
            <a:xfrm>
              <a:off x="7772400" y="5257800"/>
              <a:ext cx="1295400" cy="1605409"/>
              <a:chOff x="7696200" y="866001"/>
              <a:chExt cx="1295400" cy="1605409"/>
            </a:xfrm>
          </p:grpSpPr>
          <p:sp>
            <p:nvSpPr>
              <p:cNvPr id="11" name="Cube 10"/>
              <p:cNvSpPr/>
              <p:nvPr/>
            </p:nvSpPr>
            <p:spPr>
              <a:xfrm>
                <a:off x="8001000" y="1569654"/>
                <a:ext cx="990600" cy="563946"/>
              </a:xfrm>
              <a:prstGeom prst="cube">
                <a:avLst>
                  <a:gd name="adj" fmla="val 3964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 name="Cube 3"/>
              <p:cNvSpPr/>
              <p:nvPr/>
            </p:nvSpPr>
            <p:spPr>
              <a:xfrm>
                <a:off x="8001000" y="1257300"/>
                <a:ext cx="990600" cy="563946"/>
              </a:xfrm>
              <a:prstGeom prst="cube">
                <a:avLst>
                  <a:gd name="adj" fmla="val 39645"/>
                </a:avLst>
              </a:prstGeom>
              <a:solidFill>
                <a:srgbClr val="649D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 name="TextBox 4"/>
              <p:cNvSpPr txBox="1"/>
              <p:nvPr/>
            </p:nvSpPr>
            <p:spPr>
              <a:xfrm>
                <a:off x="7696200" y="866001"/>
                <a:ext cx="1295400" cy="261610"/>
              </a:xfrm>
              <a:prstGeom prst="rect">
                <a:avLst/>
              </a:prstGeom>
              <a:noFill/>
            </p:spPr>
            <p:txBody>
              <a:bodyPr wrap="square" rtlCol="0">
                <a:spAutoFit/>
              </a:bodyPr>
              <a:lstStyle/>
              <a:p>
                <a:r>
                  <a:rPr lang="en-US" sz="1100" dirty="0">
                    <a:latin typeface="+mn-lt"/>
                  </a:rPr>
                  <a:t>Bismuth 209</a:t>
                </a:r>
              </a:p>
            </p:txBody>
          </p:sp>
          <p:sp>
            <p:nvSpPr>
              <p:cNvPr id="13" name="TextBox 12"/>
              <p:cNvSpPr txBox="1"/>
              <p:nvPr/>
            </p:nvSpPr>
            <p:spPr>
              <a:xfrm>
                <a:off x="7696200" y="2209800"/>
                <a:ext cx="1295400" cy="261610"/>
              </a:xfrm>
              <a:prstGeom prst="rect">
                <a:avLst/>
              </a:prstGeom>
              <a:noFill/>
            </p:spPr>
            <p:txBody>
              <a:bodyPr wrap="square" rtlCol="0">
                <a:spAutoFit/>
              </a:bodyPr>
              <a:lstStyle/>
              <a:p>
                <a:r>
                  <a:rPr lang="en-US" sz="1100" dirty="0">
                    <a:latin typeface="+mn-lt"/>
                  </a:rPr>
                  <a:t>Plutonium 241</a:t>
                </a:r>
              </a:p>
            </p:txBody>
          </p:sp>
          <p:cxnSp>
            <p:nvCxnSpPr>
              <p:cNvPr id="10" name="Straight Connector 9"/>
              <p:cNvCxnSpPr/>
              <p:nvPr/>
            </p:nvCxnSpPr>
            <p:spPr>
              <a:xfrm>
                <a:off x="8001000" y="1066800"/>
                <a:ext cx="41910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8153400" y="1927827"/>
                <a:ext cx="285750" cy="3581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Cube 20"/>
            <p:cNvSpPr/>
            <p:nvPr/>
          </p:nvSpPr>
          <p:spPr>
            <a:xfrm>
              <a:off x="4114800" y="2514600"/>
              <a:ext cx="990600" cy="876300"/>
            </a:xfrm>
            <a:prstGeom prst="cube">
              <a:avLst/>
            </a:prstGeom>
            <a:gradFill flip="none" rotWithShape="1">
              <a:gsLst>
                <a:gs pos="0">
                  <a:srgbClr val="8488C4"/>
                </a:gs>
                <a:gs pos="53000">
                  <a:srgbClr val="D4DEFF"/>
                </a:gs>
                <a:gs pos="52000">
                  <a:srgbClr val="D4DEFF"/>
                </a:gs>
                <a:gs pos="100000">
                  <a:srgbClr val="96AB94"/>
                </a:gs>
              </a:gsLst>
              <a:lin ang="18900000" scaled="1"/>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Uranium 235</a:t>
              </a:r>
            </a:p>
          </p:txBody>
        </p:sp>
        <p:sp>
          <p:nvSpPr>
            <p:cNvPr id="22" name="Cube 21"/>
            <p:cNvSpPr/>
            <p:nvPr/>
          </p:nvSpPr>
          <p:spPr>
            <a:xfrm>
              <a:off x="4114800" y="4114800"/>
              <a:ext cx="990600" cy="876300"/>
            </a:xfrm>
            <a:prstGeom prst="cube">
              <a:avLst/>
            </a:prstGeom>
            <a:solidFill>
              <a:srgbClr val="FF9933"/>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Thorium232</a:t>
              </a:r>
            </a:p>
          </p:txBody>
        </p:sp>
        <p:sp>
          <p:nvSpPr>
            <p:cNvPr id="23" name="Cube 22"/>
            <p:cNvSpPr/>
            <p:nvPr/>
          </p:nvSpPr>
          <p:spPr>
            <a:xfrm>
              <a:off x="4114800" y="5715000"/>
              <a:ext cx="990600" cy="876300"/>
            </a:xfrm>
            <a:prstGeom prst="cube">
              <a:avLst/>
            </a:prstGeom>
            <a:solidFill>
              <a:srgbClr val="92D05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Plutonium 241</a:t>
              </a:r>
            </a:p>
          </p:txBody>
        </p:sp>
        <p:sp>
          <p:nvSpPr>
            <p:cNvPr id="24" name="Notched Right Arrow 23"/>
            <p:cNvSpPr/>
            <p:nvPr/>
          </p:nvSpPr>
          <p:spPr>
            <a:xfrm>
              <a:off x="5334000" y="2667000"/>
              <a:ext cx="2438400" cy="457200"/>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713,000,000 Years</a:t>
              </a:r>
            </a:p>
          </p:txBody>
        </p:sp>
        <p:sp>
          <p:nvSpPr>
            <p:cNvPr id="25" name="Notched Right Arrow 24"/>
            <p:cNvSpPr/>
            <p:nvPr/>
          </p:nvSpPr>
          <p:spPr>
            <a:xfrm>
              <a:off x="5334000" y="4267200"/>
              <a:ext cx="2438400" cy="457200"/>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13,900,000,000 Years</a:t>
              </a:r>
            </a:p>
          </p:txBody>
        </p:sp>
        <p:sp>
          <p:nvSpPr>
            <p:cNvPr id="26" name="Notched Right Arrow 25"/>
            <p:cNvSpPr/>
            <p:nvPr/>
          </p:nvSpPr>
          <p:spPr>
            <a:xfrm>
              <a:off x="5334000" y="5943600"/>
              <a:ext cx="2438400" cy="457200"/>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2,400,000 Years</a:t>
              </a:r>
            </a:p>
          </p:txBody>
        </p:sp>
        <p:grpSp>
          <p:nvGrpSpPr>
            <p:cNvPr id="47" name="Group 46"/>
            <p:cNvGrpSpPr/>
            <p:nvPr/>
          </p:nvGrpSpPr>
          <p:grpSpPr>
            <a:xfrm>
              <a:off x="7772400" y="2057400"/>
              <a:ext cx="1295400" cy="1605409"/>
              <a:chOff x="7696200" y="866001"/>
              <a:chExt cx="1295400" cy="1605409"/>
            </a:xfrm>
          </p:grpSpPr>
          <p:sp>
            <p:nvSpPr>
              <p:cNvPr id="48" name="Cube 47"/>
              <p:cNvSpPr/>
              <p:nvPr/>
            </p:nvSpPr>
            <p:spPr>
              <a:xfrm>
                <a:off x="8001000" y="1569654"/>
                <a:ext cx="990600" cy="563946"/>
              </a:xfrm>
              <a:prstGeom prst="cube">
                <a:avLst>
                  <a:gd name="adj" fmla="val 39645"/>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9" name="Cube 48"/>
              <p:cNvSpPr/>
              <p:nvPr/>
            </p:nvSpPr>
            <p:spPr>
              <a:xfrm>
                <a:off x="8001000" y="1257300"/>
                <a:ext cx="990600" cy="563946"/>
              </a:xfrm>
              <a:prstGeom prst="cube">
                <a:avLst>
                  <a:gd name="adj" fmla="val 39645"/>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0" name="TextBox 49"/>
              <p:cNvSpPr txBox="1"/>
              <p:nvPr/>
            </p:nvSpPr>
            <p:spPr>
              <a:xfrm>
                <a:off x="7696200" y="866001"/>
                <a:ext cx="1295400" cy="261610"/>
              </a:xfrm>
              <a:prstGeom prst="rect">
                <a:avLst/>
              </a:prstGeom>
              <a:noFill/>
            </p:spPr>
            <p:txBody>
              <a:bodyPr wrap="square" rtlCol="0">
                <a:spAutoFit/>
              </a:bodyPr>
              <a:lstStyle/>
              <a:p>
                <a:r>
                  <a:rPr lang="en-US" sz="1100" dirty="0">
                    <a:latin typeface="+mn-lt"/>
                  </a:rPr>
                  <a:t>Lead 207</a:t>
                </a:r>
              </a:p>
            </p:txBody>
          </p:sp>
          <p:sp>
            <p:nvSpPr>
              <p:cNvPr id="51" name="TextBox 50"/>
              <p:cNvSpPr txBox="1"/>
              <p:nvPr/>
            </p:nvSpPr>
            <p:spPr>
              <a:xfrm>
                <a:off x="7696200" y="2209800"/>
                <a:ext cx="1295400" cy="261610"/>
              </a:xfrm>
              <a:prstGeom prst="rect">
                <a:avLst/>
              </a:prstGeom>
              <a:noFill/>
            </p:spPr>
            <p:txBody>
              <a:bodyPr wrap="square" rtlCol="0">
                <a:spAutoFit/>
              </a:bodyPr>
              <a:lstStyle/>
              <a:p>
                <a:r>
                  <a:rPr lang="en-US" sz="1100" dirty="0">
                    <a:latin typeface="+mn-lt"/>
                  </a:rPr>
                  <a:t>Uranium 235</a:t>
                </a:r>
              </a:p>
            </p:txBody>
          </p:sp>
          <p:cxnSp>
            <p:nvCxnSpPr>
              <p:cNvPr id="52" name="Straight Connector 51"/>
              <p:cNvCxnSpPr/>
              <p:nvPr/>
            </p:nvCxnSpPr>
            <p:spPr>
              <a:xfrm>
                <a:off x="8001000" y="1066800"/>
                <a:ext cx="41910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153400" y="1927827"/>
                <a:ext cx="285750" cy="3581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7715250" y="3657600"/>
              <a:ext cx="1295400" cy="1605409"/>
              <a:chOff x="7696200" y="866001"/>
              <a:chExt cx="1295400" cy="1605409"/>
            </a:xfrm>
          </p:grpSpPr>
          <p:sp>
            <p:nvSpPr>
              <p:cNvPr id="55" name="Cube 54"/>
              <p:cNvSpPr/>
              <p:nvPr/>
            </p:nvSpPr>
            <p:spPr>
              <a:xfrm>
                <a:off x="8001000" y="1569654"/>
                <a:ext cx="990600" cy="563946"/>
              </a:xfrm>
              <a:prstGeom prst="cube">
                <a:avLst>
                  <a:gd name="adj" fmla="val 39645"/>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6" name="Cube 55"/>
              <p:cNvSpPr/>
              <p:nvPr/>
            </p:nvSpPr>
            <p:spPr>
              <a:xfrm>
                <a:off x="8001000" y="1275153"/>
                <a:ext cx="990600" cy="563946"/>
              </a:xfrm>
              <a:prstGeom prst="cube">
                <a:avLst>
                  <a:gd name="adj" fmla="val 39645"/>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7" name="TextBox 56"/>
              <p:cNvSpPr txBox="1"/>
              <p:nvPr/>
            </p:nvSpPr>
            <p:spPr>
              <a:xfrm>
                <a:off x="7696200" y="866001"/>
                <a:ext cx="1295400" cy="261610"/>
              </a:xfrm>
              <a:prstGeom prst="rect">
                <a:avLst/>
              </a:prstGeom>
              <a:noFill/>
            </p:spPr>
            <p:txBody>
              <a:bodyPr wrap="square" rtlCol="0">
                <a:spAutoFit/>
              </a:bodyPr>
              <a:lstStyle/>
              <a:p>
                <a:r>
                  <a:rPr lang="en-US" sz="1100" dirty="0">
                    <a:latin typeface="+mn-lt"/>
                  </a:rPr>
                  <a:t>Lead 209</a:t>
                </a:r>
              </a:p>
            </p:txBody>
          </p:sp>
          <p:sp>
            <p:nvSpPr>
              <p:cNvPr id="58" name="TextBox 57"/>
              <p:cNvSpPr txBox="1"/>
              <p:nvPr/>
            </p:nvSpPr>
            <p:spPr>
              <a:xfrm>
                <a:off x="7696200" y="2209800"/>
                <a:ext cx="1295400" cy="261610"/>
              </a:xfrm>
              <a:prstGeom prst="rect">
                <a:avLst/>
              </a:prstGeom>
              <a:noFill/>
            </p:spPr>
            <p:txBody>
              <a:bodyPr wrap="square" rtlCol="0">
                <a:spAutoFit/>
              </a:bodyPr>
              <a:lstStyle/>
              <a:p>
                <a:r>
                  <a:rPr lang="en-US" sz="1100" dirty="0">
                    <a:latin typeface="+mn-lt"/>
                  </a:rPr>
                  <a:t>Thorium 232</a:t>
                </a:r>
              </a:p>
            </p:txBody>
          </p:sp>
          <p:cxnSp>
            <p:nvCxnSpPr>
              <p:cNvPr id="59" name="Straight Connector 58"/>
              <p:cNvCxnSpPr/>
              <p:nvPr/>
            </p:nvCxnSpPr>
            <p:spPr>
              <a:xfrm>
                <a:off x="8001000" y="1066800"/>
                <a:ext cx="41910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8153400" y="1927827"/>
                <a:ext cx="285750" cy="3581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 name="TextBox 43"/>
            <p:cNvSpPr txBox="1"/>
            <p:nvPr/>
          </p:nvSpPr>
          <p:spPr>
            <a:xfrm>
              <a:off x="5791200" y="2057400"/>
              <a:ext cx="1524000" cy="261610"/>
            </a:xfrm>
            <a:prstGeom prst="rect">
              <a:avLst/>
            </a:prstGeom>
            <a:noFill/>
          </p:spPr>
          <p:txBody>
            <a:bodyPr wrap="square" rtlCol="0">
              <a:spAutoFit/>
            </a:bodyPr>
            <a:lstStyle/>
            <a:p>
              <a:pPr algn="ctr"/>
              <a:r>
                <a:rPr lang="en-US" sz="1100" b="1" dirty="0"/>
                <a:t>Half-Life</a:t>
              </a:r>
            </a:p>
          </p:txBody>
        </p:sp>
      </p:grpSp>
      <p:sp>
        <p:nvSpPr>
          <p:cNvPr id="41" name="TextBox 40"/>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spTree>
    <p:extLst>
      <p:ext uri="{BB962C8B-B14F-4D97-AF65-F5344CB8AC3E}">
        <p14:creationId xmlns:p14="http://schemas.microsoft.com/office/powerpoint/2010/main" val="26286139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3171">
                                            <p:txEl>
                                              <p:pRg st="1" end="1"/>
                                            </p:txEl>
                                          </p:spTgt>
                                        </p:tgtEl>
                                        <p:attrNameLst>
                                          <p:attrName>style.visibility</p:attrName>
                                        </p:attrNameLst>
                                      </p:cBhvr>
                                      <p:to>
                                        <p:strVal val="visible"/>
                                      </p:to>
                                    </p:set>
                                    <p:anim calcmode="lin" valueType="num">
                                      <p:cBhvr additive="base">
                                        <p:cTn id="7" dur="500" fill="hold"/>
                                        <p:tgtEl>
                                          <p:spTgt spid="26317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317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mzaher\AppData\Local\Microsoft\Windows\Temporary Internet Files\Content.IE5\E3UR9CZ6\MP900313982[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 b="90000" l="3425" r="89897">
                        <a14:foregroundMark x1="13699" y1="13500" x2="80137" y2="63167"/>
                        <a14:foregroundMark x1="33562" y1="8833" x2="80479" y2="55333"/>
                        <a14:foregroundMark x1="17295" y1="47167" x2="66438" y2="70000"/>
                      </a14:backgroundRemoval>
                    </a14:imgEffect>
                  </a14:imgLayer>
                </a14:imgProps>
              </a:ext>
              <a:ext uri="{28A0092B-C50C-407E-A947-70E740481C1C}">
                <a14:useLocalDpi xmlns:a14="http://schemas.microsoft.com/office/drawing/2010/main" val="0"/>
              </a:ext>
            </a:extLst>
          </a:blip>
          <a:srcRect l="10103" t="7329" r="14171" b="28018"/>
          <a:stretch/>
        </p:blipFill>
        <p:spPr bwMode="auto">
          <a:xfrm>
            <a:off x="5843892" y="3369222"/>
            <a:ext cx="3387852" cy="2971800"/>
          </a:xfrm>
          <a:prstGeom prst="ellipse">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pic>
        <p:nvPicPr>
          <p:cNvPr id="3074" name="Picture 2" descr="http://images.clipart.com/thw/thw11/CL/5344_2005010018/000803_1053_12/21643041.thb.jpg?000803_1053_1248_v__v"/>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898756" y="3768082"/>
            <a:ext cx="2708671" cy="205859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Multiply 1"/>
          <p:cNvSpPr/>
          <p:nvPr/>
        </p:nvSpPr>
        <p:spPr>
          <a:xfrm>
            <a:off x="6705600" y="4138612"/>
            <a:ext cx="356937" cy="433388"/>
          </a:xfrm>
          <a:prstGeom prst="mathMultipl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7516368" y="4279106"/>
            <a:ext cx="622300" cy="6738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a:t>
            </a:r>
            <a:r>
              <a:rPr lang="en-US" sz="1600" baseline="-25000" dirty="0"/>
              <a:t>14</a:t>
            </a:r>
            <a:endParaRPr lang="en-US" sz="1600" dirty="0"/>
          </a:p>
        </p:txBody>
      </p:sp>
      <p:sp>
        <p:nvSpPr>
          <p:cNvPr id="8" name="Oval 7"/>
          <p:cNvSpPr/>
          <p:nvPr/>
        </p:nvSpPr>
        <p:spPr>
          <a:xfrm>
            <a:off x="7668768" y="4431506"/>
            <a:ext cx="622300" cy="6738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a:t>
            </a:r>
            <a:r>
              <a:rPr lang="en-US" sz="1600" baseline="-25000" dirty="0"/>
              <a:t>14</a:t>
            </a:r>
            <a:endParaRPr lang="en-US" sz="1600" dirty="0"/>
          </a:p>
        </p:txBody>
      </p:sp>
      <p:sp>
        <p:nvSpPr>
          <p:cNvPr id="9" name="Oval 8"/>
          <p:cNvSpPr/>
          <p:nvPr/>
        </p:nvSpPr>
        <p:spPr>
          <a:xfrm>
            <a:off x="7162800" y="4507706"/>
            <a:ext cx="622300" cy="6738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a:t>
            </a:r>
            <a:r>
              <a:rPr lang="en-US" sz="1600" baseline="-25000" dirty="0"/>
              <a:t>14</a:t>
            </a:r>
            <a:endParaRPr lang="en-US" sz="1600" dirty="0"/>
          </a:p>
        </p:txBody>
      </p:sp>
      <p:sp>
        <p:nvSpPr>
          <p:cNvPr id="10" name="Oval 9"/>
          <p:cNvSpPr/>
          <p:nvPr/>
        </p:nvSpPr>
        <p:spPr>
          <a:xfrm>
            <a:off x="7543800" y="4126706"/>
            <a:ext cx="622300" cy="6738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a:t>
            </a:r>
            <a:r>
              <a:rPr lang="en-US" sz="1600" baseline="-25000" dirty="0"/>
              <a:t>14</a:t>
            </a:r>
            <a:endParaRPr lang="en-US" sz="1600" dirty="0"/>
          </a:p>
        </p:txBody>
      </p:sp>
      <p:sp>
        <p:nvSpPr>
          <p:cNvPr id="11" name="Oval 10"/>
          <p:cNvSpPr/>
          <p:nvPr/>
        </p:nvSpPr>
        <p:spPr>
          <a:xfrm>
            <a:off x="7772400" y="4355306"/>
            <a:ext cx="622300" cy="6738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a:t>
            </a:r>
            <a:r>
              <a:rPr lang="en-US" sz="1600" baseline="-25000" dirty="0"/>
              <a:t>14</a:t>
            </a:r>
            <a:endParaRPr lang="en-US" sz="1600" dirty="0"/>
          </a:p>
        </p:txBody>
      </p:sp>
      <p:sp>
        <p:nvSpPr>
          <p:cNvPr id="12" name="Oval 11"/>
          <p:cNvSpPr/>
          <p:nvPr/>
        </p:nvSpPr>
        <p:spPr>
          <a:xfrm>
            <a:off x="7834884" y="4505078"/>
            <a:ext cx="622300" cy="67389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a:t>
            </a:r>
            <a:r>
              <a:rPr lang="en-US" sz="1600" baseline="-25000" dirty="0"/>
              <a:t>2</a:t>
            </a:r>
            <a:endParaRPr lang="en-US" sz="1600" dirty="0"/>
          </a:p>
        </p:txBody>
      </p:sp>
      <p:sp>
        <p:nvSpPr>
          <p:cNvPr id="13" name="Oval 12"/>
          <p:cNvSpPr/>
          <p:nvPr/>
        </p:nvSpPr>
        <p:spPr>
          <a:xfrm>
            <a:off x="7516368" y="4088606"/>
            <a:ext cx="622300" cy="67389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a:t>
            </a:r>
            <a:r>
              <a:rPr lang="en-US" sz="1600" baseline="-25000" dirty="0"/>
              <a:t>2</a:t>
            </a:r>
            <a:endParaRPr lang="en-US" sz="1600" dirty="0"/>
          </a:p>
        </p:txBody>
      </p:sp>
      <p:sp>
        <p:nvSpPr>
          <p:cNvPr id="14" name="Oval 13"/>
          <p:cNvSpPr/>
          <p:nvPr/>
        </p:nvSpPr>
        <p:spPr>
          <a:xfrm>
            <a:off x="7310181" y="4660106"/>
            <a:ext cx="622300" cy="67389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a:t>
            </a:r>
            <a:r>
              <a:rPr lang="en-US" sz="1600" baseline="-25000" dirty="0"/>
              <a:t>2</a:t>
            </a:r>
            <a:endParaRPr lang="en-US" sz="1600" dirty="0"/>
          </a:p>
        </p:txBody>
      </p:sp>
      <p:sp>
        <p:nvSpPr>
          <p:cNvPr id="15" name="Oval 14"/>
          <p:cNvSpPr/>
          <p:nvPr/>
        </p:nvSpPr>
        <p:spPr>
          <a:xfrm>
            <a:off x="7135368" y="4050506"/>
            <a:ext cx="622300" cy="67389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a:t>
            </a:r>
            <a:r>
              <a:rPr lang="en-US" sz="1600" baseline="-25000" dirty="0"/>
              <a:t>2</a:t>
            </a:r>
            <a:endParaRPr lang="en-US" sz="1600" dirty="0"/>
          </a:p>
        </p:txBody>
      </p:sp>
      <p:sp>
        <p:nvSpPr>
          <p:cNvPr id="16" name="Oval 15"/>
          <p:cNvSpPr/>
          <p:nvPr/>
        </p:nvSpPr>
        <p:spPr>
          <a:xfrm>
            <a:off x="6934200" y="4431506"/>
            <a:ext cx="622300" cy="67389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a:t>
            </a:r>
            <a:r>
              <a:rPr lang="en-US" sz="1600" baseline="-25000" dirty="0"/>
              <a:t>2</a:t>
            </a:r>
            <a:endParaRPr lang="en-US" sz="1600" dirty="0"/>
          </a:p>
        </p:txBody>
      </p:sp>
      <p:sp>
        <p:nvSpPr>
          <p:cNvPr id="18" name="Rectangle 3"/>
          <p:cNvSpPr txBox="1">
            <a:spLocks noChangeArrowheads="1"/>
          </p:cNvSpPr>
          <p:nvPr/>
        </p:nvSpPr>
        <p:spPr bwMode="auto">
          <a:xfrm>
            <a:off x="381000" y="228600"/>
            <a:ext cx="6096000" cy="63434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indent="-609600" algn="ctr">
              <a:lnSpc>
                <a:spcPct val="90000"/>
              </a:lnSpc>
              <a:buFontTx/>
              <a:buNone/>
            </a:pPr>
            <a:r>
              <a:rPr lang="en-US" sz="4000" b="1" dirty="0">
                <a:latin typeface="Calibri" pitchFamily="34" charset="0"/>
                <a:cs typeface="Calibri" pitchFamily="34" charset="0"/>
              </a:rPr>
              <a:t>Evolution of Whales</a:t>
            </a:r>
          </a:p>
          <a:p>
            <a:pPr marL="0" indent="0" algn="just">
              <a:lnSpc>
                <a:spcPct val="90000"/>
              </a:lnSpc>
              <a:buFontTx/>
              <a:buNone/>
            </a:pPr>
            <a:r>
              <a:rPr lang="en-US" b="1" dirty="0">
                <a:latin typeface="Calibri" pitchFamily="34" charset="0"/>
                <a:cs typeface="Calibri" pitchFamily="34" charset="0"/>
              </a:rPr>
              <a:t>Objective:  </a:t>
            </a:r>
            <a:r>
              <a:rPr lang="en-US" sz="2600" dirty="0">
                <a:latin typeface="Calibri" pitchFamily="34" charset="0"/>
                <a:cs typeface="Calibri" pitchFamily="34" charset="0"/>
              </a:rPr>
              <a:t>To provide evidence for evolution through tracing the history of whales</a:t>
            </a:r>
          </a:p>
          <a:p>
            <a:pPr marL="609600" indent="-609600" algn="just">
              <a:lnSpc>
                <a:spcPct val="90000"/>
              </a:lnSpc>
              <a:buFontTx/>
              <a:buNone/>
            </a:pPr>
            <a:r>
              <a:rPr lang="en-US" b="1" dirty="0">
                <a:latin typeface="Calibri" pitchFamily="34" charset="0"/>
                <a:cs typeface="Calibri" pitchFamily="34" charset="0"/>
              </a:rPr>
              <a:t>Bell work:  </a:t>
            </a:r>
            <a:endParaRPr lang="en-US" dirty="0">
              <a:latin typeface="Calibri" pitchFamily="34" charset="0"/>
              <a:cs typeface="Calibri" pitchFamily="34" charset="0"/>
            </a:endParaRPr>
          </a:p>
          <a:p>
            <a:pPr marL="0" indent="0" algn="just">
              <a:lnSpc>
                <a:spcPct val="90000"/>
              </a:lnSpc>
              <a:buFontTx/>
              <a:buNone/>
            </a:pPr>
            <a:r>
              <a:rPr lang="en-US" sz="2600" dirty="0">
                <a:latin typeface="Calibri" pitchFamily="34" charset="0"/>
                <a:cs typeface="Calibri" pitchFamily="34" charset="0"/>
              </a:rPr>
              <a:t>The initial amount of Uranium</a:t>
            </a:r>
            <a:r>
              <a:rPr lang="en-US" sz="2600" baseline="-25000" dirty="0">
                <a:latin typeface="Calibri" pitchFamily="34" charset="0"/>
                <a:cs typeface="Calibri" pitchFamily="34" charset="0"/>
              </a:rPr>
              <a:t>227</a:t>
            </a:r>
            <a:r>
              <a:rPr lang="en-US" sz="2600" dirty="0">
                <a:latin typeface="Calibri" pitchFamily="34" charset="0"/>
                <a:cs typeface="Calibri" pitchFamily="34" charset="0"/>
              </a:rPr>
              <a:t> in a sample of rock is 16g and the half life of U</a:t>
            </a:r>
            <a:r>
              <a:rPr lang="en-US" sz="2600" baseline="-25000" dirty="0">
                <a:latin typeface="Calibri" pitchFamily="34" charset="0"/>
                <a:cs typeface="Calibri" pitchFamily="34" charset="0"/>
              </a:rPr>
              <a:t>227</a:t>
            </a:r>
            <a:r>
              <a:rPr lang="en-US" sz="2600" dirty="0">
                <a:latin typeface="Calibri" pitchFamily="34" charset="0"/>
                <a:cs typeface="Calibri" pitchFamily="34" charset="0"/>
              </a:rPr>
              <a:t> is 3,400 years.  How much time has passed if there are 2g of U</a:t>
            </a:r>
            <a:r>
              <a:rPr lang="en-US" sz="2600" baseline="-25000" dirty="0">
                <a:latin typeface="Calibri" pitchFamily="34" charset="0"/>
                <a:cs typeface="Calibri" pitchFamily="34" charset="0"/>
              </a:rPr>
              <a:t>227</a:t>
            </a:r>
            <a:r>
              <a:rPr lang="en-US" sz="2600" dirty="0">
                <a:latin typeface="Calibri" pitchFamily="34" charset="0"/>
                <a:cs typeface="Calibri" pitchFamily="34" charset="0"/>
              </a:rPr>
              <a:t> remaining?</a:t>
            </a:r>
          </a:p>
          <a:p>
            <a:pPr marL="0" indent="0" algn="ctr">
              <a:lnSpc>
                <a:spcPct val="90000"/>
              </a:lnSpc>
              <a:buFontTx/>
              <a:buNone/>
            </a:pPr>
            <a:r>
              <a:rPr lang="en-US" sz="2600" b="1" dirty="0">
                <a:latin typeface="Calibri" pitchFamily="34" charset="0"/>
                <a:cs typeface="Calibri" pitchFamily="34" charset="0"/>
              </a:rPr>
              <a:t>16 g/2 = 8 g</a:t>
            </a:r>
          </a:p>
          <a:p>
            <a:pPr marL="0" indent="0" algn="ctr">
              <a:lnSpc>
                <a:spcPct val="90000"/>
              </a:lnSpc>
              <a:buFontTx/>
              <a:buNone/>
            </a:pPr>
            <a:r>
              <a:rPr lang="en-US" sz="2600" b="1" dirty="0">
                <a:latin typeface="Calibri" pitchFamily="34" charset="0"/>
                <a:cs typeface="Calibri" pitchFamily="34" charset="0"/>
              </a:rPr>
              <a:t>8 g/2 = 4 g</a:t>
            </a:r>
          </a:p>
          <a:p>
            <a:pPr marL="0" indent="0" algn="ctr">
              <a:lnSpc>
                <a:spcPct val="90000"/>
              </a:lnSpc>
              <a:buFontTx/>
              <a:buNone/>
            </a:pPr>
            <a:r>
              <a:rPr lang="en-US" sz="2600" b="1" dirty="0">
                <a:latin typeface="Calibri" pitchFamily="34" charset="0"/>
                <a:cs typeface="Calibri" pitchFamily="34" charset="0"/>
              </a:rPr>
              <a:t>4 g/2 = 2 g</a:t>
            </a:r>
          </a:p>
          <a:p>
            <a:pPr marL="0" indent="0" algn="ctr">
              <a:lnSpc>
                <a:spcPct val="90000"/>
              </a:lnSpc>
              <a:buFontTx/>
              <a:buNone/>
            </a:pPr>
            <a:r>
              <a:rPr lang="en-US" sz="2600" b="1" dirty="0">
                <a:latin typeface="Calibri" pitchFamily="34" charset="0"/>
                <a:cs typeface="Calibri" pitchFamily="34" charset="0"/>
              </a:rPr>
              <a:t>A total of 3 half lives have passed</a:t>
            </a:r>
          </a:p>
          <a:p>
            <a:pPr marL="0" indent="0" algn="ctr">
              <a:lnSpc>
                <a:spcPct val="90000"/>
              </a:lnSpc>
              <a:buFontTx/>
              <a:buNone/>
            </a:pPr>
            <a:r>
              <a:rPr lang="en-US" sz="2600" b="1" dirty="0">
                <a:latin typeface="Calibri" pitchFamily="34" charset="0"/>
                <a:cs typeface="Calibri" pitchFamily="34" charset="0"/>
              </a:rPr>
              <a:t>3,400 years x 3 half lives = 10,200 years passed since death</a:t>
            </a:r>
          </a:p>
        </p:txBody>
      </p:sp>
    </p:spTree>
    <p:extLst>
      <p:ext uri="{BB962C8B-B14F-4D97-AF65-F5344CB8AC3E}">
        <p14:creationId xmlns:p14="http://schemas.microsoft.com/office/powerpoint/2010/main" val="9760216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47" presetClass="entr" presetSubtype="0" fill="hold" nodeType="withEffect">
                                  <p:stCondLst>
                                    <p:cond delay="1000"/>
                                  </p:stCondLst>
                                  <p:childTnLst>
                                    <p:set>
                                      <p:cBhvr>
                                        <p:cTn id="22" dur="1" fill="hold">
                                          <p:stCondLst>
                                            <p:cond delay="0"/>
                                          </p:stCondLst>
                                        </p:cTn>
                                        <p:tgtEl>
                                          <p:spTgt spid="3075"/>
                                        </p:tgtEl>
                                        <p:attrNameLst>
                                          <p:attrName>style.visibility</p:attrName>
                                        </p:attrNameLst>
                                      </p:cBhvr>
                                      <p:to>
                                        <p:strVal val="visible"/>
                                      </p:to>
                                    </p:set>
                                    <p:animEffect transition="in" filter="fade">
                                      <p:cBhvr>
                                        <p:cTn id="23" dur="1000"/>
                                        <p:tgtEl>
                                          <p:spTgt spid="3075"/>
                                        </p:tgtEl>
                                      </p:cBhvr>
                                    </p:animEffect>
                                    <p:anim calcmode="lin" valueType="num">
                                      <p:cBhvr>
                                        <p:cTn id="24" dur="1000" fill="hold"/>
                                        <p:tgtEl>
                                          <p:spTgt spid="3075"/>
                                        </p:tgtEl>
                                        <p:attrNameLst>
                                          <p:attrName>ppt_x</p:attrName>
                                        </p:attrNameLst>
                                      </p:cBhvr>
                                      <p:tavLst>
                                        <p:tav tm="0">
                                          <p:val>
                                            <p:strVal val="#ppt_x"/>
                                          </p:val>
                                        </p:tav>
                                        <p:tav tm="100000">
                                          <p:val>
                                            <p:strVal val="#ppt_x"/>
                                          </p:val>
                                        </p:tav>
                                      </p:tavLst>
                                    </p:anim>
                                    <p:anim calcmode="lin" valueType="num">
                                      <p:cBhvr>
                                        <p:cTn id="25" dur="1000" fill="hold"/>
                                        <p:tgtEl>
                                          <p:spTgt spid="3075"/>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1" presetClass="entr" presetSubtype="0" fill="hold" grpId="1" nodeType="after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par>
                          <p:cTn id="29" fill="hold">
                            <p:stCondLst>
                              <p:cond delay="2000"/>
                            </p:stCondLst>
                            <p:childTnLst>
                              <p:par>
                                <p:cTn id="30" presetID="0" presetClass="path" presetSubtype="0" accel="50000" decel="50000" fill="hold" grpId="0" nodeType="afterEffect">
                                  <p:stCondLst>
                                    <p:cond delay="0"/>
                                  </p:stCondLst>
                                  <p:childTnLst>
                                    <p:animMotion origin="layout" path="M 0 0 C -0.01736 -0.03843 -0.0151 -0.10047 -0.02413 -0.14491 C -0.02604 -0.17014 -0.02847 -0.19537 -0.03108 -0.2206 C -0.03194 -0.22847 -0.03316 -0.24422 -0.03802 -0.25047 C -0.03941 -0.25209 -0.04149 -0.25185 -0.04323 -0.25301 C -0.05139 -0.25764 -0.0599 -0.26227 -0.06736 -0.26898 C -0.08108 -0.28125 -0.08802 -0.30324 -0.10174 -0.31482 C -0.11128 -0.33588 -0.11823 -0.36088 -0.13281 -0.37709 C -0.13785 -0.38264 -0.14305 -0.38773 -0.14826 -0.39306 C -0.16667 -0.41204 -0.15208 -0.38935 -0.16389 -0.4 C -0.17483 -0.40996 -0.17118 -0.40533 -0.17587 -0.41158 C -0.17778 -0.43334 -0.18108 -0.45741 -0.19323 -0.47361 C -0.19792 -0.48959 -0.19549 -0.48102 -0.2 -0.49884 C -0.20052 -0.50116 -0.20174 -0.50579 -0.20174 -0.50579 C -0.20121 -0.51945 -0.20104 -0.53334 -0.2 -0.54699 C -0.19965 -0.55139 -0.1941 -0.56783 -0.19149 -0.56783 " pathEditMode="relative" ptsTypes="fffffffffffffffA">
                                      <p:cBhvr>
                                        <p:cTn id="31" dur="2000" fill="hold"/>
                                        <p:tgtEl>
                                          <p:spTgt spid="4"/>
                                        </p:tgtEl>
                                        <p:attrNameLst>
                                          <p:attrName>ppt_x</p:attrName>
                                          <p:attrName>ppt_y</p:attrName>
                                        </p:attrNameLst>
                                      </p:cBhvr>
                                    </p:animMotion>
                                  </p:childTnLst>
                                </p:cTn>
                              </p:par>
                            </p:childTnLst>
                          </p:cTn>
                        </p:par>
                        <p:par>
                          <p:cTn id="32" fill="hold">
                            <p:stCondLst>
                              <p:cond delay="4000"/>
                            </p:stCondLst>
                            <p:childTnLst>
                              <p:par>
                                <p:cTn id="33" presetID="1" presetClass="exit" presetSubtype="0" fill="hold" grpId="2" nodeType="afterEffect">
                                  <p:stCondLst>
                                    <p:cond delay="0"/>
                                  </p:stCondLst>
                                  <p:childTnLst>
                                    <p:set>
                                      <p:cBhvr>
                                        <p:cTn id="34" dur="1" fill="hold">
                                          <p:stCondLst>
                                            <p:cond delay="0"/>
                                          </p:stCondLst>
                                        </p:cTn>
                                        <p:tgtEl>
                                          <p:spTgt spid="4"/>
                                        </p:tgtEl>
                                        <p:attrNameLst>
                                          <p:attrName>style.visibility</p:attrName>
                                        </p:attrNameLst>
                                      </p:cBhvr>
                                      <p:to>
                                        <p:strVal val="hidden"/>
                                      </p:to>
                                    </p:set>
                                  </p:childTnLst>
                                </p:cTn>
                              </p:par>
                            </p:childTnLst>
                          </p:cTn>
                        </p:par>
                        <p:par>
                          <p:cTn id="35" fill="hold">
                            <p:stCondLst>
                              <p:cond delay="4000"/>
                            </p:stCondLst>
                            <p:childTnLst>
                              <p:par>
                                <p:cTn id="36" presetID="1" presetClass="entr" presetSubtype="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par>
                          <p:cTn id="38" fill="hold">
                            <p:stCondLst>
                              <p:cond delay="4000"/>
                            </p:stCondLst>
                            <p:childTnLst>
                              <p:par>
                                <p:cTn id="39" presetID="1" presetClass="entr" presetSubtype="0" fill="hold" grpId="1" nodeType="after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par>
                          <p:cTn id="41" fill="hold">
                            <p:stCondLst>
                              <p:cond delay="4000"/>
                            </p:stCondLst>
                            <p:childTnLst>
                              <p:par>
                                <p:cTn id="42" presetID="0" presetClass="path" presetSubtype="0" accel="50000" decel="50000" fill="hold" grpId="0" nodeType="afterEffect">
                                  <p:stCondLst>
                                    <p:cond delay="0"/>
                                  </p:stCondLst>
                                  <p:childTnLst>
                                    <p:animMotion origin="layout" path="M 3.33333E-6 2.59259E-6 C -0.01302 -0.04306 -0.01129 -0.11227 -0.01806 -0.16204 C -0.01945 -0.19028 -0.02118 -0.21852 -0.02327 -0.24653 C -0.02379 -0.25533 -0.02483 -0.27292 -0.0283 -0.2801 C -0.02934 -0.28172 -0.03091 -0.28148 -0.03229 -0.28287 C -0.03837 -0.28797 -0.04462 -0.29329 -0.05018 -0.3007 C -0.06042 -0.31435 -0.06545 -0.33889 -0.0757 -0.35185 C -0.08282 -0.37547 -0.08802 -0.40347 -0.09879 -0.42153 C -0.10261 -0.42778 -0.10643 -0.43334 -0.11025 -0.43935 C -0.12396 -0.46042 -0.1132 -0.43519 -0.12188 -0.44699 C -0.13004 -0.4581 -0.12743 -0.45301 -0.13091 -0.45996 C -0.13229 -0.48426 -0.13473 -0.51111 -0.14375 -0.5294 C -0.14723 -0.54722 -0.14549 -0.5375 -0.14879 -0.55764 C -0.14914 -0.56019 -0.15 -0.56528 -0.15 -0.56505 C -0.14966 -0.58056 -0.14966 -0.59607 -0.14879 -0.61135 C -0.14861 -0.61621 -0.14445 -0.63449 -0.14254 -0.63449 " pathEditMode="relative" rAng="0" ptsTypes="fffffffffffffffA">
                                      <p:cBhvr>
                                        <p:cTn id="43" dur="2000" fill="hold"/>
                                        <p:tgtEl>
                                          <p:spTgt spid="8"/>
                                        </p:tgtEl>
                                        <p:attrNameLst>
                                          <p:attrName>ppt_x</p:attrName>
                                          <p:attrName>ppt_y</p:attrName>
                                        </p:attrNameLst>
                                      </p:cBhvr>
                                      <p:rCtr x="-7500" y="-31736"/>
                                    </p:animMotion>
                                  </p:childTnLst>
                                </p:cTn>
                              </p:par>
                            </p:childTnLst>
                          </p:cTn>
                        </p:par>
                        <p:par>
                          <p:cTn id="44" fill="hold">
                            <p:stCondLst>
                              <p:cond delay="6000"/>
                            </p:stCondLst>
                            <p:childTnLst>
                              <p:par>
                                <p:cTn id="45" presetID="1" presetClass="exit" presetSubtype="0" fill="hold" grpId="2" nodeType="afterEffect">
                                  <p:stCondLst>
                                    <p:cond delay="0"/>
                                  </p:stCondLst>
                                  <p:childTnLst>
                                    <p:set>
                                      <p:cBhvr>
                                        <p:cTn id="46" dur="1" fill="hold">
                                          <p:stCondLst>
                                            <p:cond delay="0"/>
                                          </p:stCondLst>
                                        </p:cTn>
                                        <p:tgtEl>
                                          <p:spTgt spid="8"/>
                                        </p:tgtEl>
                                        <p:attrNameLst>
                                          <p:attrName>style.visibility</p:attrName>
                                        </p:attrNameLst>
                                      </p:cBhvr>
                                      <p:to>
                                        <p:strVal val="hidden"/>
                                      </p:to>
                                    </p:set>
                                  </p:childTnLst>
                                </p:cTn>
                              </p:par>
                            </p:childTnLst>
                          </p:cTn>
                        </p:par>
                        <p:par>
                          <p:cTn id="47" fill="hold">
                            <p:stCondLst>
                              <p:cond delay="6000"/>
                            </p:stCondLst>
                            <p:childTnLst>
                              <p:par>
                                <p:cTn id="48" presetID="1" presetClass="entr" presetSubtype="0"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childTnLst>
                          </p:cTn>
                        </p:par>
                        <p:par>
                          <p:cTn id="50" fill="hold">
                            <p:stCondLst>
                              <p:cond delay="6000"/>
                            </p:stCondLst>
                            <p:childTnLst>
                              <p:par>
                                <p:cTn id="51" presetID="1" presetClass="entr" presetSubtype="0" fill="hold" grpId="1" nodeType="afterEffect">
                                  <p:stCondLst>
                                    <p:cond delay="0"/>
                                  </p:stCondLst>
                                  <p:childTnLst>
                                    <p:set>
                                      <p:cBhvr>
                                        <p:cTn id="52" dur="1" fill="hold">
                                          <p:stCondLst>
                                            <p:cond delay="0"/>
                                          </p:stCondLst>
                                        </p:cTn>
                                        <p:tgtEl>
                                          <p:spTgt spid="9"/>
                                        </p:tgtEl>
                                        <p:attrNameLst>
                                          <p:attrName>style.visibility</p:attrName>
                                        </p:attrNameLst>
                                      </p:cBhvr>
                                      <p:to>
                                        <p:strVal val="visible"/>
                                      </p:to>
                                    </p:set>
                                  </p:childTnLst>
                                </p:cTn>
                              </p:par>
                            </p:childTnLst>
                          </p:cTn>
                        </p:par>
                        <p:par>
                          <p:cTn id="53" fill="hold">
                            <p:stCondLst>
                              <p:cond delay="6000"/>
                            </p:stCondLst>
                            <p:childTnLst>
                              <p:par>
                                <p:cTn id="54" presetID="0" presetClass="path" presetSubtype="0" accel="50000" decel="50000" fill="hold" grpId="0" nodeType="afterEffect">
                                  <p:stCondLst>
                                    <p:cond delay="0"/>
                                  </p:stCondLst>
                                  <p:childTnLst>
                                    <p:animMotion origin="layout" path="M 4.44444E-6 -3.33333E-6 C -0.00382 -0.03912 -0.0033 -0.10231 -0.00521 -0.14745 C -0.00573 -0.17314 -0.00625 -0.19884 -0.00678 -0.22453 C -0.00695 -0.23264 -0.00712 -0.24861 -0.00816 -0.25486 C -0.00851 -0.25671 -0.00903 -0.25648 -0.00938 -0.25764 C -0.01112 -0.26227 -0.01285 -0.26689 -0.01441 -0.27384 C -0.01737 -0.28634 -0.01893 -0.30856 -0.02188 -0.32037 C -0.02379 -0.34189 -0.02535 -0.36736 -0.02848 -0.38379 C -0.02952 -0.38935 -0.03056 -0.39467 -0.03178 -0.4 C -0.03559 -0.41944 -0.03247 -0.39629 -0.03507 -0.40717 C -0.03733 -0.41736 -0.03664 -0.4125 -0.03768 -0.41898 C -0.03803 -0.44097 -0.03872 -0.46551 -0.04132 -0.48194 C -0.04237 -0.49838 -0.04184 -0.48958 -0.04271 -0.50764 C -0.04289 -0.50995 -0.04306 -0.51481 -0.04306 -0.51458 C -0.04306 -0.5287 -0.04306 -0.54282 -0.04271 -0.55671 C -0.04271 -0.56111 -0.0415 -0.57777 -0.04098 -0.57777 " pathEditMode="relative" rAng="0" ptsTypes="fffffffffffffffA">
                                      <p:cBhvr>
                                        <p:cTn id="55" dur="2000" fill="hold"/>
                                        <p:tgtEl>
                                          <p:spTgt spid="9"/>
                                        </p:tgtEl>
                                        <p:attrNameLst>
                                          <p:attrName>ppt_x</p:attrName>
                                          <p:attrName>ppt_y</p:attrName>
                                        </p:attrNameLst>
                                      </p:cBhvr>
                                      <p:rCtr x="-2153" y="-28889"/>
                                    </p:animMotion>
                                  </p:childTnLst>
                                </p:cTn>
                              </p:par>
                            </p:childTnLst>
                          </p:cTn>
                        </p:par>
                        <p:par>
                          <p:cTn id="56" fill="hold">
                            <p:stCondLst>
                              <p:cond delay="8000"/>
                            </p:stCondLst>
                            <p:childTnLst>
                              <p:par>
                                <p:cTn id="57" presetID="1" presetClass="exit" presetSubtype="0" fill="hold" grpId="2" nodeType="afterEffect">
                                  <p:stCondLst>
                                    <p:cond delay="0"/>
                                  </p:stCondLst>
                                  <p:childTnLst>
                                    <p:set>
                                      <p:cBhvr>
                                        <p:cTn id="58" dur="1" fill="hold">
                                          <p:stCondLst>
                                            <p:cond delay="0"/>
                                          </p:stCondLst>
                                        </p:cTn>
                                        <p:tgtEl>
                                          <p:spTgt spid="9"/>
                                        </p:tgtEl>
                                        <p:attrNameLst>
                                          <p:attrName>style.visibility</p:attrName>
                                        </p:attrNameLst>
                                      </p:cBhvr>
                                      <p:to>
                                        <p:strVal val="hidden"/>
                                      </p:to>
                                    </p:set>
                                  </p:childTnLst>
                                </p:cTn>
                              </p:par>
                            </p:childTnLst>
                          </p:cTn>
                        </p:par>
                        <p:par>
                          <p:cTn id="59" fill="hold">
                            <p:stCondLst>
                              <p:cond delay="8000"/>
                            </p:stCondLst>
                            <p:childTnLst>
                              <p:par>
                                <p:cTn id="60" presetID="1" presetClass="entr" presetSubtype="0" fill="hold" grpId="0" nodeType="afterEffect">
                                  <p:stCondLst>
                                    <p:cond delay="0"/>
                                  </p:stCondLst>
                                  <p:childTnLst>
                                    <p:set>
                                      <p:cBhvr>
                                        <p:cTn id="61" dur="1" fill="hold">
                                          <p:stCondLst>
                                            <p:cond delay="0"/>
                                          </p:stCondLst>
                                        </p:cTn>
                                        <p:tgtEl>
                                          <p:spTgt spid="14"/>
                                        </p:tgtEl>
                                        <p:attrNameLst>
                                          <p:attrName>style.visibility</p:attrName>
                                        </p:attrNameLst>
                                      </p:cBhvr>
                                      <p:to>
                                        <p:strVal val="visible"/>
                                      </p:to>
                                    </p:set>
                                  </p:childTnLst>
                                </p:cTn>
                              </p:par>
                            </p:childTnLst>
                          </p:cTn>
                        </p:par>
                        <p:par>
                          <p:cTn id="62" fill="hold">
                            <p:stCondLst>
                              <p:cond delay="8000"/>
                            </p:stCondLst>
                            <p:childTnLst>
                              <p:par>
                                <p:cTn id="63" presetID="1" presetClass="entr" presetSubtype="0" fill="hold" grpId="1" nodeType="after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childTnLst>
                          </p:cTn>
                        </p:par>
                        <p:par>
                          <p:cTn id="65" fill="hold">
                            <p:stCondLst>
                              <p:cond delay="8000"/>
                            </p:stCondLst>
                            <p:childTnLst>
                              <p:par>
                                <p:cTn id="66" presetID="0" presetClass="path" presetSubtype="0" accel="50000" decel="50000" fill="hold" grpId="0" nodeType="afterEffect">
                                  <p:stCondLst>
                                    <p:cond delay="0"/>
                                  </p:stCondLst>
                                  <p:childTnLst>
                                    <p:animMotion origin="layout" path="M -2.22222E-6 2.22222E-6 C -0.00243 -0.04074 -0.00208 -0.10625 -0.0033 -0.15324 C -0.00347 -0.17986 -0.00382 -0.20648 -0.00416 -0.23334 C -0.00434 -0.24144 -0.00434 -0.2581 -0.00503 -0.26482 C -0.00521 -0.26644 -0.00555 -0.26621 -0.00573 -0.26736 C -0.00677 -0.27246 -0.00798 -0.27732 -0.00885 -0.28426 C -0.01076 -0.29722 -0.01163 -0.3206 -0.01337 -0.33287 C -0.01458 -0.35509 -0.01562 -0.38148 -0.01753 -0.39861 C -0.01805 -0.4044 -0.01875 -0.40972 -0.01944 -0.41551 C -0.02187 -0.43542 -0.01996 -0.41158 -0.02153 -0.42269 C -0.02291 -0.43334 -0.02239 -0.42847 -0.02309 -0.43496 C -0.02326 -0.4581 -0.02378 -0.48334 -0.02534 -0.50047 C -0.02604 -0.51736 -0.02569 -0.50834 -0.02621 -0.52732 C -0.02639 -0.52963 -0.02639 -0.53449 -0.02639 -0.53426 C -0.02639 -0.54908 -0.02639 -0.56366 -0.02621 -0.57801 C -0.02621 -0.58264 -0.02552 -0.6 -0.02517 -0.6 " pathEditMode="relative" rAng="0" ptsTypes="fffffffffffffffA">
                                      <p:cBhvr>
                                        <p:cTn id="67" dur="2000" fill="hold"/>
                                        <p:tgtEl>
                                          <p:spTgt spid="10"/>
                                        </p:tgtEl>
                                        <p:attrNameLst>
                                          <p:attrName>ppt_x</p:attrName>
                                          <p:attrName>ppt_y</p:attrName>
                                        </p:attrNameLst>
                                      </p:cBhvr>
                                      <p:rCtr x="-1319" y="-30000"/>
                                    </p:animMotion>
                                  </p:childTnLst>
                                </p:cTn>
                              </p:par>
                            </p:childTnLst>
                          </p:cTn>
                        </p:par>
                        <p:par>
                          <p:cTn id="68" fill="hold">
                            <p:stCondLst>
                              <p:cond delay="10000"/>
                            </p:stCondLst>
                            <p:childTnLst>
                              <p:par>
                                <p:cTn id="69" presetID="1" presetClass="exit" presetSubtype="0" fill="hold" grpId="2" nodeType="afterEffect">
                                  <p:stCondLst>
                                    <p:cond delay="0"/>
                                  </p:stCondLst>
                                  <p:childTnLst>
                                    <p:set>
                                      <p:cBhvr>
                                        <p:cTn id="70" dur="1" fill="hold">
                                          <p:stCondLst>
                                            <p:cond delay="0"/>
                                          </p:stCondLst>
                                        </p:cTn>
                                        <p:tgtEl>
                                          <p:spTgt spid="10"/>
                                        </p:tgtEl>
                                        <p:attrNameLst>
                                          <p:attrName>style.visibility</p:attrName>
                                        </p:attrNameLst>
                                      </p:cBhvr>
                                      <p:to>
                                        <p:strVal val="hidden"/>
                                      </p:to>
                                    </p:set>
                                  </p:childTnLst>
                                </p:cTn>
                              </p:par>
                            </p:childTnLst>
                          </p:cTn>
                        </p:par>
                        <p:par>
                          <p:cTn id="71" fill="hold">
                            <p:stCondLst>
                              <p:cond delay="10000"/>
                            </p:stCondLst>
                            <p:childTnLst>
                              <p:par>
                                <p:cTn id="72" presetID="1" presetClass="entr" presetSubtype="0" fill="hold" grpId="0" nodeType="afterEffect">
                                  <p:stCondLst>
                                    <p:cond delay="0"/>
                                  </p:stCondLst>
                                  <p:childTnLst>
                                    <p:set>
                                      <p:cBhvr>
                                        <p:cTn id="73" dur="1" fill="hold">
                                          <p:stCondLst>
                                            <p:cond delay="0"/>
                                          </p:stCondLst>
                                        </p:cTn>
                                        <p:tgtEl>
                                          <p:spTgt spid="15"/>
                                        </p:tgtEl>
                                        <p:attrNameLst>
                                          <p:attrName>style.visibility</p:attrName>
                                        </p:attrNameLst>
                                      </p:cBhvr>
                                      <p:to>
                                        <p:strVal val="visible"/>
                                      </p:to>
                                    </p:set>
                                  </p:childTnLst>
                                </p:cTn>
                              </p:par>
                            </p:childTnLst>
                          </p:cTn>
                        </p:par>
                        <p:par>
                          <p:cTn id="74" fill="hold">
                            <p:stCondLst>
                              <p:cond delay="10000"/>
                            </p:stCondLst>
                            <p:childTnLst>
                              <p:par>
                                <p:cTn id="75" presetID="1" presetClass="entr" presetSubtype="0" fill="hold" grpId="1"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p:stCondLst>
                              <p:cond delay="10000"/>
                            </p:stCondLst>
                            <p:childTnLst>
                              <p:par>
                                <p:cTn id="78" presetID="0" presetClass="path" presetSubtype="0" accel="50000" decel="50000" fill="hold" grpId="0" nodeType="afterEffect">
                                  <p:stCondLst>
                                    <p:cond delay="0"/>
                                  </p:stCondLst>
                                  <p:childTnLst>
                                    <p:animMotion origin="layout" path="M 4.44444E-6 3.33333E-6 C 0.00659 -0.03959 0.00555 -0.10301 0.0092 -0.14838 C 0.00989 -0.17431 0.01093 -0.2 0.0118 -0.22593 C 0.01215 -0.2338 0.01267 -0.25 0.01458 -0.25648 C 0.0151 -0.25811 0.01597 -0.25787 0.01649 -0.2588 C 0.01961 -0.26366 0.02291 -0.26852 0.02586 -0.27523 C 0.03107 -0.28797 0.03385 -0.31019 0.03906 -0.32223 C 0.0427 -0.34352 0.04548 -0.36922 0.05104 -0.38588 C 0.05295 -0.39144 0.05503 -0.39676 0.05694 -0.40209 C 0.06406 -0.42153 0.0585 -0.39838 0.06302 -0.40926 C 0.06736 -0.41945 0.06579 -0.41459 0.0677 -0.42084 C 0.0684 -0.44329 0.06961 -0.46783 0.0743 -0.48426 C 0.07621 -0.5007 0.07517 -0.49213 0.07708 -0.51019 C 0.07708 -0.51273 0.07777 -0.51736 0.07777 -0.51713 C 0.07743 -0.53148 0.07743 -0.54561 0.07708 -0.55949 C 0.07673 -0.56412 0.07465 -0.58056 0.07361 -0.58056 " pathEditMode="relative" rAng="0" ptsTypes="fffffffffffffffA">
                                      <p:cBhvr>
                                        <p:cTn id="79" dur="2000" fill="hold"/>
                                        <p:tgtEl>
                                          <p:spTgt spid="11"/>
                                        </p:tgtEl>
                                        <p:attrNameLst>
                                          <p:attrName>ppt_x</p:attrName>
                                          <p:attrName>ppt_y</p:attrName>
                                        </p:attrNameLst>
                                      </p:cBhvr>
                                      <p:rCtr x="3889" y="-29028"/>
                                    </p:animMotion>
                                  </p:childTnLst>
                                </p:cTn>
                              </p:par>
                            </p:childTnLst>
                          </p:cTn>
                        </p:par>
                        <p:par>
                          <p:cTn id="80" fill="hold">
                            <p:stCondLst>
                              <p:cond delay="12000"/>
                            </p:stCondLst>
                            <p:childTnLst>
                              <p:par>
                                <p:cTn id="81" presetID="1" presetClass="exit" presetSubtype="0" fill="hold" grpId="2" nodeType="afterEffect">
                                  <p:stCondLst>
                                    <p:cond delay="0"/>
                                  </p:stCondLst>
                                  <p:childTnLst>
                                    <p:set>
                                      <p:cBhvr>
                                        <p:cTn id="82" dur="1" fill="hold">
                                          <p:stCondLst>
                                            <p:cond delay="0"/>
                                          </p:stCondLst>
                                        </p:cTn>
                                        <p:tgtEl>
                                          <p:spTgt spid="11"/>
                                        </p:tgtEl>
                                        <p:attrNameLst>
                                          <p:attrName>style.visibility</p:attrName>
                                        </p:attrNameLst>
                                      </p:cBhvr>
                                      <p:to>
                                        <p:strVal val="hidden"/>
                                      </p:to>
                                    </p:set>
                                  </p:childTnLst>
                                </p:cTn>
                              </p:par>
                            </p:childTnLst>
                          </p:cTn>
                        </p:par>
                        <p:par>
                          <p:cTn id="83" fill="hold">
                            <p:stCondLst>
                              <p:cond delay="12000"/>
                            </p:stCondLst>
                            <p:childTnLst>
                              <p:par>
                                <p:cTn id="84" presetID="1" presetClass="entr" presetSubtype="0" fill="hold" grpId="0" nodeType="afterEffect">
                                  <p:stCondLst>
                                    <p:cond delay="0"/>
                                  </p:stCondLst>
                                  <p:childTnLst>
                                    <p:set>
                                      <p:cBhvr>
                                        <p:cTn id="85" dur="1" fill="hold">
                                          <p:stCondLst>
                                            <p:cond delay="0"/>
                                          </p:stCondLst>
                                        </p:cTn>
                                        <p:tgtEl>
                                          <p:spTgt spid="16"/>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18">
                                            <p:txEl>
                                              <p:pRg st="4" end="4"/>
                                            </p:txEl>
                                          </p:spTgt>
                                        </p:tgtEl>
                                        <p:attrNameLst>
                                          <p:attrName>style.visibility</p:attrName>
                                        </p:attrNameLst>
                                      </p:cBhvr>
                                      <p:to>
                                        <p:strVal val="visible"/>
                                      </p:to>
                                    </p:set>
                                    <p:animEffect transition="in" filter="fade">
                                      <p:cBhvr>
                                        <p:cTn id="90" dur="1000"/>
                                        <p:tgtEl>
                                          <p:spTgt spid="18">
                                            <p:txEl>
                                              <p:pRg st="4" end="4"/>
                                            </p:txEl>
                                          </p:spTgt>
                                        </p:tgtEl>
                                      </p:cBhvr>
                                    </p:animEffect>
                                    <p:anim calcmode="lin" valueType="num">
                                      <p:cBhvr>
                                        <p:cTn id="91" dur="1000" fill="hold"/>
                                        <p:tgtEl>
                                          <p:spTgt spid="18">
                                            <p:txEl>
                                              <p:pRg st="4" end="4"/>
                                            </p:txEl>
                                          </p:spTgt>
                                        </p:tgtEl>
                                        <p:attrNameLst>
                                          <p:attrName>ppt_x</p:attrName>
                                        </p:attrNameLst>
                                      </p:cBhvr>
                                      <p:tavLst>
                                        <p:tav tm="0">
                                          <p:val>
                                            <p:strVal val="#ppt_x"/>
                                          </p:val>
                                        </p:tav>
                                        <p:tav tm="100000">
                                          <p:val>
                                            <p:strVal val="#ppt_x"/>
                                          </p:val>
                                        </p:tav>
                                      </p:tavLst>
                                    </p:anim>
                                    <p:anim calcmode="lin" valueType="num">
                                      <p:cBhvr>
                                        <p:cTn id="92" dur="1000" fill="hold"/>
                                        <p:tgtEl>
                                          <p:spTgt spid="1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nodeType="clickEffect">
                                  <p:stCondLst>
                                    <p:cond delay="0"/>
                                  </p:stCondLst>
                                  <p:childTnLst>
                                    <p:set>
                                      <p:cBhvr>
                                        <p:cTn id="96" dur="1" fill="hold">
                                          <p:stCondLst>
                                            <p:cond delay="0"/>
                                          </p:stCondLst>
                                        </p:cTn>
                                        <p:tgtEl>
                                          <p:spTgt spid="18">
                                            <p:txEl>
                                              <p:pRg st="5" end="5"/>
                                            </p:txEl>
                                          </p:spTgt>
                                        </p:tgtEl>
                                        <p:attrNameLst>
                                          <p:attrName>style.visibility</p:attrName>
                                        </p:attrNameLst>
                                      </p:cBhvr>
                                      <p:to>
                                        <p:strVal val="visible"/>
                                      </p:to>
                                    </p:set>
                                    <p:animEffect transition="in" filter="fade">
                                      <p:cBhvr>
                                        <p:cTn id="97" dur="1000"/>
                                        <p:tgtEl>
                                          <p:spTgt spid="18">
                                            <p:txEl>
                                              <p:pRg st="5" end="5"/>
                                            </p:txEl>
                                          </p:spTgt>
                                        </p:tgtEl>
                                      </p:cBhvr>
                                    </p:animEffect>
                                    <p:anim calcmode="lin" valueType="num">
                                      <p:cBhvr>
                                        <p:cTn id="98" dur="1000" fill="hold"/>
                                        <p:tgtEl>
                                          <p:spTgt spid="18">
                                            <p:txEl>
                                              <p:pRg st="5" end="5"/>
                                            </p:txEl>
                                          </p:spTgt>
                                        </p:tgtEl>
                                        <p:attrNameLst>
                                          <p:attrName>ppt_x</p:attrName>
                                        </p:attrNameLst>
                                      </p:cBhvr>
                                      <p:tavLst>
                                        <p:tav tm="0">
                                          <p:val>
                                            <p:strVal val="#ppt_x"/>
                                          </p:val>
                                        </p:tav>
                                        <p:tav tm="100000">
                                          <p:val>
                                            <p:strVal val="#ppt_x"/>
                                          </p:val>
                                        </p:tav>
                                      </p:tavLst>
                                    </p:anim>
                                    <p:anim calcmode="lin" valueType="num">
                                      <p:cBhvr>
                                        <p:cTn id="99" dur="1000" fill="hold"/>
                                        <p:tgtEl>
                                          <p:spTgt spid="1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nodeType="clickEffect">
                                  <p:stCondLst>
                                    <p:cond delay="0"/>
                                  </p:stCondLst>
                                  <p:childTnLst>
                                    <p:set>
                                      <p:cBhvr>
                                        <p:cTn id="103" dur="1" fill="hold">
                                          <p:stCondLst>
                                            <p:cond delay="0"/>
                                          </p:stCondLst>
                                        </p:cTn>
                                        <p:tgtEl>
                                          <p:spTgt spid="18">
                                            <p:txEl>
                                              <p:pRg st="6" end="6"/>
                                            </p:txEl>
                                          </p:spTgt>
                                        </p:tgtEl>
                                        <p:attrNameLst>
                                          <p:attrName>style.visibility</p:attrName>
                                        </p:attrNameLst>
                                      </p:cBhvr>
                                      <p:to>
                                        <p:strVal val="visible"/>
                                      </p:to>
                                    </p:set>
                                    <p:animEffect transition="in" filter="fade">
                                      <p:cBhvr>
                                        <p:cTn id="104" dur="1000"/>
                                        <p:tgtEl>
                                          <p:spTgt spid="18">
                                            <p:txEl>
                                              <p:pRg st="6" end="6"/>
                                            </p:txEl>
                                          </p:spTgt>
                                        </p:tgtEl>
                                      </p:cBhvr>
                                    </p:animEffect>
                                    <p:anim calcmode="lin" valueType="num">
                                      <p:cBhvr>
                                        <p:cTn id="105" dur="1000" fill="hold"/>
                                        <p:tgtEl>
                                          <p:spTgt spid="18">
                                            <p:txEl>
                                              <p:pRg st="6" end="6"/>
                                            </p:txEl>
                                          </p:spTgt>
                                        </p:tgtEl>
                                        <p:attrNameLst>
                                          <p:attrName>ppt_x</p:attrName>
                                        </p:attrNameLst>
                                      </p:cBhvr>
                                      <p:tavLst>
                                        <p:tav tm="0">
                                          <p:val>
                                            <p:strVal val="#ppt_x"/>
                                          </p:val>
                                        </p:tav>
                                        <p:tav tm="100000">
                                          <p:val>
                                            <p:strVal val="#ppt_x"/>
                                          </p:val>
                                        </p:tav>
                                      </p:tavLst>
                                    </p:anim>
                                    <p:anim calcmode="lin" valueType="num">
                                      <p:cBhvr>
                                        <p:cTn id="106" dur="1000" fill="hold"/>
                                        <p:tgtEl>
                                          <p:spTgt spid="1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nodeType="clickEffect">
                                  <p:stCondLst>
                                    <p:cond delay="0"/>
                                  </p:stCondLst>
                                  <p:childTnLst>
                                    <p:set>
                                      <p:cBhvr>
                                        <p:cTn id="110" dur="1" fill="hold">
                                          <p:stCondLst>
                                            <p:cond delay="0"/>
                                          </p:stCondLst>
                                        </p:cTn>
                                        <p:tgtEl>
                                          <p:spTgt spid="18">
                                            <p:txEl>
                                              <p:pRg st="7" end="7"/>
                                            </p:txEl>
                                          </p:spTgt>
                                        </p:tgtEl>
                                        <p:attrNameLst>
                                          <p:attrName>style.visibility</p:attrName>
                                        </p:attrNameLst>
                                      </p:cBhvr>
                                      <p:to>
                                        <p:strVal val="visible"/>
                                      </p:to>
                                    </p:set>
                                    <p:animEffect transition="in" filter="fade">
                                      <p:cBhvr>
                                        <p:cTn id="111" dur="1000"/>
                                        <p:tgtEl>
                                          <p:spTgt spid="18">
                                            <p:txEl>
                                              <p:pRg st="7" end="7"/>
                                            </p:txEl>
                                          </p:spTgt>
                                        </p:tgtEl>
                                      </p:cBhvr>
                                    </p:animEffect>
                                    <p:anim calcmode="lin" valueType="num">
                                      <p:cBhvr>
                                        <p:cTn id="112" dur="1000" fill="hold"/>
                                        <p:tgtEl>
                                          <p:spTgt spid="18">
                                            <p:txEl>
                                              <p:pRg st="7" end="7"/>
                                            </p:txEl>
                                          </p:spTgt>
                                        </p:tgtEl>
                                        <p:attrNameLst>
                                          <p:attrName>ppt_x</p:attrName>
                                        </p:attrNameLst>
                                      </p:cBhvr>
                                      <p:tavLst>
                                        <p:tav tm="0">
                                          <p:val>
                                            <p:strVal val="#ppt_x"/>
                                          </p:val>
                                        </p:tav>
                                        <p:tav tm="100000">
                                          <p:val>
                                            <p:strVal val="#ppt_x"/>
                                          </p:val>
                                        </p:tav>
                                      </p:tavLst>
                                    </p:anim>
                                    <p:anim calcmode="lin" valueType="num">
                                      <p:cBhvr>
                                        <p:cTn id="113" dur="1000" fill="hold"/>
                                        <p:tgtEl>
                                          <p:spTgt spid="18">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2" presetClass="entr" presetSubtype="4" fill="hold" nodeType="clickEffect">
                                  <p:stCondLst>
                                    <p:cond delay="0"/>
                                  </p:stCondLst>
                                  <p:childTnLst>
                                    <p:set>
                                      <p:cBhvr>
                                        <p:cTn id="117" dur="1" fill="hold">
                                          <p:stCondLst>
                                            <p:cond delay="0"/>
                                          </p:stCondLst>
                                        </p:cTn>
                                        <p:tgtEl>
                                          <p:spTgt spid="18">
                                            <p:txEl>
                                              <p:pRg st="8" end="8"/>
                                            </p:txEl>
                                          </p:spTgt>
                                        </p:tgtEl>
                                        <p:attrNameLst>
                                          <p:attrName>style.visibility</p:attrName>
                                        </p:attrNameLst>
                                      </p:cBhvr>
                                      <p:to>
                                        <p:strVal val="visible"/>
                                      </p:to>
                                    </p:set>
                                    <p:anim calcmode="lin" valueType="num">
                                      <p:cBhvr additive="base">
                                        <p:cTn id="118" dur="500" fill="hold"/>
                                        <p:tgtEl>
                                          <p:spTgt spid="18">
                                            <p:txEl>
                                              <p:pRg st="8" end="8"/>
                                            </p:txEl>
                                          </p:spTgt>
                                        </p:tgtEl>
                                        <p:attrNameLst>
                                          <p:attrName>ppt_x</p:attrName>
                                        </p:attrNameLst>
                                      </p:cBhvr>
                                      <p:tavLst>
                                        <p:tav tm="0">
                                          <p:val>
                                            <p:strVal val="#ppt_x"/>
                                          </p:val>
                                        </p:tav>
                                        <p:tav tm="100000">
                                          <p:val>
                                            <p:strVal val="#ppt_x"/>
                                          </p:val>
                                        </p:tav>
                                      </p:tavLst>
                                    </p:anim>
                                    <p:anim calcmode="lin" valueType="num">
                                      <p:cBhvr additive="base">
                                        <p:cTn id="119" dur="500" fill="hold"/>
                                        <p:tgtEl>
                                          <p:spTgt spid="1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4" grpId="1" animBg="1"/>
      <p:bldP spid="4"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3" grpId="0" animBg="1"/>
      <p:bldP spid="14" grpId="0" animBg="1"/>
      <p:bldP spid="15" grpId="0" animBg="1"/>
      <p:bldP spid="1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3"/>
          <p:cNvSpPr>
            <a:spLocks noGrp="1" noChangeArrowheads="1"/>
          </p:cNvSpPr>
          <p:nvPr>
            <p:ph type="body" idx="1"/>
          </p:nvPr>
        </p:nvSpPr>
        <p:spPr>
          <a:xfrm>
            <a:off x="457200" y="381000"/>
            <a:ext cx="8229600" cy="2667000"/>
          </a:xfrm>
        </p:spPr>
        <p:txBody>
          <a:bodyPr/>
          <a:lstStyle/>
          <a:p>
            <a:pPr marL="0" indent="0" algn="ctr">
              <a:buFontTx/>
              <a:buNone/>
            </a:pPr>
            <a:r>
              <a:rPr lang="en-US" dirty="0">
                <a:latin typeface="Calibri" pitchFamily="34" charset="0"/>
                <a:cs typeface="Calibri" pitchFamily="34" charset="0"/>
              </a:rPr>
              <a:t>Whales are mammals, just like you, and their ancestors once lived on land.   How do we know this?  There are several ways that we can determine if organisms are related to one another. </a:t>
            </a:r>
          </a:p>
        </p:txBody>
      </p:sp>
      <p:sp>
        <p:nvSpPr>
          <p:cNvPr id="2" name="AutoShape 2" descr="http://downloads.clipart.com/20081539.png?t=1361391698&amp;h=47f0010d71246d8a408a1e8129b7f002&amp;u=gettingnerdy"/>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TextBox 6"/>
          <p:cNvSpPr txBox="1"/>
          <p:nvPr/>
        </p:nvSpPr>
        <p:spPr>
          <a:xfrm>
            <a:off x="0" y="6572016"/>
            <a:ext cx="1752600" cy="276999"/>
          </a:xfrm>
          <a:prstGeom prst="rect">
            <a:avLst/>
          </a:prstGeom>
          <a:noFill/>
        </p:spPr>
        <p:txBody>
          <a:bodyPr wrap="square" rtlCol="0">
            <a:spAutoFit/>
          </a:bodyPr>
          <a:lstStyle/>
          <a:p>
            <a:r>
              <a:rPr lang="en-US" sz="1200" dirty="0">
                <a:solidFill>
                  <a:srgbClr val="000000">
                    <a:lumMod val="50000"/>
                    <a:lumOff val="50000"/>
                  </a:srgbClr>
                </a:solidFill>
                <a:latin typeface="Calibri"/>
              </a:rPr>
              <a:t>© Getting Nerdy, LLC</a:t>
            </a:r>
          </a:p>
        </p:txBody>
      </p:sp>
      <p:pic>
        <p:nvPicPr>
          <p:cNvPr id="6148" name="Picture 4" descr="C:\Users\mzaher\AppData\Local\Microsoft\Windows\Temporary Internet Files\Content.IE5\BXUOCY66\MC90044510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0" y="3124200"/>
            <a:ext cx="2286000" cy="2430281"/>
          </a:xfrm>
          <a:prstGeom prst="rect">
            <a:avLst/>
          </a:prstGeom>
          <a:noFill/>
          <a:extLst>
            <a:ext uri="{909E8E84-426E-40dd-AFC4-6F175D3DCCD1}">
              <a14:hiddenFill xmlns="" xmlns:a14="http://schemas.microsoft.com/office/drawing/2010/main">
                <a:solidFill>
                  <a:srgbClr val="FFFFFF"/>
                </a:solidFill>
              </a14:hiddenFill>
            </a:ext>
          </a:extLst>
        </p:spPr>
      </p:pic>
      <p:pic>
        <p:nvPicPr>
          <p:cNvPr id="6154" name="Picture 10" descr="C:\Users\mzaher\AppData\Local\Microsoft\Windows\Temporary Internet Files\Content.IE5\H6H7VG49\MC90008418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996396"/>
            <a:ext cx="4147802" cy="2608454"/>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Rectangle 2"/>
          <p:cNvSpPr>
            <a:spLocks noGrp="1" noChangeArrowheads="1"/>
          </p:cNvSpPr>
          <p:nvPr>
            <p:ph type="title"/>
          </p:nvPr>
        </p:nvSpPr>
        <p:spPr>
          <a:xfrm>
            <a:off x="4038600" y="2590800"/>
            <a:ext cx="1905000" cy="3657600"/>
          </a:xfrm>
        </p:spPr>
        <p:txBody>
          <a:bodyPr/>
          <a:lstStyle/>
          <a:p>
            <a:r>
              <a:rPr lang="en-US" sz="20000" dirty="0">
                <a:latin typeface="Calibri" pitchFamily="34" charset="0"/>
                <a:cs typeface="Calibri" pitchFamily="34" charset="0"/>
              </a:rPr>
              <a:t>=</a:t>
            </a:r>
          </a:p>
        </p:txBody>
      </p:sp>
      <p:sp>
        <p:nvSpPr>
          <p:cNvPr id="16" name="Rectangle 2"/>
          <p:cNvSpPr txBox="1">
            <a:spLocks noChangeArrowheads="1"/>
          </p:cNvSpPr>
          <p:nvPr/>
        </p:nvSpPr>
        <p:spPr bwMode="auto">
          <a:xfrm>
            <a:off x="7315200" y="2590800"/>
            <a:ext cx="1905000" cy="3657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0" dirty="0">
                <a:solidFill>
                  <a:srgbClr val="000000"/>
                </a:solidFill>
                <a:cs typeface="Calibri" pitchFamily="34" charset="0"/>
              </a:rPr>
              <a:t>?</a:t>
            </a:r>
          </a:p>
        </p:txBody>
      </p:sp>
    </p:spTree>
    <p:extLst>
      <p:ext uri="{BB962C8B-B14F-4D97-AF65-F5344CB8AC3E}">
        <p14:creationId xmlns:p14="http://schemas.microsoft.com/office/powerpoint/2010/main" val="26730667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downloads.clipart.com/65044.jpg?t=1360788655&amp;h=bb724f15e2c0682e359b8c833e2db668&amp;u=gettingnerd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196845"/>
            <a:ext cx="7391400" cy="4508755"/>
          </a:xfrm>
          <a:prstGeom prst="rect">
            <a:avLst/>
          </a:prstGeom>
          <a:noFill/>
          <a:extLst>
            <a:ext uri="{909E8E84-426E-40dd-AFC4-6F175D3DCCD1}">
              <a14:hiddenFill xmlns="" xmlns:a14="http://schemas.microsoft.com/office/drawing/2010/main">
                <a:solidFill>
                  <a:srgbClr val="FFFFFF"/>
                </a:solidFill>
              </a14:hiddenFill>
            </a:ext>
          </a:extLst>
        </p:spPr>
      </p:pic>
      <p:sp>
        <p:nvSpPr>
          <p:cNvPr id="256003" name="Rectangle 3"/>
          <p:cNvSpPr>
            <a:spLocks noGrp="1" noChangeArrowheads="1"/>
          </p:cNvSpPr>
          <p:nvPr>
            <p:ph type="body" idx="1"/>
          </p:nvPr>
        </p:nvSpPr>
        <p:spPr>
          <a:xfrm>
            <a:off x="228600" y="228600"/>
            <a:ext cx="8610600" cy="3276600"/>
          </a:xfrm>
        </p:spPr>
        <p:txBody>
          <a:bodyPr/>
          <a:lstStyle/>
          <a:p>
            <a:pPr marL="0" indent="0" algn="just">
              <a:lnSpc>
                <a:spcPct val="90000"/>
              </a:lnSpc>
              <a:buFontTx/>
              <a:buNone/>
            </a:pPr>
            <a:r>
              <a:rPr lang="en-US" sz="4000" b="1" cap="small" dirty="0">
                <a:latin typeface="Calibri" pitchFamily="34" charset="0"/>
                <a:cs typeface="Calibri" pitchFamily="34" charset="0"/>
              </a:rPr>
              <a:t>Homologous Structures</a:t>
            </a:r>
          </a:p>
          <a:p>
            <a:pPr marL="0" indent="0" algn="just">
              <a:lnSpc>
                <a:spcPct val="90000"/>
              </a:lnSpc>
              <a:buFontTx/>
              <a:buNone/>
            </a:pPr>
            <a:r>
              <a:rPr lang="en-US" sz="2800" dirty="0">
                <a:latin typeface="Calibri" pitchFamily="34" charset="0"/>
                <a:cs typeface="Calibri" pitchFamily="34" charset="0"/>
              </a:rPr>
              <a:t>Sometimes, scientists can look at the </a:t>
            </a:r>
            <a:r>
              <a:rPr lang="en-US" sz="2800" b="1" u="sng" dirty="0">
                <a:latin typeface="Calibri" pitchFamily="34" charset="0"/>
                <a:cs typeface="Calibri" pitchFamily="34" charset="0"/>
              </a:rPr>
              <a:t>homologous structures</a:t>
            </a:r>
            <a:r>
              <a:rPr lang="en-US" sz="2800" dirty="0">
                <a:latin typeface="Calibri" pitchFamily="34" charset="0"/>
                <a:cs typeface="Calibri" pitchFamily="34" charset="0"/>
              </a:rPr>
              <a:t> shared by the two organisms.  Remember that a homologous structure is a structure that shows how certain species have inherited a </a:t>
            </a:r>
            <a:r>
              <a:rPr lang="en-US" sz="2800" b="1" u="sng" dirty="0">
                <a:latin typeface="Calibri" pitchFamily="34" charset="0"/>
                <a:cs typeface="Calibri" pitchFamily="34" charset="0"/>
              </a:rPr>
              <a:t>trait</a:t>
            </a:r>
            <a:r>
              <a:rPr lang="en-US" sz="2800" dirty="0">
                <a:latin typeface="Calibri" pitchFamily="34" charset="0"/>
                <a:cs typeface="Calibri" pitchFamily="34" charset="0"/>
              </a:rPr>
              <a:t> from an </a:t>
            </a:r>
            <a:r>
              <a:rPr lang="en-US" sz="2800" b="1" u="sng" dirty="0">
                <a:latin typeface="Calibri" pitchFamily="34" charset="0"/>
                <a:cs typeface="Calibri" pitchFamily="34" charset="0"/>
              </a:rPr>
              <a:t>ancestor</a:t>
            </a:r>
            <a:r>
              <a:rPr lang="en-US" sz="2800" dirty="0">
                <a:latin typeface="Calibri" pitchFamily="34" charset="0"/>
                <a:cs typeface="Calibri" pitchFamily="34" charset="0"/>
              </a:rPr>
              <a:t>.  </a:t>
            </a:r>
          </a:p>
        </p:txBody>
      </p:sp>
      <p:sp>
        <p:nvSpPr>
          <p:cNvPr id="5" name="TextBox 4"/>
          <p:cNvSpPr txBox="1"/>
          <p:nvPr/>
        </p:nvSpPr>
        <p:spPr>
          <a:xfrm>
            <a:off x="0" y="6572016"/>
            <a:ext cx="1752600" cy="276999"/>
          </a:xfrm>
          <a:prstGeom prst="rect">
            <a:avLst/>
          </a:prstGeom>
          <a:noFill/>
        </p:spPr>
        <p:txBody>
          <a:bodyPr wrap="square" rtlCol="0">
            <a:spAutoFit/>
          </a:bodyPr>
          <a:lstStyle/>
          <a:p>
            <a:r>
              <a:rPr lang="en-US" sz="1200" dirty="0">
                <a:solidFill>
                  <a:srgbClr val="000000">
                    <a:lumMod val="50000"/>
                    <a:lumOff val="50000"/>
                  </a:srgbClr>
                </a:solidFill>
                <a:latin typeface="Calibri"/>
              </a:rPr>
              <a:t>© Getting Nerdy, LLC</a:t>
            </a:r>
          </a:p>
        </p:txBody>
      </p:sp>
    </p:spTree>
    <p:extLst>
      <p:ext uri="{BB962C8B-B14F-4D97-AF65-F5344CB8AC3E}">
        <p14:creationId xmlns:p14="http://schemas.microsoft.com/office/powerpoint/2010/main" val="30385347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descr="http://downloads.clipart.com/24786963.png?t=1361297998&amp;h=663ac21df452a20816278814de1e8c0d&amp;u=gettingnerdy"/>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755" b="89209" l="400" r="100000">
                        <a14:foregroundMark x1="2933" y1="10432" x2="2933" y2="10432"/>
                        <a14:foregroundMark x1="2533" y1="10072" x2="19200" y2="60072"/>
                        <a14:foregroundMark x1="14533" y1="38129" x2="43333" y2="74101"/>
                        <a14:foregroundMark x1="32800" y1="78777" x2="29467" y2="72662"/>
                        <a14:foregroundMark x1="16133" y1="58273" x2="13467" y2="45324"/>
                        <a14:foregroundMark x1="7867" y1="41007" x2="9200" y2="42806"/>
                        <a14:foregroundMark x1="47067" y1="32374" x2="62800" y2="67986"/>
                        <a14:foregroundMark x1="51867" y1="68345" x2="59067" y2="42806"/>
                        <a14:foregroundMark x1="57867" y1="73741" x2="62267" y2="50360"/>
                        <a14:foregroundMark x1="51333" y1="66547" x2="57067" y2="35252"/>
                        <a14:foregroundMark x1="51867" y1="74820" x2="61867" y2="47842"/>
                        <a14:foregroundMark x1="68800" y1="15108" x2="98667" y2="67266"/>
                        <a14:foregroundMark x1="80400" y1="72662" x2="94667" y2="37410"/>
                        <a14:foregroundMark x1="84133" y1="74820" x2="95067" y2="53597"/>
                        <a14:foregroundMark x1="89467" y1="76259" x2="93467" y2="67986"/>
                        <a14:foregroundMark x1="67200" y1="50360" x2="74133" y2="23381"/>
                        <a14:foregroundMark x1="74933" y1="8993" x2="92000" y2="45683"/>
                        <a14:foregroundMark x1="77333" y1="56115" x2="85867" y2="56475"/>
                        <a14:foregroundMark x1="79733" y1="64748" x2="83867" y2="73022"/>
                        <a14:backgroundMark x1="92400" y1="14748" x2="95600" y2="26978"/>
                        <a14:backgroundMark x1="63467" y1="77338" x2="70133" y2="77698"/>
                      </a14:backgroundRemoval>
                    </a14:imgEffect>
                  </a14:imgLayer>
                </a14:imgProps>
              </a:ext>
              <a:ext uri="{28A0092B-C50C-407E-A947-70E740481C1C}">
                <a14:useLocalDpi xmlns:a14="http://schemas.microsoft.com/office/drawing/2010/main" val="0"/>
              </a:ext>
            </a:extLst>
          </a:blip>
          <a:srcRect/>
          <a:stretch>
            <a:fillRect/>
          </a:stretch>
        </p:blipFill>
        <p:spPr bwMode="auto">
          <a:xfrm>
            <a:off x="380672" y="2816839"/>
            <a:ext cx="8382328" cy="3050561"/>
          </a:xfrm>
          <a:prstGeom prst="rect">
            <a:avLst/>
          </a:prstGeom>
          <a:noFill/>
          <a:extLst>
            <a:ext uri="{909E8E84-426E-40dd-AFC4-6F175D3DCCD1}">
              <a14:hiddenFill xmlns="" xmlns:a14="http://schemas.microsoft.com/office/drawing/2010/main">
                <a:solidFill>
                  <a:srgbClr val="FFFFFF"/>
                </a:solidFill>
              </a14:hiddenFill>
            </a:ext>
          </a:extLst>
        </p:spPr>
      </p:pic>
      <p:pic>
        <p:nvPicPr>
          <p:cNvPr id="6146" name="Picture 2" descr="http://downloads.clipart.com/22362256.jpg?t=1361392170&amp;h=522f0ceb1544ee2ceb6b1b58bfde81c8&amp;u=gettingnerdy"/>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970" b="89426" l="0" r="100000"/>
                    </a14:imgEffect>
                  </a14:imgLayer>
                </a14:imgProps>
              </a:ext>
              <a:ext uri="{28A0092B-C50C-407E-A947-70E740481C1C}">
                <a14:useLocalDpi xmlns:a14="http://schemas.microsoft.com/office/drawing/2010/main" val="0"/>
              </a:ext>
            </a:extLst>
          </a:blip>
          <a:srcRect/>
          <a:stretch>
            <a:fillRect/>
          </a:stretch>
        </p:blipFill>
        <p:spPr bwMode="auto">
          <a:xfrm>
            <a:off x="5731346" y="762000"/>
            <a:ext cx="3107854" cy="1371600"/>
          </a:xfrm>
          <a:prstGeom prst="rect">
            <a:avLst/>
          </a:prstGeom>
          <a:noFill/>
          <a:extLst>
            <a:ext uri="{909E8E84-426E-40dd-AFC4-6F175D3DCCD1}">
              <a14:hiddenFill xmlns="" xmlns:a14="http://schemas.microsoft.com/office/drawing/2010/main">
                <a:solidFill>
                  <a:srgbClr val="FFFFFF"/>
                </a:solidFill>
              </a14:hiddenFill>
            </a:ext>
          </a:extLst>
        </p:spPr>
      </p:pic>
      <p:pic>
        <p:nvPicPr>
          <p:cNvPr id="16388" name="Picture 4" descr="http://images.clipart.com/thb/thb9/CL/5344_2005030030/010716_0872_65/24786949.thb.jpg?010716_0872_6597_o__i"/>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2000" r="95429"/>
                    </a14:imgEffect>
                  </a14:imgLayer>
                </a14:imgProps>
              </a:ext>
              <a:ext uri="{28A0092B-C50C-407E-A947-70E740481C1C}">
                <a14:useLocalDpi xmlns:a14="http://schemas.microsoft.com/office/drawing/2010/main" val="0"/>
              </a:ext>
            </a:extLst>
          </a:blip>
          <a:srcRect/>
          <a:stretch>
            <a:fillRect/>
          </a:stretch>
        </p:blipFill>
        <p:spPr bwMode="auto">
          <a:xfrm flipH="1">
            <a:off x="3581400" y="1083680"/>
            <a:ext cx="2057400" cy="110466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AutoShape 4" descr="http://downloads.clipart.com/445330.jpg?t=1361392611&amp;h=d0d493a3b6de7d1431f0238209376ca5&amp;u=gettingnerdy"/>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6151" name="Picture 7" descr="http://downloads.clipart.com/20717323.jpg?t=1361392742&amp;h=36f7d1cf2e50d443715c488a5c4de931&amp;u=gettingnerdy"/>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76200" y="838200"/>
            <a:ext cx="3581400" cy="1455896"/>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p:cNvSpPr txBox="1"/>
          <p:nvPr/>
        </p:nvSpPr>
        <p:spPr>
          <a:xfrm>
            <a:off x="0" y="6572016"/>
            <a:ext cx="1752600" cy="276999"/>
          </a:xfrm>
          <a:prstGeom prst="rect">
            <a:avLst/>
          </a:prstGeom>
          <a:noFill/>
        </p:spPr>
        <p:txBody>
          <a:bodyPr wrap="square" rtlCol="0">
            <a:spAutoFit/>
          </a:bodyPr>
          <a:lstStyle/>
          <a:p>
            <a:r>
              <a:rPr lang="en-US" sz="1200" dirty="0">
                <a:solidFill>
                  <a:srgbClr val="000000">
                    <a:lumMod val="50000"/>
                    <a:lumOff val="50000"/>
                  </a:srgbClr>
                </a:solidFill>
                <a:latin typeface="Calibri"/>
              </a:rPr>
              <a:t>© Getting Nerdy, LLC</a:t>
            </a:r>
          </a:p>
        </p:txBody>
      </p:sp>
      <p:sp>
        <p:nvSpPr>
          <p:cNvPr id="10" name="TextBox 9"/>
          <p:cNvSpPr txBox="1"/>
          <p:nvPr/>
        </p:nvSpPr>
        <p:spPr>
          <a:xfrm>
            <a:off x="510008" y="5410200"/>
            <a:ext cx="8100592" cy="1077218"/>
          </a:xfrm>
          <a:prstGeom prst="rect">
            <a:avLst/>
          </a:prstGeom>
          <a:noFill/>
        </p:spPr>
        <p:txBody>
          <a:bodyPr wrap="square" rtlCol="0">
            <a:spAutoFit/>
          </a:bodyPr>
          <a:lstStyle/>
          <a:p>
            <a:pPr algn="ctr"/>
            <a:r>
              <a:rPr lang="en-US" sz="4000" b="1" cap="all" dirty="0">
                <a:solidFill>
                  <a:srgbClr val="000000"/>
                </a:solidFill>
                <a:latin typeface="Calibri"/>
                <a:cs typeface="Calibri" pitchFamily="34" charset="0"/>
              </a:rPr>
              <a:t>Missing Link</a:t>
            </a:r>
            <a:r>
              <a:rPr lang="en-US" sz="4000" b="1" dirty="0">
                <a:solidFill>
                  <a:srgbClr val="000000"/>
                </a:solidFill>
                <a:latin typeface="Calibri"/>
                <a:cs typeface="Calibri" pitchFamily="34" charset="0"/>
              </a:rPr>
              <a:t>: </a:t>
            </a:r>
            <a:r>
              <a:rPr lang="en-US" sz="2400" b="1" u="sng" dirty="0">
                <a:solidFill>
                  <a:srgbClr val="000000"/>
                </a:solidFill>
                <a:latin typeface="Calibri"/>
              </a:rPr>
              <a:t>transitional fossil</a:t>
            </a:r>
            <a:r>
              <a:rPr lang="en-US" sz="2400" dirty="0">
                <a:solidFill>
                  <a:srgbClr val="000000"/>
                </a:solidFill>
                <a:latin typeface="Calibri"/>
              </a:rPr>
              <a:t> that exhibits traits common to both an ancestral group and its descendants</a:t>
            </a:r>
          </a:p>
        </p:txBody>
      </p:sp>
      <p:sp>
        <p:nvSpPr>
          <p:cNvPr id="5" name="Down Arrow 4"/>
          <p:cNvSpPr/>
          <p:nvPr/>
        </p:nvSpPr>
        <p:spPr>
          <a:xfrm>
            <a:off x="1714500" y="2343300"/>
            <a:ext cx="533400" cy="9333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Down Arrow 12"/>
          <p:cNvSpPr/>
          <p:nvPr/>
        </p:nvSpPr>
        <p:spPr>
          <a:xfrm>
            <a:off x="4343400" y="2343302"/>
            <a:ext cx="533400" cy="93329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Down Arrow 13"/>
          <p:cNvSpPr/>
          <p:nvPr/>
        </p:nvSpPr>
        <p:spPr>
          <a:xfrm>
            <a:off x="7046232" y="2343300"/>
            <a:ext cx="533400" cy="93329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597698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3000" fill="hold"/>
                                        <p:tgtEl>
                                          <p:spTgt spid="1638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ages.clipart.com/thb/thb14/PH/Corel.718/34824145.thb.jpg?000802_c789_0032_clh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80286" y1="44298" x2="84571" y2="23684"/>
                        <a14:foregroundMark x1="40000" y1="64474" x2="37143" y2="50000"/>
                        <a14:foregroundMark x1="34857" y1="65351" x2="33143" y2="50439"/>
                        <a14:foregroundMark x1="27714" y1="62281" x2="47143" y2="89035"/>
                        <a14:foregroundMark x1="48571" y1="84211" x2="48571" y2="53509"/>
                        <a14:foregroundMark x1="81714" y1="46053" x2="85143" y2="25877"/>
                        <a14:foregroundMark x1="66000" y1="76754" x2="83143" y2="60088"/>
                        <a14:foregroundMark x1="72286" y1="81140" x2="82286" y2="68860"/>
                        <a14:foregroundMark x1="80571" y1="78070" x2="83143" y2="15789"/>
                        <a14:foregroundMark x1="86286" y1="27193" x2="50286" y2="23684"/>
                      </a14:backgroundRemoval>
                    </a14:imgEffect>
                  </a14:imgLayer>
                </a14:imgProps>
              </a:ext>
              <a:ext uri="{28A0092B-C50C-407E-A947-70E740481C1C}">
                <a14:useLocalDpi xmlns:a14="http://schemas.microsoft.com/office/drawing/2010/main" val="0"/>
              </a:ext>
            </a:extLst>
          </a:blip>
          <a:srcRect/>
          <a:stretch>
            <a:fillRect/>
          </a:stretch>
        </p:blipFill>
        <p:spPr bwMode="auto">
          <a:xfrm>
            <a:off x="3067050" y="3657600"/>
            <a:ext cx="3333750" cy="2171701"/>
          </a:xfrm>
          <a:prstGeom prst="rect">
            <a:avLst/>
          </a:prstGeom>
          <a:noFill/>
          <a:extLst>
            <a:ext uri="{909E8E84-426E-40dd-AFC4-6F175D3DCCD1}">
              <a14:hiddenFill xmlns="" xmlns:a14="http://schemas.microsoft.com/office/drawing/2010/main">
                <a:solidFill>
                  <a:srgbClr val="FFFFFF"/>
                </a:solidFill>
              </a14:hiddenFill>
            </a:ext>
          </a:extLst>
        </p:spPr>
      </p:pic>
      <p:pic>
        <p:nvPicPr>
          <p:cNvPr id="3077" name="Picture 5" descr="http://images.clipart.com/thb/thb14/PH/Corel.13196/34841349.thb.jpg?000802_c824_0010_clhs"/>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571" l="0" r="99573">
                        <a14:foregroundMark x1="4274" y1="94571" x2="41026" y2="89714"/>
                        <a14:backgroundMark x1="14103" y1="40286" x2="14103" y2="10286"/>
                      </a14:backgroundRemoval>
                    </a14:imgEffect>
                  </a14:imgLayer>
                </a14:imgProps>
              </a:ext>
              <a:ext uri="{28A0092B-C50C-407E-A947-70E740481C1C}">
                <a14:useLocalDpi xmlns:a14="http://schemas.microsoft.com/office/drawing/2010/main" val="0"/>
              </a:ext>
            </a:extLst>
          </a:blip>
          <a:srcRect/>
          <a:stretch>
            <a:fillRect/>
          </a:stretch>
        </p:blipFill>
        <p:spPr bwMode="auto">
          <a:xfrm>
            <a:off x="5223296" y="2360088"/>
            <a:ext cx="2701504" cy="4040711"/>
          </a:xfrm>
          <a:prstGeom prst="rect">
            <a:avLst/>
          </a:prstGeom>
          <a:noFill/>
          <a:effectLst/>
          <a:extLst>
            <a:ext uri="{909E8E84-426E-40dd-AFC4-6F175D3DCCD1}">
              <a14:hiddenFill xmlns="" xmlns:a14="http://schemas.microsoft.com/office/drawing/2010/main">
                <a:solidFill>
                  <a:srgbClr val="FFFFFF"/>
                </a:solidFill>
              </a14:hiddenFill>
            </a:ext>
          </a:extLst>
        </p:spPr>
      </p:pic>
      <p:sp>
        <p:nvSpPr>
          <p:cNvPr id="128002" name="Rectangle 2"/>
          <p:cNvSpPr>
            <a:spLocks noGrp="1" noChangeArrowheads="1"/>
          </p:cNvSpPr>
          <p:nvPr>
            <p:ph type="body" idx="1"/>
          </p:nvPr>
        </p:nvSpPr>
        <p:spPr>
          <a:xfrm>
            <a:off x="609600" y="533400"/>
            <a:ext cx="5042056" cy="2771892"/>
          </a:xfrm>
        </p:spPr>
        <p:txBody>
          <a:bodyPr/>
          <a:lstStyle/>
          <a:p>
            <a:pPr marL="0" indent="0" algn="ctr">
              <a:buFontTx/>
              <a:buNone/>
            </a:pPr>
            <a:r>
              <a:rPr lang="en-US" b="1" dirty="0">
                <a:latin typeface="Calibri" pitchFamily="34" charset="0"/>
                <a:cs typeface="Calibri" pitchFamily="34" charset="0"/>
              </a:rPr>
              <a:t>Examples of Mutation:  Albinism</a:t>
            </a:r>
          </a:p>
          <a:p>
            <a:pPr marL="0" indent="0" algn="ctr">
              <a:buFontTx/>
              <a:buNone/>
            </a:pPr>
            <a:r>
              <a:rPr lang="en-US" sz="2200" dirty="0">
                <a:latin typeface="Calibri" pitchFamily="34" charset="0"/>
                <a:cs typeface="Calibri" pitchFamily="34" charset="0"/>
              </a:rPr>
              <a:t> </a:t>
            </a:r>
            <a:r>
              <a:rPr lang="en-US" sz="2200" b="1" dirty="0">
                <a:latin typeface="Calibri" pitchFamily="34" charset="0"/>
                <a:cs typeface="Calibri" pitchFamily="34" charset="0"/>
              </a:rPr>
              <a:t>…the absence of pigmentation within the skin – true albinos have pink eyes due to the flow of blood to the retina and the absence of pigment within the iris…</a:t>
            </a:r>
          </a:p>
        </p:txBody>
      </p:sp>
      <p:pic>
        <p:nvPicPr>
          <p:cNvPr id="3075" name="Picture 3" descr="C:\Users\gvikingson\AppData\Local\Microsoft\Windows\Temporary Internet Files\Content.IE5\DS4VOUT3\MP900262615[1].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7370" b="87593" l="9167" r="78667">
                        <a14:foregroundMark x1="21667" y1="77171" x2="33500" y2="70471"/>
                        <a14:foregroundMark x1="29500" y1="80893" x2="32667" y2="72953"/>
                        <a14:foregroundMark x1="76500" y1="72457" x2="70833" y2="86849"/>
                      </a14:backgroundRemoval>
                    </a14:imgEffect>
                  </a14:imgLayer>
                </a14:imgProps>
              </a:ext>
              <a:ext uri="{28A0092B-C50C-407E-A947-70E740481C1C}">
                <a14:useLocalDpi xmlns:a14="http://schemas.microsoft.com/office/drawing/2010/main" val="0"/>
              </a:ext>
            </a:extLst>
          </a:blip>
          <a:srcRect l="9133" t="9305" r="20969" b="9408"/>
          <a:stretch/>
        </p:blipFill>
        <p:spPr bwMode="auto">
          <a:xfrm>
            <a:off x="0" y="2986718"/>
            <a:ext cx="4495800" cy="3511684"/>
          </a:xfrm>
          <a:prstGeom prst="rect">
            <a:avLst/>
          </a:prstGeom>
          <a:noFill/>
          <a:effectLst/>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0" y="6572016"/>
            <a:ext cx="1752600" cy="276999"/>
          </a:xfrm>
          <a:prstGeom prst="rect">
            <a:avLst/>
          </a:prstGeom>
          <a:noFill/>
        </p:spPr>
        <p:txBody>
          <a:bodyPr wrap="square" rtlCol="0">
            <a:spAutoFit/>
          </a:bodyPr>
          <a:lstStyle/>
          <a:p>
            <a:r>
              <a:rPr lang="en-US" sz="1200" dirty="0">
                <a:solidFill>
                  <a:schemeClr val="tx1">
                    <a:lumMod val="50000"/>
                    <a:lumOff val="50000"/>
                  </a:schemeClr>
                </a:solidFill>
                <a:latin typeface="+mn-lt"/>
              </a:rPr>
              <a:t>© Getting Nerdy, LLC</a:t>
            </a:r>
          </a:p>
        </p:txBody>
      </p:sp>
      <p:pic>
        <p:nvPicPr>
          <p:cNvPr id="3074" name="Picture 2" descr="C:\Users\gvikingson\AppData\Local\Microsoft\Windows\Temporary Internet Files\Content.IE5\JSGONNT1\MP900314406[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214" b="96429" l="0" r="100000"/>
                    </a14:imgEffect>
                  </a14:imgLayer>
                </a14:imgProps>
              </a:ext>
              <a:ext uri="{28A0092B-C50C-407E-A947-70E740481C1C}">
                <a14:useLocalDpi xmlns:a14="http://schemas.microsoft.com/office/drawing/2010/main" val="0"/>
              </a:ext>
            </a:extLst>
          </a:blip>
          <a:srcRect/>
          <a:stretch>
            <a:fillRect/>
          </a:stretch>
        </p:blipFill>
        <p:spPr bwMode="auto">
          <a:xfrm>
            <a:off x="3524765" y="4896090"/>
            <a:ext cx="3714235" cy="1733310"/>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2050" name="Picture 2" descr="C:\Users\mzaher\AppData\Local\Microsoft\Windows\Temporary Internet Files\Content.IE5\H6H7VG49\MP900448583[1].jpg"/>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002" b="100000" l="4417" r="94170"/>
                    </a14:imgEffect>
                  </a14:imgLayer>
                </a14:imgProps>
              </a:ext>
              <a:ext uri="{28A0092B-C50C-407E-A947-70E740481C1C}">
                <a14:useLocalDpi xmlns:a14="http://schemas.microsoft.com/office/drawing/2010/main" val="0"/>
              </a:ext>
            </a:extLst>
          </a:blip>
          <a:srcRect l="28546" r="21147"/>
          <a:stretch/>
        </p:blipFill>
        <p:spPr bwMode="auto">
          <a:xfrm>
            <a:off x="6965109" y="-152401"/>
            <a:ext cx="2255091" cy="6724051"/>
          </a:xfrm>
          <a:prstGeom prst="rect">
            <a:avLst/>
          </a:prstGeom>
          <a:noFill/>
          <a:extLst>
            <a:ext uri="{909E8E84-426E-40dd-AFC4-6F175D3DCCD1}">
              <a14:hiddenFill xmlns="" xmlns:a14="http://schemas.microsoft.com/office/drawing/2010/main">
                <a:solidFill>
                  <a:srgbClr val="FFFFFF"/>
                </a:solidFill>
              </a14:hiddenFill>
            </a:ext>
          </a:extLst>
        </p:spPr>
      </p:pic>
      <p:pic>
        <p:nvPicPr>
          <p:cNvPr id="3079" name="Picture 7" descr="http://images.clipart.com/thb/thb14/PH/Corel.23157/34864861.thb.jpg?000802_c894_0041_clhs"/>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98707" l="7429" r="86000"/>
                    </a14:imgEffect>
                  </a14:imgLayer>
                </a14:imgProps>
              </a:ext>
              <a:ext uri="{28A0092B-C50C-407E-A947-70E740481C1C}">
                <a14:useLocalDpi xmlns:a14="http://schemas.microsoft.com/office/drawing/2010/main" val="0"/>
              </a:ext>
            </a:extLst>
          </a:blip>
          <a:srcRect l="8241" r="13906"/>
          <a:stretch/>
        </p:blipFill>
        <p:spPr bwMode="auto">
          <a:xfrm>
            <a:off x="1374159" y="4925214"/>
            <a:ext cx="1978641" cy="1684675"/>
          </a:xfrm>
          <a:prstGeom prst="rect">
            <a:avLst/>
          </a:prstGeom>
          <a:noFill/>
          <a:effectLst/>
          <a:extLst>
            <a:ext uri="{909E8E84-426E-40dd-AFC4-6F175D3DCCD1}">
              <a14:hiddenFill xmlns=""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http://downloads.clipart.com/36964788.jpg?t=1360961675&amp;h=65b9ae4d27c70b46dca2f30c4a293205&amp;u=gettingnerdy"/>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000" b="99125" l="6915" r="89894">
                        <a14:foregroundMark x1="41312" y1="83875" x2="34220" y2="97750"/>
                        <a14:foregroundMark x1="52128" y1="56875" x2="46454" y2="65875"/>
                        <a14:foregroundMark x1="59220" y1="48750" x2="68085" y2="54625"/>
                      </a14:backgroundRemoval>
                    </a14:imgEffect>
                  </a14:imgLayer>
                </a14:imgProps>
              </a:ext>
              <a:ext uri="{28A0092B-C50C-407E-A947-70E740481C1C}">
                <a14:useLocalDpi xmlns:a14="http://schemas.microsoft.com/office/drawing/2010/main" val="0"/>
              </a:ext>
            </a:extLst>
          </a:blip>
          <a:srcRect/>
          <a:stretch>
            <a:fillRect/>
          </a:stretch>
        </p:blipFill>
        <p:spPr bwMode="auto">
          <a:xfrm>
            <a:off x="4054660" y="1295400"/>
            <a:ext cx="2471167" cy="35052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AutoShape 4" descr="http://downloads.clipart.com/445330.jpg?t=1361392611&amp;h=d0d493a3b6de7d1431f0238209376ca5&amp;u=gettingnerdy"/>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TextBox 11"/>
          <p:cNvSpPr txBox="1"/>
          <p:nvPr/>
        </p:nvSpPr>
        <p:spPr>
          <a:xfrm>
            <a:off x="0" y="6572016"/>
            <a:ext cx="1752600" cy="276999"/>
          </a:xfrm>
          <a:prstGeom prst="rect">
            <a:avLst/>
          </a:prstGeom>
          <a:noFill/>
        </p:spPr>
        <p:txBody>
          <a:bodyPr wrap="square" rtlCol="0">
            <a:spAutoFit/>
          </a:bodyPr>
          <a:lstStyle/>
          <a:p>
            <a:r>
              <a:rPr lang="en-US" sz="1200" dirty="0">
                <a:solidFill>
                  <a:srgbClr val="000000">
                    <a:lumMod val="50000"/>
                    <a:lumOff val="50000"/>
                  </a:srgbClr>
                </a:solidFill>
                <a:latin typeface="Calibri"/>
              </a:rPr>
              <a:t>© Getting Nerdy, LLC</a:t>
            </a:r>
          </a:p>
        </p:txBody>
      </p:sp>
      <p:sp>
        <p:nvSpPr>
          <p:cNvPr id="10" name="TextBox 9"/>
          <p:cNvSpPr txBox="1"/>
          <p:nvPr/>
        </p:nvSpPr>
        <p:spPr>
          <a:xfrm>
            <a:off x="155575" y="5334000"/>
            <a:ext cx="8836025" cy="1077218"/>
          </a:xfrm>
          <a:prstGeom prst="rect">
            <a:avLst/>
          </a:prstGeom>
          <a:noFill/>
        </p:spPr>
        <p:txBody>
          <a:bodyPr wrap="square" rtlCol="0">
            <a:spAutoFit/>
          </a:bodyPr>
          <a:lstStyle/>
          <a:p>
            <a:pPr algn="just"/>
            <a:r>
              <a:rPr lang="en-US" sz="4000" b="1" cap="all" dirty="0">
                <a:solidFill>
                  <a:srgbClr val="000000"/>
                </a:solidFill>
                <a:latin typeface="Calibri"/>
                <a:cs typeface="Calibri" pitchFamily="34" charset="0"/>
              </a:rPr>
              <a:t>Missing Link</a:t>
            </a:r>
            <a:r>
              <a:rPr lang="en-US" sz="4000" b="1" dirty="0">
                <a:solidFill>
                  <a:srgbClr val="000000"/>
                </a:solidFill>
                <a:latin typeface="Calibri"/>
                <a:cs typeface="Calibri" pitchFamily="34" charset="0"/>
              </a:rPr>
              <a:t>: </a:t>
            </a:r>
            <a:r>
              <a:rPr lang="en-US" sz="2400" dirty="0">
                <a:solidFill>
                  <a:srgbClr val="000000"/>
                </a:solidFill>
                <a:latin typeface="Calibri"/>
              </a:rPr>
              <a:t>the discovery of the Archaeopteryx bridged the gap between the dinosaur and present day birds, like chickens. </a:t>
            </a:r>
          </a:p>
        </p:txBody>
      </p:sp>
      <p:sp>
        <p:nvSpPr>
          <p:cNvPr id="5" name="Down Arrow 4"/>
          <p:cNvSpPr/>
          <p:nvPr/>
        </p:nvSpPr>
        <p:spPr>
          <a:xfrm rot="17459854">
            <a:off x="6355783" y="3786790"/>
            <a:ext cx="533400" cy="78952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Down Arrow 13"/>
          <p:cNvSpPr/>
          <p:nvPr/>
        </p:nvSpPr>
        <p:spPr>
          <a:xfrm rot="3278436">
            <a:off x="6088734" y="1492923"/>
            <a:ext cx="533400" cy="81833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5" name="Picture 2" descr="http://downloads.clipart.com/853291.jpg?t=1360961599&amp;h=b3a014eb3c6cfbbdc7b16ee70aa74847&amp;u=gettingnerdy"/>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colorTemperature colorTemp="11200"/>
                    </a14:imgEffect>
                    <a14:imgEffect>
                      <a14:saturation sat="278000"/>
                    </a14:imgEffect>
                  </a14:imgLayer>
                </a14:imgProps>
              </a:ext>
              <a:ext uri="{28A0092B-C50C-407E-A947-70E740481C1C}">
                <a14:useLocalDpi xmlns:a14="http://schemas.microsoft.com/office/drawing/2010/main" val="0"/>
              </a:ext>
            </a:extLst>
          </a:blip>
          <a:srcRect l="7914" t="3133" r="6866" b="5084"/>
          <a:stretch/>
        </p:blipFill>
        <p:spPr bwMode="auto">
          <a:xfrm>
            <a:off x="371057" y="304799"/>
            <a:ext cx="3886200" cy="5006521"/>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C:\Users\mzaher\AppData\Local\Microsoft\Windows\Temporary Internet Files\Content.IE5\BXUOCY66\MC900113540[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2580" y="515643"/>
            <a:ext cx="1633795" cy="1541757"/>
          </a:xfrm>
          <a:prstGeom prst="rect">
            <a:avLst/>
          </a:prstGeom>
          <a:noFill/>
          <a:extLst>
            <a:ext uri="{909E8E84-426E-40dd-AFC4-6F175D3DCCD1}">
              <a14:hiddenFill xmlns="" xmlns:a14="http://schemas.microsoft.com/office/drawing/2010/main">
                <a:solidFill>
                  <a:srgbClr val="FFFFFF"/>
                </a:solidFill>
              </a14:hiddenFill>
            </a:ext>
          </a:extLst>
        </p:spPr>
      </p:pic>
      <p:pic>
        <p:nvPicPr>
          <p:cNvPr id="1031" name="Picture 7" descr="C:\Users\mzaher\AppData\Local\Microsoft\Windows\Temporary Internet Files\Content.IE5\E3UR9CZ6\MP900431017[1].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670519" y="2819400"/>
            <a:ext cx="2930681" cy="293068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3456033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834154" y="2427899"/>
            <a:ext cx="2158956" cy="4066771"/>
            <a:chOff x="3834154" y="2427899"/>
            <a:chExt cx="2158956" cy="4066771"/>
          </a:xfrm>
        </p:grpSpPr>
        <p:pic>
          <p:nvPicPr>
            <p:cNvPr id="9" name="Picture 7" descr="http://downloads.clipart.com/33400401.jpg?t=1361393984&amp;h=e8903b68166b338a7f2095cda55efed7&amp;u=gettingnerdy"/>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180" b="97633" l="0" r="99089">
                          <a14:foregroundMark x1="66016" y1="4142" x2="56120" y2="28180"/>
                          <a14:foregroundMark x1="56510" y1="29364" x2="35938" y2="45414"/>
                          <a14:foregroundMark x1="35286" y1="46302" x2="24479" y2="64941"/>
                          <a14:foregroundMark x1="24479" y1="64941" x2="22396" y2="72115"/>
                          <a14:foregroundMark x1="22917" y1="72263" x2="0" y2="95044"/>
                          <a14:foregroundMark x1="67448" y1="3772" x2="67448" y2="3772"/>
                          <a14:foregroundMark x1="67448" y1="3772" x2="95443" y2="9837"/>
                          <a14:foregroundMark x1="94792" y1="10725" x2="94792" y2="10725"/>
                          <a14:foregroundMark x1="67578" y1="31879" x2="67578" y2="31879"/>
                          <a14:foregroundMark x1="95573" y1="11317" x2="95573" y2="11317"/>
                          <a14:foregroundMark x1="95573" y1="12278" x2="69661" y2="30621"/>
                          <a14:foregroundMark x1="67969" y1="32988" x2="65755" y2="49852"/>
                          <a14:foregroundMark x1="66016" y1="49556" x2="55208" y2="63018"/>
                          <a14:foregroundMark x1="55208" y1="63018" x2="36068" y2="73521"/>
                          <a14:foregroundMark x1="36068" y1="73521" x2="32422" y2="74408"/>
                          <a14:foregroundMark x1="32943" y1="74556" x2="35286" y2="88240"/>
                          <a14:foregroundMark x1="35286" y1="88240" x2="29036" y2="97189"/>
                          <a14:foregroundMark x1="29427" y1="96598" x2="3385" y2="92012"/>
                          <a14:backgroundMark x1="67448" y1="2071" x2="68750" y2="222"/>
                        </a14:backgroundRemoval>
                      </a14:imgEffect>
                    </a14:imgLayer>
                  </a14:imgProps>
                </a:ext>
                <a:ext uri="{28A0092B-C50C-407E-A947-70E740481C1C}">
                  <a14:useLocalDpi xmlns:a14="http://schemas.microsoft.com/office/drawing/2010/main" val="0"/>
                </a:ext>
              </a:extLst>
            </a:blip>
            <a:srcRect/>
            <a:stretch>
              <a:fillRect/>
            </a:stretch>
          </p:blipFill>
          <p:spPr bwMode="auto">
            <a:xfrm rot="20278780">
              <a:off x="3834154" y="2694007"/>
              <a:ext cx="2158956" cy="380066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4495800" y="2427899"/>
              <a:ext cx="1219200" cy="369332"/>
            </a:xfrm>
            <a:prstGeom prst="rect">
              <a:avLst/>
            </a:prstGeom>
            <a:noFill/>
          </p:spPr>
          <p:txBody>
            <a:bodyPr wrap="square" rtlCol="0">
              <a:spAutoFit/>
            </a:bodyPr>
            <a:lstStyle/>
            <a:p>
              <a:r>
                <a:rPr lang="en-US" dirty="0">
                  <a:solidFill>
                    <a:srgbClr val="000000"/>
                  </a:solidFill>
                </a:rPr>
                <a:t>Human</a:t>
              </a:r>
            </a:p>
          </p:txBody>
        </p:sp>
      </p:grpSp>
      <p:grpSp>
        <p:nvGrpSpPr>
          <p:cNvPr id="7" name="Group 6"/>
          <p:cNvGrpSpPr/>
          <p:nvPr/>
        </p:nvGrpSpPr>
        <p:grpSpPr>
          <a:xfrm>
            <a:off x="76200" y="2427899"/>
            <a:ext cx="4758501" cy="4200345"/>
            <a:chOff x="47800" y="2427899"/>
            <a:chExt cx="4758501" cy="4200345"/>
          </a:xfrm>
        </p:grpSpPr>
        <p:grpSp>
          <p:nvGrpSpPr>
            <p:cNvPr id="6" name="Group 5"/>
            <p:cNvGrpSpPr/>
            <p:nvPr/>
          </p:nvGrpSpPr>
          <p:grpSpPr>
            <a:xfrm>
              <a:off x="2709453" y="2427899"/>
              <a:ext cx="2096848" cy="4200345"/>
              <a:chOff x="2709453" y="2427899"/>
              <a:chExt cx="2096848" cy="4200345"/>
            </a:xfrm>
          </p:grpSpPr>
          <p:grpSp>
            <p:nvGrpSpPr>
              <p:cNvPr id="16" name="Group 15"/>
              <p:cNvGrpSpPr/>
              <p:nvPr/>
            </p:nvGrpSpPr>
            <p:grpSpPr>
              <a:xfrm>
                <a:off x="2709453" y="2427899"/>
                <a:ext cx="2096848" cy="3574105"/>
                <a:chOff x="3800407" y="2427899"/>
                <a:chExt cx="2096848" cy="3574105"/>
              </a:xfrm>
            </p:grpSpPr>
            <p:pic>
              <p:nvPicPr>
                <p:cNvPr id="17" name="Picture 7" descr="http://downloads.clipart.com/33400401.jpg?t=1361393984&amp;h=e8903b68166b338a7f2095cda55efed7&amp;u=gettingnerdy"/>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3180" b="97633" l="0" r="99089">
                              <a14:foregroundMark x1="66016" y1="4142" x2="56120" y2="28180"/>
                              <a14:foregroundMark x1="56510" y1="29364" x2="35938" y2="45414"/>
                              <a14:foregroundMark x1="35286" y1="46302" x2="24479" y2="64941"/>
                              <a14:foregroundMark x1="24479" y1="64941" x2="22396" y2="72115"/>
                              <a14:foregroundMark x1="22917" y1="72263" x2="0" y2="95044"/>
                              <a14:foregroundMark x1="67448" y1="3772" x2="67448" y2="3772"/>
                              <a14:foregroundMark x1="67448" y1="3772" x2="95443" y2="9837"/>
                              <a14:foregroundMark x1="94792" y1="10725" x2="94792" y2="10725"/>
                              <a14:foregroundMark x1="67578" y1="31879" x2="67578" y2="31879"/>
                              <a14:foregroundMark x1="95573" y1="11317" x2="95573" y2="11317"/>
                              <a14:foregroundMark x1="95573" y1="12278" x2="69661" y2="30621"/>
                              <a14:foregroundMark x1="67969" y1="32988" x2="65755" y2="49852"/>
                              <a14:foregroundMark x1="66016" y1="49556" x2="55208" y2="63018"/>
                              <a14:foregroundMark x1="55208" y1="63018" x2="36068" y2="73521"/>
                              <a14:foregroundMark x1="36068" y1="73521" x2="32422" y2="74408"/>
                              <a14:foregroundMark x1="32943" y1="74556" x2="35286" y2="88240"/>
                              <a14:foregroundMark x1="35286" y1="88240" x2="29036" y2="97189"/>
                              <a14:foregroundMark x1="29427" y1="96598" x2="3385" y2="92012"/>
                              <a14:backgroundMark x1="67448" y1="2071" x2="68750" y2="222"/>
                            </a14:backgroundRemoval>
                          </a14:imgEffect>
                        </a14:imgLayer>
                      </a14:imgProps>
                    </a:ext>
                    <a:ext uri="{28A0092B-C50C-407E-A947-70E740481C1C}">
                      <a14:useLocalDpi xmlns:a14="http://schemas.microsoft.com/office/drawing/2010/main" val="0"/>
                    </a:ext>
                  </a:extLst>
                </a:blip>
                <a:srcRect l="2877" b="13136"/>
                <a:stretch/>
              </p:blipFill>
              <p:spPr bwMode="auto">
                <a:xfrm rot="20278780">
                  <a:off x="3800407" y="2700574"/>
                  <a:ext cx="2096848" cy="3301430"/>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TextBox 17"/>
                <p:cNvSpPr txBox="1"/>
                <p:nvPr/>
              </p:nvSpPr>
              <p:spPr>
                <a:xfrm>
                  <a:off x="4495800" y="2427899"/>
                  <a:ext cx="1219200" cy="369332"/>
                </a:xfrm>
                <a:prstGeom prst="rect">
                  <a:avLst/>
                </a:prstGeom>
                <a:noFill/>
              </p:spPr>
              <p:txBody>
                <a:bodyPr wrap="square" rtlCol="0">
                  <a:spAutoFit/>
                </a:bodyPr>
                <a:lstStyle/>
                <a:p>
                  <a:r>
                    <a:rPr lang="en-US" dirty="0">
                      <a:solidFill>
                        <a:srgbClr val="000000"/>
                      </a:solidFill>
                    </a:rPr>
                    <a:t>Chimp</a:t>
                  </a:r>
                </a:p>
              </p:txBody>
            </p:sp>
          </p:grpSp>
          <p:sp>
            <p:nvSpPr>
              <p:cNvPr id="20" name="TextBox 19"/>
              <p:cNvSpPr txBox="1"/>
              <p:nvPr/>
            </p:nvSpPr>
            <p:spPr>
              <a:xfrm>
                <a:off x="3453076" y="6258912"/>
                <a:ext cx="737923" cy="369332"/>
              </a:xfrm>
              <a:prstGeom prst="rect">
                <a:avLst/>
              </a:prstGeom>
              <a:noFill/>
            </p:spPr>
            <p:txBody>
              <a:bodyPr wrap="square" rtlCol="0">
                <a:spAutoFit/>
              </a:bodyPr>
              <a:lstStyle/>
              <a:p>
                <a:r>
                  <a:rPr lang="en-US" b="1" dirty="0">
                    <a:solidFill>
                      <a:srgbClr val="000000"/>
                    </a:solidFill>
                    <a:latin typeface="Calibri"/>
                  </a:rPr>
                  <a:t>98%</a:t>
                </a:r>
              </a:p>
            </p:txBody>
          </p:sp>
        </p:grpSp>
        <p:pic>
          <p:nvPicPr>
            <p:cNvPr id="7176" name="Picture 8" descr="C:\Users\gvikingson\AppData\Local\Microsoft\Windows\Temporary Internet Files\Content.IE5\INFEI1W6\MP900431807[1].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3158" b="99549" l="5668" r="82895"/>
                      </a14:imgEffect>
                    </a14:imgLayer>
                  </a14:imgProps>
                </a:ext>
                <a:ext uri="{28A0092B-C50C-407E-A947-70E740481C1C}">
                  <a14:useLocalDpi xmlns:a14="http://schemas.microsoft.com/office/drawing/2010/main" val="0"/>
                </a:ext>
              </a:extLst>
            </a:blip>
            <a:srcRect l="6139" t="14651" r="17132"/>
            <a:stretch/>
          </p:blipFill>
          <p:spPr bwMode="auto">
            <a:xfrm>
              <a:off x="47800" y="3170476"/>
              <a:ext cx="3152599" cy="2361625"/>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29" name="TextBox 28"/>
          <p:cNvSpPr txBox="1"/>
          <p:nvPr/>
        </p:nvSpPr>
        <p:spPr>
          <a:xfrm>
            <a:off x="0" y="6572016"/>
            <a:ext cx="1752600" cy="276999"/>
          </a:xfrm>
          <a:prstGeom prst="rect">
            <a:avLst/>
          </a:prstGeom>
          <a:noFill/>
        </p:spPr>
        <p:txBody>
          <a:bodyPr wrap="square" rtlCol="0">
            <a:spAutoFit/>
          </a:bodyPr>
          <a:lstStyle/>
          <a:p>
            <a:r>
              <a:rPr lang="en-US" sz="1200" dirty="0">
                <a:solidFill>
                  <a:srgbClr val="000000">
                    <a:lumMod val="50000"/>
                    <a:lumOff val="50000"/>
                  </a:srgbClr>
                </a:solidFill>
                <a:latin typeface="Calibri"/>
              </a:rPr>
              <a:t>© Getting Nerdy, LLC</a:t>
            </a:r>
          </a:p>
        </p:txBody>
      </p:sp>
      <p:sp>
        <p:nvSpPr>
          <p:cNvPr id="25" name="TextBox 24"/>
          <p:cNvSpPr txBox="1"/>
          <p:nvPr/>
        </p:nvSpPr>
        <p:spPr>
          <a:xfrm>
            <a:off x="260132" y="152400"/>
            <a:ext cx="8610600" cy="2000548"/>
          </a:xfrm>
          <a:prstGeom prst="rect">
            <a:avLst/>
          </a:prstGeom>
          <a:noFill/>
        </p:spPr>
        <p:txBody>
          <a:bodyPr wrap="square" rtlCol="0">
            <a:spAutoFit/>
          </a:bodyPr>
          <a:lstStyle/>
          <a:p>
            <a:pPr algn="just"/>
            <a:r>
              <a:rPr lang="en-US" sz="4000" b="1" cap="all" dirty="0">
                <a:solidFill>
                  <a:srgbClr val="000000"/>
                </a:solidFill>
                <a:latin typeface="Calibri"/>
                <a:cs typeface="Calibri" pitchFamily="34" charset="0"/>
              </a:rPr>
              <a:t>Similarities in </a:t>
            </a:r>
            <a:r>
              <a:rPr lang="en-US" sz="4000" b="1" cap="all" dirty="0" err="1">
                <a:solidFill>
                  <a:srgbClr val="000000"/>
                </a:solidFill>
                <a:latin typeface="Calibri"/>
                <a:cs typeface="Calibri" pitchFamily="34" charset="0"/>
              </a:rPr>
              <a:t>dna</a:t>
            </a:r>
            <a:r>
              <a:rPr lang="en-US" sz="4000" b="1" dirty="0">
                <a:solidFill>
                  <a:srgbClr val="000000"/>
                </a:solidFill>
                <a:latin typeface="Calibri"/>
                <a:cs typeface="Calibri" pitchFamily="34" charset="0"/>
              </a:rPr>
              <a:t>: </a:t>
            </a:r>
            <a:r>
              <a:rPr lang="en-US" sz="2800" dirty="0">
                <a:solidFill>
                  <a:srgbClr val="000000"/>
                </a:solidFill>
                <a:latin typeface="Calibri"/>
                <a:cs typeface="Calibri" pitchFamily="34" charset="0"/>
              </a:rPr>
              <a:t>We can also </a:t>
            </a:r>
            <a:r>
              <a:rPr lang="en-US" sz="2800" b="1" u="sng" dirty="0">
                <a:solidFill>
                  <a:srgbClr val="000000"/>
                </a:solidFill>
                <a:latin typeface="Calibri"/>
                <a:cs typeface="Calibri" pitchFamily="34" charset="0"/>
              </a:rPr>
              <a:t>compare the DNA</a:t>
            </a:r>
            <a:r>
              <a:rPr lang="en-US" sz="2800" dirty="0">
                <a:solidFill>
                  <a:srgbClr val="000000"/>
                </a:solidFill>
                <a:latin typeface="Calibri"/>
                <a:cs typeface="Calibri" pitchFamily="34" charset="0"/>
              </a:rPr>
              <a:t> to note how many </a:t>
            </a:r>
            <a:r>
              <a:rPr lang="en-US" sz="2800" b="1" u="sng" dirty="0">
                <a:solidFill>
                  <a:srgbClr val="000000"/>
                </a:solidFill>
                <a:latin typeface="Calibri"/>
                <a:cs typeface="Calibri" pitchFamily="34" charset="0"/>
              </a:rPr>
              <a:t>base pairs</a:t>
            </a:r>
            <a:r>
              <a:rPr lang="en-US" sz="2800" dirty="0">
                <a:solidFill>
                  <a:srgbClr val="000000"/>
                </a:solidFill>
                <a:latin typeface="Calibri"/>
                <a:cs typeface="Calibri" pitchFamily="34" charset="0"/>
              </a:rPr>
              <a:t> match up.  Our DNA and a chimpanzee’s are </a:t>
            </a:r>
            <a:r>
              <a:rPr lang="en-US" sz="2800" b="1" u="sng" dirty="0">
                <a:solidFill>
                  <a:srgbClr val="000000"/>
                </a:solidFill>
                <a:latin typeface="Calibri"/>
                <a:cs typeface="Calibri" pitchFamily="34" charset="0"/>
              </a:rPr>
              <a:t>98</a:t>
            </a:r>
            <a:r>
              <a:rPr lang="en-US" sz="2800" dirty="0">
                <a:solidFill>
                  <a:srgbClr val="000000"/>
                </a:solidFill>
                <a:latin typeface="Calibri"/>
                <a:cs typeface="Calibri" pitchFamily="34" charset="0"/>
              </a:rPr>
              <a:t>% the same, demonstrating that we are related to one another.</a:t>
            </a:r>
            <a:r>
              <a:rPr lang="en-US" sz="2400" dirty="0">
                <a:solidFill>
                  <a:srgbClr val="000000"/>
                </a:solidFill>
                <a:latin typeface="Calibri"/>
                <a:cs typeface="Calibri" pitchFamily="34" charset="0"/>
              </a:rPr>
              <a:t>  </a:t>
            </a:r>
          </a:p>
        </p:txBody>
      </p:sp>
      <p:grpSp>
        <p:nvGrpSpPr>
          <p:cNvPr id="24" name="Group 23"/>
          <p:cNvGrpSpPr/>
          <p:nvPr/>
        </p:nvGrpSpPr>
        <p:grpSpPr>
          <a:xfrm>
            <a:off x="0" y="2057400"/>
            <a:ext cx="9144000" cy="4314524"/>
            <a:chOff x="0" y="2057400"/>
            <a:chExt cx="9144000" cy="4314524"/>
          </a:xfrm>
        </p:grpSpPr>
        <p:grpSp>
          <p:nvGrpSpPr>
            <p:cNvPr id="19" name="Group 18"/>
            <p:cNvGrpSpPr/>
            <p:nvPr/>
          </p:nvGrpSpPr>
          <p:grpSpPr>
            <a:xfrm>
              <a:off x="0" y="2057400"/>
              <a:ext cx="9144000" cy="1868217"/>
              <a:chOff x="0" y="2057400"/>
              <a:chExt cx="9144000" cy="1868217"/>
            </a:xfrm>
          </p:grpSpPr>
          <p:grpSp>
            <p:nvGrpSpPr>
              <p:cNvPr id="5" name="Group 4"/>
              <p:cNvGrpSpPr/>
              <p:nvPr/>
            </p:nvGrpSpPr>
            <p:grpSpPr>
              <a:xfrm>
                <a:off x="5521491" y="2434421"/>
                <a:ext cx="1234784" cy="1491196"/>
                <a:chOff x="5521491" y="2434421"/>
                <a:chExt cx="1234784" cy="1491196"/>
              </a:xfrm>
            </p:grpSpPr>
            <p:grpSp>
              <p:nvGrpSpPr>
                <p:cNvPr id="13" name="Group 12"/>
                <p:cNvGrpSpPr/>
                <p:nvPr/>
              </p:nvGrpSpPr>
              <p:grpSpPr>
                <a:xfrm>
                  <a:off x="5521491" y="2434421"/>
                  <a:ext cx="1234784" cy="994579"/>
                  <a:chOff x="4480216" y="2427899"/>
                  <a:chExt cx="1234784" cy="994579"/>
                </a:xfrm>
              </p:grpSpPr>
              <p:pic>
                <p:nvPicPr>
                  <p:cNvPr id="14" name="Picture 7" descr="http://downloads.clipart.com/33400401.jpg?t=1361393984&amp;h=e8903b68166b338a7f2095cda55efed7&amp;u=gettingnerdy"/>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180" b="97633" l="0" r="99089">
                                <a14:foregroundMark x1="66016" y1="4142" x2="56120" y2="28180"/>
                                <a14:foregroundMark x1="56510" y1="29364" x2="35938" y2="45414"/>
                                <a14:foregroundMark x1="35286" y1="46302" x2="24479" y2="64941"/>
                                <a14:foregroundMark x1="24479" y1="64941" x2="22396" y2="72115"/>
                                <a14:foregroundMark x1="22917" y1="72263" x2="0" y2="95044"/>
                                <a14:foregroundMark x1="67448" y1="3772" x2="67448" y2="3772"/>
                                <a14:foregroundMark x1="67448" y1="3772" x2="95443" y2="9837"/>
                                <a14:foregroundMark x1="94792" y1="10725" x2="94792" y2="10725"/>
                                <a14:foregroundMark x1="67578" y1="31879" x2="67578" y2="31879"/>
                                <a14:foregroundMark x1="95573" y1="11317" x2="95573" y2="11317"/>
                                <a14:foregroundMark x1="95573" y1="12278" x2="69661" y2="30621"/>
                                <a14:foregroundMark x1="67969" y1="32988" x2="65755" y2="49852"/>
                                <a14:foregroundMark x1="66016" y1="49556" x2="55208" y2="63018"/>
                                <a14:foregroundMark x1="55208" y1="63018" x2="36068" y2="73521"/>
                                <a14:foregroundMark x1="36068" y1="73521" x2="32422" y2="74408"/>
                                <a14:foregroundMark x1="32943" y1="74556" x2="35286" y2="88240"/>
                                <a14:foregroundMark x1="35286" y1="88240" x2="29036" y2="97189"/>
                                <a14:foregroundMark x1="29427" y1="96598" x2="3385" y2="92012"/>
                                <a14:backgroundMark x1="67448" y1="2071" x2="68750" y2="222"/>
                              </a14:backgroundRemoval>
                            </a14:imgEffect>
                          </a14:imgLayer>
                        </a14:imgProps>
                      </a:ext>
                      <a:ext uri="{28A0092B-C50C-407E-A947-70E740481C1C}">
                        <a14:useLocalDpi xmlns:a14="http://schemas.microsoft.com/office/drawing/2010/main" val="0"/>
                      </a:ext>
                    </a:extLst>
                  </a:blip>
                  <a:srcRect l="57611" b="77526"/>
                  <a:stretch/>
                </p:blipFill>
                <p:spPr bwMode="auto">
                  <a:xfrm rot="20278780">
                    <a:off x="4480216" y="2568308"/>
                    <a:ext cx="915154" cy="854170"/>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TextBox 14"/>
                  <p:cNvSpPr txBox="1"/>
                  <p:nvPr/>
                </p:nvSpPr>
                <p:spPr>
                  <a:xfrm>
                    <a:off x="4495800" y="2427899"/>
                    <a:ext cx="1219200" cy="369332"/>
                  </a:xfrm>
                  <a:prstGeom prst="rect">
                    <a:avLst/>
                  </a:prstGeom>
                  <a:noFill/>
                </p:spPr>
                <p:txBody>
                  <a:bodyPr wrap="square" rtlCol="0">
                    <a:spAutoFit/>
                  </a:bodyPr>
                  <a:lstStyle/>
                  <a:p>
                    <a:r>
                      <a:rPr lang="en-US" dirty="0">
                        <a:solidFill>
                          <a:srgbClr val="000000"/>
                        </a:solidFill>
                      </a:rPr>
                      <a:t>Bacteria</a:t>
                    </a:r>
                  </a:p>
                </p:txBody>
              </p:sp>
            </p:grpSp>
            <p:sp>
              <p:nvSpPr>
                <p:cNvPr id="4" name="TextBox 3"/>
                <p:cNvSpPr txBox="1"/>
                <p:nvPr/>
              </p:nvSpPr>
              <p:spPr>
                <a:xfrm>
                  <a:off x="5674268" y="3556285"/>
                  <a:ext cx="609600" cy="369332"/>
                </a:xfrm>
                <a:prstGeom prst="rect">
                  <a:avLst/>
                </a:prstGeom>
                <a:noFill/>
              </p:spPr>
              <p:txBody>
                <a:bodyPr wrap="square" rtlCol="0">
                  <a:spAutoFit/>
                </a:bodyPr>
                <a:lstStyle/>
                <a:p>
                  <a:r>
                    <a:rPr lang="en-US" b="1" dirty="0">
                      <a:solidFill>
                        <a:srgbClr val="000000"/>
                      </a:solidFill>
                      <a:latin typeface="Calibri"/>
                    </a:rPr>
                    <a:t>7%</a:t>
                  </a:r>
                </a:p>
              </p:txBody>
            </p:sp>
          </p:grpSp>
          <p:sp>
            <p:nvSpPr>
              <p:cNvPr id="11" name="TextBox 10"/>
              <p:cNvSpPr txBox="1"/>
              <p:nvPr/>
            </p:nvSpPr>
            <p:spPr>
              <a:xfrm>
                <a:off x="0" y="2057400"/>
                <a:ext cx="9144000" cy="954107"/>
              </a:xfrm>
              <a:prstGeom prst="rect">
                <a:avLst/>
              </a:prstGeom>
              <a:noFill/>
            </p:spPr>
            <p:txBody>
              <a:bodyPr wrap="square" rtlCol="0">
                <a:spAutoFit/>
              </a:bodyPr>
              <a:lstStyle/>
              <a:p>
                <a:pPr algn="ctr"/>
                <a:r>
                  <a:rPr lang="en-US" sz="2800" dirty="0">
                    <a:solidFill>
                      <a:srgbClr val="000000"/>
                    </a:solidFill>
                    <a:latin typeface="Calibri"/>
                    <a:cs typeface="Calibri" pitchFamily="34" charset="0"/>
                  </a:rPr>
                  <a:t>However, we only share </a:t>
                </a:r>
                <a:r>
                  <a:rPr lang="en-US" sz="2800" b="1" u="sng" dirty="0">
                    <a:solidFill>
                      <a:srgbClr val="000000"/>
                    </a:solidFill>
                    <a:latin typeface="Calibri"/>
                    <a:cs typeface="Calibri" pitchFamily="34" charset="0"/>
                  </a:rPr>
                  <a:t>7</a:t>
                </a:r>
                <a:r>
                  <a:rPr lang="en-US" sz="2800" dirty="0">
                    <a:solidFill>
                      <a:srgbClr val="000000"/>
                    </a:solidFill>
                    <a:latin typeface="Calibri"/>
                    <a:cs typeface="Calibri" pitchFamily="34" charset="0"/>
                  </a:rPr>
                  <a:t>% of our DNA with bacteria.</a:t>
                </a:r>
              </a:p>
              <a:p>
                <a:pPr algn="ctr"/>
                <a:endParaRPr lang="en-US" sz="2800" dirty="0">
                  <a:solidFill>
                    <a:srgbClr val="000000"/>
                  </a:solidFill>
                  <a:latin typeface="Calibri"/>
                </a:endParaRPr>
              </a:p>
            </p:txBody>
          </p:sp>
        </p:grpSp>
        <p:grpSp>
          <p:nvGrpSpPr>
            <p:cNvPr id="22" name="Group 21"/>
            <p:cNvGrpSpPr/>
            <p:nvPr/>
          </p:nvGrpSpPr>
          <p:grpSpPr>
            <a:xfrm>
              <a:off x="6642631" y="3016769"/>
              <a:ext cx="2044169" cy="3355155"/>
              <a:chOff x="6642631" y="3016769"/>
              <a:chExt cx="2044169" cy="3355155"/>
            </a:xfrm>
            <a:effectLst>
              <a:outerShdw blurRad="76200" dir="13500000" sy="23000" kx="1200000" algn="br" rotWithShape="0">
                <a:prstClr val="black">
                  <a:alpha val="20000"/>
                </a:prstClr>
              </a:outerShdw>
            </a:effectLst>
            <a:scene3d>
              <a:camera prst="orthographicFront">
                <a:rot lat="0" lon="0" rev="0"/>
              </a:camera>
              <a:lightRig rig="balanced" dir="t">
                <a:rot lat="0" lon="0" rev="8700000"/>
              </a:lightRig>
            </a:scene3d>
          </p:grpSpPr>
          <p:sp>
            <p:nvSpPr>
              <p:cNvPr id="21" name="Oval 20"/>
              <p:cNvSpPr/>
              <p:nvPr/>
            </p:nvSpPr>
            <p:spPr>
              <a:xfrm>
                <a:off x="7772400" y="5263062"/>
                <a:ext cx="457200" cy="457200"/>
              </a:xfrm>
              <a:prstGeom prst="ellipse">
                <a:avLst/>
              </a:prstGeom>
              <a:solidFill>
                <a:srgbClr val="92D050"/>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Oval 27"/>
              <p:cNvSpPr/>
              <p:nvPr/>
            </p:nvSpPr>
            <p:spPr>
              <a:xfrm>
                <a:off x="7307317" y="3468417"/>
                <a:ext cx="457200" cy="457200"/>
              </a:xfrm>
              <a:prstGeom prst="ellipse">
                <a:avLst/>
              </a:prstGeom>
              <a:solidFill>
                <a:srgbClr val="92D050"/>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Oval 29"/>
              <p:cNvSpPr/>
              <p:nvPr/>
            </p:nvSpPr>
            <p:spPr>
              <a:xfrm>
                <a:off x="7107620" y="3888838"/>
                <a:ext cx="457200" cy="457200"/>
              </a:xfrm>
              <a:prstGeom prst="ellipse">
                <a:avLst/>
              </a:prstGeom>
              <a:solidFill>
                <a:srgbClr val="92D050"/>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Oval 30"/>
              <p:cNvSpPr/>
              <p:nvPr/>
            </p:nvSpPr>
            <p:spPr>
              <a:xfrm>
                <a:off x="6756275" y="4160503"/>
                <a:ext cx="457200" cy="457200"/>
              </a:xfrm>
              <a:prstGeom prst="ellipse">
                <a:avLst/>
              </a:prstGeom>
              <a:solidFill>
                <a:srgbClr val="92D050"/>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2" name="Oval 31"/>
              <p:cNvSpPr/>
              <p:nvPr/>
            </p:nvSpPr>
            <p:spPr>
              <a:xfrm>
                <a:off x="6642631" y="4617703"/>
                <a:ext cx="457200" cy="457200"/>
              </a:xfrm>
              <a:prstGeom prst="ellipse">
                <a:avLst/>
              </a:prstGeom>
              <a:solidFill>
                <a:srgbClr val="92D050"/>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Oval 32"/>
              <p:cNvSpPr/>
              <p:nvPr/>
            </p:nvSpPr>
            <p:spPr>
              <a:xfrm>
                <a:off x="6850117" y="5074903"/>
                <a:ext cx="457200" cy="457200"/>
              </a:xfrm>
              <a:prstGeom prst="ellipse">
                <a:avLst/>
              </a:prstGeom>
              <a:solidFill>
                <a:srgbClr val="92D050"/>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4" name="Oval 33"/>
              <p:cNvSpPr/>
              <p:nvPr/>
            </p:nvSpPr>
            <p:spPr>
              <a:xfrm>
                <a:off x="7307317" y="5223655"/>
                <a:ext cx="457200" cy="457200"/>
              </a:xfrm>
              <a:prstGeom prst="ellipse">
                <a:avLst/>
              </a:prstGeom>
              <a:solidFill>
                <a:srgbClr val="92D050"/>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Oval 34"/>
              <p:cNvSpPr/>
              <p:nvPr/>
            </p:nvSpPr>
            <p:spPr>
              <a:xfrm>
                <a:off x="8153400" y="5457524"/>
                <a:ext cx="457200" cy="457200"/>
              </a:xfrm>
              <a:prstGeom prst="ellipse">
                <a:avLst/>
              </a:prstGeom>
              <a:solidFill>
                <a:srgbClr val="92D050"/>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Oval 35"/>
              <p:cNvSpPr/>
              <p:nvPr/>
            </p:nvSpPr>
            <p:spPr>
              <a:xfrm>
                <a:off x="8229600" y="5914724"/>
                <a:ext cx="457200" cy="457200"/>
              </a:xfrm>
              <a:prstGeom prst="ellipse">
                <a:avLst/>
              </a:prstGeom>
              <a:solidFill>
                <a:srgbClr val="92D050"/>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Oval 36"/>
              <p:cNvSpPr/>
              <p:nvPr/>
            </p:nvSpPr>
            <p:spPr>
              <a:xfrm>
                <a:off x="7164659" y="3016769"/>
                <a:ext cx="457200" cy="457200"/>
              </a:xfrm>
              <a:prstGeom prst="ellipse">
                <a:avLst/>
              </a:prstGeom>
              <a:solidFill>
                <a:srgbClr val="92D050"/>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spTree>
    <p:extLst>
      <p:ext uri="{BB962C8B-B14F-4D97-AF65-F5344CB8AC3E}">
        <p14:creationId xmlns:p14="http://schemas.microsoft.com/office/powerpoint/2010/main" val="63545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39000" y="838200"/>
            <a:ext cx="1437290" cy="2862322"/>
          </a:xfrm>
          <a:prstGeom prst="rect">
            <a:avLst/>
          </a:prstGeom>
          <a:noFill/>
        </p:spPr>
        <p:txBody>
          <a:bodyPr wrap="square" rtlCol="0">
            <a:spAutoFit/>
          </a:bodyPr>
          <a:lstStyle/>
          <a:p>
            <a:r>
              <a:rPr lang="en-US" dirty="0">
                <a:solidFill>
                  <a:srgbClr val="000000"/>
                </a:solidFill>
              </a:rPr>
              <a:t>Who Am I?</a:t>
            </a:r>
          </a:p>
          <a:p>
            <a:endParaRPr lang="en-US" dirty="0">
              <a:solidFill>
                <a:srgbClr val="000000"/>
              </a:solidFill>
            </a:endParaRPr>
          </a:p>
          <a:p>
            <a:endParaRPr lang="en-US" dirty="0">
              <a:solidFill>
                <a:srgbClr val="000000"/>
              </a:solidFill>
            </a:endParaRPr>
          </a:p>
          <a:p>
            <a:r>
              <a:rPr lang="en-US" dirty="0">
                <a:solidFill>
                  <a:srgbClr val="000000"/>
                </a:solidFill>
              </a:rPr>
              <a:t>Who Am I?</a:t>
            </a:r>
          </a:p>
          <a:p>
            <a:endParaRPr lang="en-US" dirty="0">
              <a:solidFill>
                <a:srgbClr val="000000"/>
              </a:solidFill>
            </a:endParaRPr>
          </a:p>
          <a:p>
            <a:endParaRPr lang="en-US" dirty="0">
              <a:solidFill>
                <a:srgbClr val="000000"/>
              </a:solidFill>
            </a:endParaRPr>
          </a:p>
          <a:p>
            <a:r>
              <a:rPr lang="en-US" dirty="0">
                <a:solidFill>
                  <a:srgbClr val="000000"/>
                </a:solidFill>
              </a:rPr>
              <a:t>Who Am I?</a:t>
            </a:r>
          </a:p>
          <a:p>
            <a:endParaRPr lang="en-US" dirty="0">
              <a:solidFill>
                <a:srgbClr val="000000"/>
              </a:solidFill>
            </a:endParaRPr>
          </a:p>
          <a:p>
            <a:endParaRPr lang="en-US" dirty="0">
              <a:solidFill>
                <a:srgbClr val="000000"/>
              </a:solidFill>
            </a:endParaRPr>
          </a:p>
          <a:p>
            <a:r>
              <a:rPr lang="en-US" dirty="0">
                <a:solidFill>
                  <a:srgbClr val="000000"/>
                </a:solidFill>
              </a:rPr>
              <a:t>Who Am I?</a:t>
            </a:r>
          </a:p>
        </p:txBody>
      </p:sp>
      <p:sp>
        <p:nvSpPr>
          <p:cNvPr id="28675" name="Rectangle 3"/>
          <p:cNvSpPr>
            <a:spLocks noGrp="1" noChangeArrowheads="1"/>
          </p:cNvSpPr>
          <p:nvPr>
            <p:ph type="body" idx="1"/>
          </p:nvPr>
        </p:nvSpPr>
        <p:spPr>
          <a:xfrm>
            <a:off x="273268" y="4114800"/>
            <a:ext cx="8610600" cy="2514600"/>
          </a:xfrm>
        </p:spPr>
        <p:txBody>
          <a:bodyPr/>
          <a:lstStyle/>
          <a:p>
            <a:pPr marL="0" indent="0" algn="just">
              <a:buFontTx/>
              <a:buNone/>
            </a:pPr>
            <a:r>
              <a:rPr lang="en-US" sz="4400" b="1" u="sng" cap="small" dirty="0">
                <a:latin typeface="Calibri" pitchFamily="34" charset="0"/>
                <a:cs typeface="Calibri" pitchFamily="34" charset="0"/>
                <a:hlinkClick r:id="rId2"/>
              </a:rPr>
              <a:t>embryological evidence</a:t>
            </a:r>
            <a:r>
              <a:rPr lang="en-US" sz="2400" b="1" dirty="0">
                <a:latin typeface="Calibri" pitchFamily="34" charset="0"/>
                <a:cs typeface="Calibri" pitchFamily="34" charset="0"/>
              </a:rPr>
              <a:t>:  </a:t>
            </a:r>
            <a:r>
              <a:rPr lang="en-US" sz="2400" dirty="0">
                <a:latin typeface="Calibri" pitchFamily="34" charset="0"/>
                <a:cs typeface="Calibri" pitchFamily="34" charset="0"/>
              </a:rPr>
              <a:t>We can observe the embryonic development of various species of organisms to see if they are related.  For example, the chart above shows the development of a pig, rabbit, cow, and human.  Why do they all share a related development? </a:t>
            </a:r>
          </a:p>
          <a:p>
            <a:pPr marL="0" indent="0">
              <a:buFontTx/>
              <a:buNone/>
            </a:pPr>
            <a:endParaRPr lang="en-US" sz="2800" dirty="0">
              <a:latin typeface="Calibri" pitchFamily="34" charset="0"/>
              <a:cs typeface="Calibri" pitchFamily="34" charset="0"/>
            </a:endParaRPr>
          </a:p>
          <a:p>
            <a:pPr marL="0" indent="0">
              <a:buFontTx/>
              <a:buNone/>
            </a:pPr>
            <a:endParaRPr lang="en-US" sz="2800" dirty="0">
              <a:latin typeface="Calibri" pitchFamily="34" charset="0"/>
              <a:cs typeface="Calibri" pitchFamily="34" charset="0"/>
            </a:endParaRPr>
          </a:p>
        </p:txBody>
      </p:sp>
      <p:pic>
        <p:nvPicPr>
          <p:cNvPr id="44034" name="Picture 2" descr="http://downloads.clipart.com/36906920.jpg?t=1360789547&amp;h=7172945305ad2c4a5e827c401364a89a&amp;u=gettingnerdy"/>
          <p:cNvPicPr>
            <a:picLocks noChangeAspect="1" noChangeArrowheads="1"/>
          </p:cNvPicPr>
          <p:nvPr/>
        </p:nvPicPr>
        <p:blipFill rotWithShape="1">
          <a:blip r:embed="rId3">
            <a:extLst>
              <a:ext uri="{28A0092B-C50C-407E-A947-70E740481C1C}">
                <a14:useLocalDpi xmlns:a14="http://schemas.microsoft.com/office/drawing/2010/main" val="0"/>
              </a:ext>
            </a:extLst>
          </a:blip>
          <a:srcRect b="3118"/>
          <a:stretch/>
        </p:blipFill>
        <p:spPr bwMode="auto">
          <a:xfrm rot="16200000">
            <a:off x="2632393" y="-346391"/>
            <a:ext cx="3629597" cy="538918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7315200" y="886398"/>
            <a:ext cx="1295400" cy="369332"/>
          </a:xfrm>
          <a:prstGeom prst="rect">
            <a:avLst/>
          </a:prstGeom>
          <a:solidFill>
            <a:schemeClr val="bg1"/>
          </a:solidFill>
        </p:spPr>
        <p:txBody>
          <a:bodyPr wrap="square" rtlCol="0">
            <a:spAutoFit/>
          </a:bodyPr>
          <a:lstStyle/>
          <a:p>
            <a:pPr algn="ctr"/>
            <a:r>
              <a:rPr lang="en-US" dirty="0">
                <a:solidFill>
                  <a:srgbClr val="000000"/>
                </a:solidFill>
                <a:latin typeface="Calibri"/>
              </a:rPr>
              <a:t>Human</a:t>
            </a:r>
          </a:p>
        </p:txBody>
      </p:sp>
      <p:sp>
        <p:nvSpPr>
          <p:cNvPr id="8" name="TextBox 7"/>
          <p:cNvSpPr txBox="1"/>
          <p:nvPr/>
        </p:nvSpPr>
        <p:spPr>
          <a:xfrm>
            <a:off x="7315200" y="1724598"/>
            <a:ext cx="1295400" cy="369332"/>
          </a:xfrm>
          <a:prstGeom prst="rect">
            <a:avLst/>
          </a:prstGeom>
          <a:solidFill>
            <a:schemeClr val="bg1"/>
          </a:solidFill>
        </p:spPr>
        <p:txBody>
          <a:bodyPr wrap="square" rtlCol="0">
            <a:spAutoFit/>
          </a:bodyPr>
          <a:lstStyle/>
          <a:p>
            <a:pPr algn="ctr"/>
            <a:r>
              <a:rPr lang="en-US" dirty="0">
                <a:solidFill>
                  <a:srgbClr val="000000"/>
                </a:solidFill>
                <a:latin typeface="Calibri"/>
              </a:rPr>
              <a:t>Rabbit</a:t>
            </a:r>
          </a:p>
        </p:txBody>
      </p:sp>
      <p:sp>
        <p:nvSpPr>
          <p:cNvPr id="9" name="TextBox 8"/>
          <p:cNvSpPr txBox="1"/>
          <p:nvPr/>
        </p:nvSpPr>
        <p:spPr>
          <a:xfrm>
            <a:off x="7315200" y="2562798"/>
            <a:ext cx="1295400" cy="369332"/>
          </a:xfrm>
          <a:prstGeom prst="rect">
            <a:avLst/>
          </a:prstGeom>
          <a:solidFill>
            <a:schemeClr val="bg1"/>
          </a:solidFill>
        </p:spPr>
        <p:txBody>
          <a:bodyPr wrap="square" rtlCol="0">
            <a:spAutoFit/>
          </a:bodyPr>
          <a:lstStyle/>
          <a:p>
            <a:pPr algn="ctr"/>
            <a:r>
              <a:rPr lang="en-US" dirty="0">
                <a:solidFill>
                  <a:srgbClr val="000000"/>
                </a:solidFill>
                <a:latin typeface="Calibri"/>
              </a:rPr>
              <a:t>Cow</a:t>
            </a:r>
          </a:p>
        </p:txBody>
      </p:sp>
      <p:sp>
        <p:nvSpPr>
          <p:cNvPr id="10" name="TextBox 9"/>
          <p:cNvSpPr txBox="1"/>
          <p:nvPr/>
        </p:nvSpPr>
        <p:spPr>
          <a:xfrm>
            <a:off x="7315200" y="3352800"/>
            <a:ext cx="1295400" cy="369332"/>
          </a:xfrm>
          <a:prstGeom prst="rect">
            <a:avLst/>
          </a:prstGeom>
          <a:solidFill>
            <a:schemeClr val="bg1"/>
          </a:solidFill>
        </p:spPr>
        <p:txBody>
          <a:bodyPr wrap="square" rtlCol="0">
            <a:spAutoFit/>
          </a:bodyPr>
          <a:lstStyle/>
          <a:p>
            <a:pPr algn="ctr"/>
            <a:r>
              <a:rPr lang="en-US" dirty="0">
                <a:solidFill>
                  <a:srgbClr val="000000"/>
                </a:solidFill>
                <a:latin typeface="Calibri"/>
              </a:rPr>
              <a:t>Pig</a:t>
            </a:r>
          </a:p>
        </p:txBody>
      </p:sp>
      <p:sp>
        <p:nvSpPr>
          <p:cNvPr id="11" name="TextBox 10"/>
          <p:cNvSpPr txBox="1"/>
          <p:nvPr/>
        </p:nvSpPr>
        <p:spPr>
          <a:xfrm>
            <a:off x="0" y="6572016"/>
            <a:ext cx="1752600" cy="276999"/>
          </a:xfrm>
          <a:prstGeom prst="rect">
            <a:avLst/>
          </a:prstGeom>
          <a:noFill/>
        </p:spPr>
        <p:txBody>
          <a:bodyPr wrap="square" rtlCol="0">
            <a:spAutoFit/>
          </a:bodyPr>
          <a:lstStyle/>
          <a:p>
            <a:r>
              <a:rPr lang="en-US" sz="1200" dirty="0">
                <a:solidFill>
                  <a:srgbClr val="000000">
                    <a:lumMod val="50000"/>
                    <a:lumOff val="50000"/>
                  </a:srgbClr>
                </a:solidFill>
                <a:latin typeface="Calibri"/>
              </a:rPr>
              <a:t>© Getting Nerdy, LLC</a:t>
            </a:r>
          </a:p>
        </p:txBody>
      </p:sp>
      <p:sp>
        <p:nvSpPr>
          <p:cNvPr id="4" name="Rectangle 3"/>
          <p:cNvSpPr/>
          <p:nvPr/>
        </p:nvSpPr>
        <p:spPr>
          <a:xfrm>
            <a:off x="322194" y="4125192"/>
            <a:ext cx="8382000" cy="2585323"/>
          </a:xfrm>
          <a:prstGeom prst="rect">
            <a:avLst/>
          </a:prstGeom>
        </p:spPr>
        <p:txBody>
          <a:bodyPr wrap="square">
            <a:spAutoFit/>
          </a:bodyPr>
          <a:lstStyle/>
          <a:p>
            <a:pPr algn="ctr"/>
            <a:r>
              <a:rPr lang="en-US" sz="5400" b="1" dirty="0">
                <a:solidFill>
                  <a:srgbClr val="000000"/>
                </a:solidFill>
                <a:latin typeface="Calibri"/>
                <a:cs typeface="Calibri" pitchFamily="34" charset="0"/>
              </a:rPr>
              <a:t>Because they are all vertebrates – they have a backbone!</a:t>
            </a:r>
            <a:endParaRPr lang="en-US" sz="5400" b="1" dirty="0">
              <a:solidFill>
                <a:srgbClr val="000000"/>
              </a:solidFill>
            </a:endParaRPr>
          </a:p>
        </p:txBody>
      </p:sp>
    </p:spTree>
    <p:extLst>
      <p:ext uri="{BB962C8B-B14F-4D97-AF65-F5344CB8AC3E}">
        <p14:creationId xmlns:p14="http://schemas.microsoft.com/office/powerpoint/2010/main" val="13275970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28675">
                                            <p:txEl>
                                              <p:pRg st="0" end="0"/>
                                            </p:txEl>
                                          </p:spTgt>
                                        </p:tgtEl>
                                      </p:cBhvr>
                                    </p:animEffect>
                                    <p:set>
                                      <p:cBhvr>
                                        <p:cTn id="35" dur="1" fill="hold">
                                          <p:stCondLst>
                                            <p:cond delay="499"/>
                                          </p:stCondLst>
                                        </p:cTn>
                                        <p:tgtEl>
                                          <p:spTgt spid="28675">
                                            <p:txEl>
                                              <p:pRg st="0" end="0"/>
                                            </p:txEl>
                                          </p:spTgt>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P spid="2" grpId="0" animBg="1"/>
      <p:bldP spid="8" grpId="0" animBg="1"/>
      <p:bldP spid="9" grpId="0" animBg="1"/>
      <p:bldP spid="10" grpId="0" animBg="1"/>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clipart.com/thw/thw11/CL/5433_2005010014/000803_1059_61/19865203.thb.jpg?000803_1059_6129_v__v"/>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63306" y="152400"/>
            <a:ext cx="8575894" cy="6493179"/>
          </a:xfrm>
          <a:prstGeom prst="rect">
            <a:avLst/>
          </a:prstGeom>
          <a:noFill/>
          <a:extLst>
            <a:ext uri="{909E8E84-426E-40dd-AFC4-6F175D3DCCD1}">
              <a14:hiddenFill xmlns="" xmlns:a14="http://schemas.microsoft.com/office/drawing/2010/main">
                <a:solidFill>
                  <a:srgbClr val="FFFFFF"/>
                </a:solidFill>
              </a14:hiddenFill>
            </a:ext>
          </a:extLst>
        </p:spPr>
      </p:pic>
      <p:sp>
        <p:nvSpPr>
          <p:cNvPr id="258051" name="Rectangle 3"/>
          <p:cNvSpPr>
            <a:spLocks noGrp="1" noChangeArrowheads="1"/>
          </p:cNvSpPr>
          <p:nvPr>
            <p:ph type="body" idx="1"/>
          </p:nvPr>
        </p:nvSpPr>
        <p:spPr>
          <a:xfrm>
            <a:off x="457200" y="1828800"/>
            <a:ext cx="8229600" cy="3048000"/>
          </a:xfrm>
        </p:spPr>
        <p:txBody>
          <a:bodyPr/>
          <a:lstStyle/>
          <a:p>
            <a:pPr marL="0" indent="0" algn="just">
              <a:buFontTx/>
              <a:buNone/>
            </a:pPr>
            <a:r>
              <a:rPr lang="en-US" dirty="0">
                <a:solidFill>
                  <a:schemeClr val="bg1"/>
                </a:solidFill>
                <a:latin typeface="Calibri" pitchFamily="34" charset="0"/>
                <a:cs typeface="Calibri" pitchFamily="34" charset="0"/>
              </a:rPr>
              <a:t>Anyhow, back to the whales… so how did they come to live in the ocean?  On your sheet, you will see steps to reconstruct the evolution of the whale from land to sea.  Read the descriptions and use the traits drawn to help you draw the journey of the ancestral whale to present day.  </a:t>
            </a:r>
          </a:p>
          <a:p>
            <a:pPr>
              <a:buFontTx/>
              <a:buNone/>
            </a:pPr>
            <a:endParaRPr lang="en-US" dirty="0">
              <a:latin typeface="Calibri" pitchFamily="34" charset="0"/>
              <a:cs typeface="Calibri" pitchFamily="34" charset="0"/>
            </a:endParaRPr>
          </a:p>
        </p:txBody>
      </p:sp>
      <p:sp>
        <p:nvSpPr>
          <p:cNvPr id="6" name="TextBox 5"/>
          <p:cNvSpPr txBox="1"/>
          <p:nvPr/>
        </p:nvSpPr>
        <p:spPr>
          <a:xfrm>
            <a:off x="0" y="6572016"/>
            <a:ext cx="1752600" cy="276999"/>
          </a:xfrm>
          <a:prstGeom prst="rect">
            <a:avLst/>
          </a:prstGeom>
          <a:noFill/>
        </p:spPr>
        <p:txBody>
          <a:bodyPr wrap="square" rtlCol="0">
            <a:spAutoFit/>
          </a:bodyPr>
          <a:lstStyle/>
          <a:p>
            <a:r>
              <a:rPr lang="en-US" sz="1200" dirty="0">
                <a:solidFill>
                  <a:srgbClr val="000000">
                    <a:lumMod val="50000"/>
                    <a:lumOff val="50000"/>
                  </a:srgbClr>
                </a:solidFill>
                <a:latin typeface="Calibri"/>
              </a:rPr>
              <a:t>© Getting Nerdy, LLC</a:t>
            </a:r>
          </a:p>
        </p:txBody>
      </p:sp>
    </p:spTree>
    <p:extLst>
      <p:ext uri="{BB962C8B-B14F-4D97-AF65-F5344CB8AC3E}">
        <p14:creationId xmlns:p14="http://schemas.microsoft.com/office/powerpoint/2010/main" val="42547804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body" idx="1"/>
          </p:nvPr>
        </p:nvSpPr>
        <p:spPr>
          <a:xfrm>
            <a:off x="202327" y="533400"/>
            <a:ext cx="3074273" cy="5791200"/>
          </a:xfrm>
        </p:spPr>
        <p:txBody>
          <a:bodyPr/>
          <a:lstStyle/>
          <a:p>
            <a:pPr marL="57150" indent="-57150" algn="ctr">
              <a:buFontTx/>
              <a:buNone/>
            </a:pPr>
            <a:r>
              <a:rPr lang="en-US" sz="4000" b="1" cap="small" dirty="0" err="1">
                <a:latin typeface="Calibri" pitchFamily="34" charset="0"/>
                <a:cs typeface="Calibri" pitchFamily="34" charset="0"/>
              </a:rPr>
              <a:t>Mesonychid</a:t>
            </a:r>
            <a:r>
              <a:rPr lang="en-US" sz="4000" b="1" cap="small" dirty="0">
                <a:latin typeface="Calibri" pitchFamily="34" charset="0"/>
                <a:cs typeface="Calibri" pitchFamily="34" charset="0"/>
              </a:rPr>
              <a:t> </a:t>
            </a:r>
            <a:r>
              <a:rPr lang="en-US" sz="2800" cap="small" dirty="0">
                <a:latin typeface="Calibri" pitchFamily="34" charset="0"/>
                <a:cs typeface="Calibri" pitchFamily="34" charset="0"/>
              </a:rPr>
              <a:t>(55 MYA)</a:t>
            </a:r>
            <a:r>
              <a:rPr lang="en-US" sz="2800" b="1" cap="small" dirty="0">
                <a:latin typeface="Calibri" pitchFamily="34" charset="0"/>
                <a:cs typeface="Calibri" pitchFamily="34" charset="0"/>
              </a:rPr>
              <a:t>:</a:t>
            </a:r>
          </a:p>
          <a:p>
            <a:pPr marL="57150" indent="-57150" algn="ctr">
              <a:buFontTx/>
              <a:buNone/>
            </a:pPr>
            <a:r>
              <a:rPr lang="en-US" sz="2800" dirty="0">
                <a:latin typeface="Calibri" pitchFamily="34" charset="0"/>
                <a:cs typeface="Calibri" pitchFamily="34" charset="0"/>
              </a:rPr>
              <a:t>Extinct land mammals with </a:t>
            </a:r>
            <a:r>
              <a:rPr lang="en-US" sz="2800" u="sng" dirty="0">
                <a:latin typeface="Calibri" pitchFamily="34" charset="0"/>
                <a:cs typeface="Calibri" pitchFamily="34" charset="0"/>
              </a:rPr>
              <a:t>whale</a:t>
            </a:r>
            <a:r>
              <a:rPr lang="en-US" sz="2800" dirty="0">
                <a:latin typeface="Calibri" pitchFamily="34" charset="0"/>
                <a:cs typeface="Calibri" pitchFamily="34" charset="0"/>
              </a:rPr>
              <a:t> like teeth.  Covered in fur and stripes similar to a tiger.  Had four legs with feet that resembled </a:t>
            </a:r>
            <a:r>
              <a:rPr lang="en-US" sz="2800" u="sng" dirty="0">
                <a:latin typeface="Calibri" pitchFamily="34" charset="0"/>
                <a:cs typeface="Calibri" pitchFamily="34" charset="0"/>
              </a:rPr>
              <a:t>hooves</a:t>
            </a:r>
            <a:r>
              <a:rPr lang="en-US" sz="2800" dirty="0">
                <a:latin typeface="Calibri" pitchFamily="34" charset="0"/>
                <a:cs typeface="Calibri" pitchFamily="34" charset="0"/>
              </a:rPr>
              <a:t> of a horse, and a long snout and tail.</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586" t="12264" r="20749"/>
          <a:stretch/>
        </p:blipFill>
        <p:spPr bwMode="auto">
          <a:xfrm>
            <a:off x="3191701" y="609600"/>
            <a:ext cx="5799899" cy="53516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0" y="6572016"/>
            <a:ext cx="1752600" cy="276999"/>
          </a:xfrm>
          <a:prstGeom prst="rect">
            <a:avLst/>
          </a:prstGeom>
          <a:noFill/>
        </p:spPr>
        <p:txBody>
          <a:bodyPr wrap="square" rtlCol="0">
            <a:spAutoFit/>
          </a:bodyPr>
          <a:lstStyle/>
          <a:p>
            <a:r>
              <a:rPr lang="en-US" sz="1200" dirty="0">
                <a:solidFill>
                  <a:srgbClr val="000000">
                    <a:lumMod val="50000"/>
                    <a:lumOff val="50000"/>
                  </a:srgbClr>
                </a:solidFill>
                <a:latin typeface="Calibri"/>
              </a:rPr>
              <a:t>© Getting Nerdy, LLC</a:t>
            </a:r>
          </a:p>
        </p:txBody>
      </p:sp>
      <p:sp>
        <p:nvSpPr>
          <p:cNvPr id="2" name="TextBox 1"/>
          <p:cNvSpPr txBox="1"/>
          <p:nvPr/>
        </p:nvSpPr>
        <p:spPr>
          <a:xfrm>
            <a:off x="3191701" y="5867400"/>
            <a:ext cx="6104700" cy="1077218"/>
          </a:xfrm>
          <a:prstGeom prst="rect">
            <a:avLst/>
          </a:prstGeom>
          <a:noFill/>
        </p:spPr>
        <p:txBody>
          <a:bodyPr wrap="square" rtlCol="0">
            <a:spAutoFit/>
          </a:bodyPr>
          <a:lstStyle/>
          <a:p>
            <a:pPr fontAlgn="auto">
              <a:spcBef>
                <a:spcPts val="0"/>
              </a:spcBef>
              <a:spcAft>
                <a:spcPts val="0"/>
              </a:spcAft>
            </a:pPr>
            <a:r>
              <a:rPr lang="en-US" sz="1600" dirty="0">
                <a:solidFill>
                  <a:srgbClr val="000000"/>
                </a:solidFill>
                <a:latin typeface="Calibri" pitchFamily="34" charset="0"/>
                <a:cs typeface="Calibri" pitchFamily="34" charset="0"/>
              </a:rPr>
              <a:t>Based on the fossil record, and because whales are air-breathing mammals, scientists believe that they must have descended from a land dwelling mammal, such as the </a:t>
            </a:r>
            <a:r>
              <a:rPr lang="en-US" sz="1600" dirty="0" err="1">
                <a:solidFill>
                  <a:srgbClr val="000000"/>
                </a:solidFill>
                <a:latin typeface="Calibri" pitchFamily="34" charset="0"/>
                <a:cs typeface="Calibri" pitchFamily="34" charset="0"/>
              </a:rPr>
              <a:t>Mesonychid</a:t>
            </a:r>
            <a:r>
              <a:rPr lang="en-US" sz="1600" dirty="0">
                <a:solidFill>
                  <a:srgbClr val="000000"/>
                </a:solidFill>
                <a:latin typeface="Calibri" pitchFamily="34" charset="0"/>
                <a:cs typeface="Calibri" pitchFamily="34" charset="0"/>
              </a:rPr>
              <a:t> that lived near the ocean 55 million years ago.</a:t>
            </a:r>
            <a:endParaRPr lang="en-US" sz="1600" dirty="0">
              <a:solidFill>
                <a:srgbClr val="000000"/>
              </a:solidFill>
              <a:latin typeface="Calibri"/>
            </a:endParaRPr>
          </a:p>
        </p:txBody>
      </p:sp>
    </p:spTree>
    <p:extLst>
      <p:ext uri="{BB962C8B-B14F-4D97-AF65-F5344CB8AC3E}">
        <p14:creationId xmlns:p14="http://schemas.microsoft.com/office/powerpoint/2010/main" val="42943579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body" idx="1"/>
          </p:nvPr>
        </p:nvSpPr>
        <p:spPr>
          <a:xfrm>
            <a:off x="304800" y="228600"/>
            <a:ext cx="8534400" cy="1828800"/>
          </a:xfrm>
        </p:spPr>
        <p:txBody>
          <a:bodyPr/>
          <a:lstStyle/>
          <a:p>
            <a:pPr marL="57150" indent="-57150" algn="just">
              <a:buNone/>
            </a:pPr>
            <a:r>
              <a:rPr lang="en-US" sz="4000" b="1" cap="small" dirty="0" err="1">
                <a:latin typeface="Calibri" pitchFamily="34" charset="0"/>
                <a:cs typeface="Calibri" pitchFamily="34" charset="0"/>
              </a:rPr>
              <a:t>Pakicetus</a:t>
            </a:r>
            <a:r>
              <a:rPr lang="en-US" sz="4000" b="1" cap="small" dirty="0">
                <a:latin typeface="Calibri" pitchFamily="34" charset="0"/>
                <a:cs typeface="Calibri" pitchFamily="34" charset="0"/>
              </a:rPr>
              <a:t> </a:t>
            </a:r>
            <a:r>
              <a:rPr lang="en-US" sz="2800" dirty="0">
                <a:latin typeface="Calibri" pitchFamily="34" charset="0"/>
                <a:cs typeface="Calibri" pitchFamily="34" charset="0"/>
              </a:rPr>
              <a:t>(50 MYA)</a:t>
            </a:r>
            <a:r>
              <a:rPr lang="en-US" sz="2800" b="1" cap="small" dirty="0">
                <a:latin typeface="Calibri" pitchFamily="34" charset="0"/>
                <a:cs typeface="Calibri" pitchFamily="34" charset="0"/>
              </a:rPr>
              <a:t>:</a:t>
            </a:r>
            <a:r>
              <a:rPr lang="en-US" sz="2800" i="1" dirty="0">
                <a:latin typeface="Calibri" pitchFamily="34" charset="0"/>
                <a:cs typeface="Calibri" pitchFamily="34" charset="0"/>
              </a:rPr>
              <a:t>  </a:t>
            </a:r>
            <a:r>
              <a:rPr lang="en-US" sz="2400" i="1" dirty="0" err="1">
                <a:latin typeface="Calibri" pitchFamily="34" charset="0"/>
                <a:cs typeface="Calibri" pitchFamily="34" charset="0"/>
              </a:rPr>
              <a:t>Mesonychid</a:t>
            </a:r>
            <a:r>
              <a:rPr lang="en-US" sz="2400" dirty="0">
                <a:latin typeface="Calibri" pitchFamily="34" charset="0"/>
                <a:cs typeface="Calibri" pitchFamily="34" charset="0"/>
              </a:rPr>
              <a:t> evolved into a wolf-sized meat-eater that ate mostly fish.</a:t>
            </a:r>
            <a:r>
              <a:rPr lang="en-US" sz="2400" i="1" dirty="0">
                <a:latin typeface="Calibri" pitchFamily="34" charset="0"/>
                <a:cs typeface="Calibri" pitchFamily="34" charset="0"/>
              </a:rPr>
              <a:t>  </a:t>
            </a:r>
            <a:r>
              <a:rPr lang="en-US" sz="2400" dirty="0">
                <a:latin typeface="Calibri" pitchFamily="34" charset="0"/>
                <a:cs typeface="Calibri" pitchFamily="34" charset="0"/>
              </a:rPr>
              <a:t>Fur</a:t>
            </a:r>
            <a:r>
              <a:rPr lang="en-US" sz="2400" i="1" dirty="0">
                <a:latin typeface="Calibri" pitchFamily="34" charset="0"/>
                <a:cs typeface="Calibri" pitchFamily="34" charset="0"/>
              </a:rPr>
              <a:t> </a:t>
            </a:r>
            <a:r>
              <a:rPr lang="en-US" sz="2400" dirty="0">
                <a:latin typeface="Calibri" pitchFamily="34" charset="0"/>
                <a:cs typeface="Calibri" pitchFamily="34" charset="0"/>
              </a:rPr>
              <a:t>covered with a head that is becoming whale shaped with sharp teeth.  Had four legs, small ears, and a long tail.</a:t>
            </a:r>
          </a:p>
          <a:p>
            <a:pPr marL="57150" indent="-57150" algn="just">
              <a:buFontTx/>
              <a:buNone/>
            </a:pPr>
            <a:endParaRPr lang="en-US" sz="2400" dirty="0">
              <a:latin typeface="Calibri" pitchFamily="34" charset="0"/>
              <a:cs typeface="Calibri" pitchFamily="34" charset="0"/>
            </a:endParaRPr>
          </a:p>
        </p:txBody>
      </p:sp>
      <p:sp>
        <p:nvSpPr>
          <p:cNvPr id="6" name="TextBox 5"/>
          <p:cNvSpPr txBox="1"/>
          <p:nvPr/>
        </p:nvSpPr>
        <p:spPr>
          <a:xfrm>
            <a:off x="0" y="6572016"/>
            <a:ext cx="1752600" cy="276999"/>
          </a:xfrm>
          <a:prstGeom prst="rect">
            <a:avLst/>
          </a:prstGeom>
          <a:noFill/>
        </p:spPr>
        <p:txBody>
          <a:bodyPr wrap="square" rtlCol="0">
            <a:spAutoFit/>
          </a:bodyPr>
          <a:lstStyle/>
          <a:p>
            <a:r>
              <a:rPr lang="en-US" sz="1200" dirty="0">
                <a:solidFill>
                  <a:srgbClr val="000000">
                    <a:lumMod val="50000"/>
                    <a:lumOff val="50000"/>
                  </a:srgbClr>
                </a:solidFill>
                <a:latin typeface="Calibri"/>
              </a:rPr>
              <a:t>© Getting Nerdy, LLC</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1887" t="4378" r="21507" b="18724"/>
          <a:stretch/>
        </p:blipFill>
        <p:spPr>
          <a:xfrm>
            <a:off x="1059234" y="1981200"/>
            <a:ext cx="7049498" cy="4590816"/>
          </a:xfrm>
          <a:prstGeom prst="rect">
            <a:avLst/>
          </a:prstGeom>
        </p:spPr>
      </p:pic>
    </p:spTree>
    <p:extLst>
      <p:ext uri="{BB962C8B-B14F-4D97-AF65-F5344CB8AC3E}">
        <p14:creationId xmlns:p14="http://schemas.microsoft.com/office/powerpoint/2010/main" val="39825260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8" name="Rectangle 4"/>
          <p:cNvSpPr>
            <a:spLocks noGrp="1" noChangeArrowheads="1"/>
          </p:cNvSpPr>
          <p:nvPr>
            <p:ph type="body" idx="1"/>
          </p:nvPr>
        </p:nvSpPr>
        <p:spPr>
          <a:xfrm>
            <a:off x="228600" y="97808"/>
            <a:ext cx="8686800" cy="1752600"/>
          </a:xfrm>
        </p:spPr>
        <p:txBody>
          <a:bodyPr/>
          <a:lstStyle/>
          <a:p>
            <a:pPr marL="0" indent="0" algn="just">
              <a:lnSpc>
                <a:spcPct val="80000"/>
              </a:lnSpc>
              <a:buFontTx/>
              <a:buNone/>
            </a:pPr>
            <a:r>
              <a:rPr lang="en-US" sz="4000" b="1" cap="small" dirty="0" err="1">
                <a:latin typeface="Calibri" pitchFamily="34" charset="0"/>
                <a:cs typeface="Calibri" pitchFamily="34" charset="0"/>
              </a:rPr>
              <a:t>Ambulocetus</a:t>
            </a:r>
            <a:r>
              <a:rPr lang="en-US" sz="4000" b="1" cap="small" dirty="0">
                <a:latin typeface="Calibri" pitchFamily="34" charset="0"/>
                <a:cs typeface="Calibri" pitchFamily="34" charset="0"/>
              </a:rPr>
              <a:t> </a:t>
            </a:r>
            <a:r>
              <a:rPr lang="en-US" sz="2800" dirty="0">
                <a:latin typeface="Calibri" pitchFamily="34" charset="0"/>
                <a:cs typeface="Calibri" pitchFamily="34" charset="0"/>
              </a:rPr>
              <a:t>(48 MYA)</a:t>
            </a:r>
            <a:r>
              <a:rPr lang="en-US" sz="2800" b="1" cap="small" dirty="0">
                <a:latin typeface="Calibri" pitchFamily="34" charset="0"/>
                <a:cs typeface="Calibri" pitchFamily="34" charset="0"/>
              </a:rPr>
              <a:t>:</a:t>
            </a:r>
            <a:r>
              <a:rPr lang="en-US" sz="2800" dirty="0">
                <a:latin typeface="Calibri" pitchFamily="34" charset="0"/>
                <a:cs typeface="Calibri" pitchFamily="34" charset="0"/>
              </a:rPr>
              <a:t> Lived in both water and land.  Heard sound through its lower </a:t>
            </a:r>
            <a:r>
              <a:rPr lang="en-US" sz="2800" u="sng" dirty="0">
                <a:latin typeface="Calibri" pitchFamily="34" charset="0"/>
                <a:cs typeface="Calibri" pitchFamily="34" charset="0"/>
              </a:rPr>
              <a:t>jaw</a:t>
            </a:r>
            <a:r>
              <a:rPr lang="en-US" sz="2800" dirty="0">
                <a:latin typeface="Calibri" pitchFamily="34" charset="0"/>
                <a:cs typeface="Calibri" pitchFamily="34" charset="0"/>
              </a:rPr>
              <a:t>, leading to the sound receiving system of modern whales.  Has webbed feet and uses hind legs for powerful underwater kicks. Head becomes longer and thinner resembling a </a:t>
            </a:r>
            <a:r>
              <a:rPr lang="en-US" sz="2800" u="sng" dirty="0">
                <a:latin typeface="Calibri" pitchFamily="34" charset="0"/>
                <a:cs typeface="Calibri" pitchFamily="34" charset="0"/>
              </a:rPr>
              <a:t>lizard</a:t>
            </a:r>
            <a:r>
              <a:rPr lang="en-US" sz="2800" dirty="0">
                <a:latin typeface="Calibri" pitchFamily="34" charset="0"/>
                <a:cs typeface="Calibri" pitchFamily="34" charset="0"/>
              </a:rPr>
              <a:t> in shape. </a:t>
            </a:r>
            <a:endParaRPr lang="en-US" sz="2400" dirty="0">
              <a:latin typeface="Calibri" pitchFamily="34" charset="0"/>
              <a:cs typeface="Calibri" pitchFamily="34" charset="0"/>
            </a:endParaRPr>
          </a:p>
        </p:txBody>
      </p:sp>
      <p:sp>
        <p:nvSpPr>
          <p:cNvPr id="7" name="TextBox 6"/>
          <p:cNvSpPr txBox="1"/>
          <p:nvPr/>
        </p:nvSpPr>
        <p:spPr>
          <a:xfrm>
            <a:off x="0" y="6572016"/>
            <a:ext cx="1752600" cy="276999"/>
          </a:xfrm>
          <a:prstGeom prst="rect">
            <a:avLst/>
          </a:prstGeom>
          <a:noFill/>
        </p:spPr>
        <p:txBody>
          <a:bodyPr wrap="square" rtlCol="0">
            <a:spAutoFit/>
          </a:bodyPr>
          <a:lstStyle/>
          <a:p>
            <a:r>
              <a:rPr lang="en-US" sz="1200" dirty="0">
                <a:solidFill>
                  <a:srgbClr val="000000">
                    <a:lumMod val="50000"/>
                    <a:lumOff val="50000"/>
                  </a:srgbClr>
                </a:solidFill>
                <a:latin typeface="Calibri"/>
              </a:rPr>
              <a:t>© Getting Nerdy, LLC</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7192" t="16843" b="3081"/>
          <a:stretch/>
        </p:blipFill>
        <p:spPr>
          <a:xfrm>
            <a:off x="1733222" y="2013080"/>
            <a:ext cx="5677556" cy="4082920"/>
          </a:xfrm>
          <a:prstGeom prst="rect">
            <a:avLst/>
          </a:prstGeom>
        </p:spPr>
      </p:pic>
      <p:sp>
        <p:nvSpPr>
          <p:cNvPr id="3" name="TextBox 2"/>
          <p:cNvSpPr txBox="1"/>
          <p:nvPr/>
        </p:nvSpPr>
        <p:spPr>
          <a:xfrm>
            <a:off x="0" y="6096000"/>
            <a:ext cx="9143999" cy="861774"/>
          </a:xfrm>
          <a:prstGeom prst="rect">
            <a:avLst/>
          </a:prstGeom>
          <a:noFill/>
        </p:spPr>
        <p:txBody>
          <a:bodyPr wrap="square" rtlCol="0">
            <a:spAutoFit/>
          </a:bodyPr>
          <a:lstStyle/>
          <a:p>
            <a:pPr fontAlgn="auto">
              <a:spcBef>
                <a:spcPts val="0"/>
              </a:spcBef>
              <a:spcAft>
                <a:spcPts val="0"/>
              </a:spcAft>
            </a:pPr>
            <a:r>
              <a:rPr lang="en-US" sz="1600" i="1" dirty="0" err="1">
                <a:solidFill>
                  <a:srgbClr val="000000"/>
                </a:solidFill>
                <a:latin typeface="Calibri" pitchFamily="34" charset="0"/>
                <a:cs typeface="Calibri" pitchFamily="34" charset="0"/>
              </a:rPr>
              <a:t>Pakicetus</a:t>
            </a:r>
            <a:r>
              <a:rPr lang="en-US" sz="1600" dirty="0">
                <a:solidFill>
                  <a:srgbClr val="000000"/>
                </a:solidFill>
                <a:latin typeface="Calibri" pitchFamily="34" charset="0"/>
                <a:cs typeface="Calibri" pitchFamily="34" charset="0"/>
              </a:rPr>
              <a:t> evolved into a land dwelling animal with shorter legs and webbed feet.  This animal was able to swim well and was therefore able to survive off of the abundant supply of food in the ocean.   </a:t>
            </a:r>
          </a:p>
          <a:p>
            <a:pPr fontAlgn="auto">
              <a:spcBef>
                <a:spcPts val="0"/>
              </a:spcBef>
              <a:spcAft>
                <a:spcPts val="0"/>
              </a:spcAft>
            </a:pPr>
            <a:endParaRPr lang="en-US" dirty="0">
              <a:solidFill>
                <a:srgbClr val="000000"/>
              </a:solidFill>
              <a:latin typeface="Calibri"/>
            </a:endParaRPr>
          </a:p>
        </p:txBody>
      </p:sp>
    </p:spTree>
    <p:extLst>
      <p:ext uri="{BB962C8B-B14F-4D97-AF65-F5344CB8AC3E}">
        <p14:creationId xmlns:p14="http://schemas.microsoft.com/office/powerpoint/2010/main" val="39572945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2" name="Rectangle 4"/>
          <p:cNvSpPr>
            <a:spLocks noGrp="1" noChangeArrowheads="1"/>
          </p:cNvSpPr>
          <p:nvPr>
            <p:ph type="body" idx="1"/>
          </p:nvPr>
        </p:nvSpPr>
        <p:spPr>
          <a:xfrm>
            <a:off x="152400" y="304800"/>
            <a:ext cx="8839200" cy="2286000"/>
          </a:xfrm>
        </p:spPr>
        <p:txBody>
          <a:bodyPr/>
          <a:lstStyle/>
          <a:p>
            <a:pPr marL="0" indent="0" algn="just">
              <a:lnSpc>
                <a:spcPct val="90000"/>
              </a:lnSpc>
              <a:buFontTx/>
              <a:buNone/>
            </a:pPr>
            <a:r>
              <a:rPr lang="en-US" sz="4000" b="1" cap="small" dirty="0" err="1">
                <a:latin typeface="Calibri" pitchFamily="34" charset="0"/>
                <a:cs typeface="Calibri" pitchFamily="34" charset="0"/>
              </a:rPr>
              <a:t>rhodocetus</a:t>
            </a:r>
            <a:r>
              <a:rPr lang="en-US" sz="4000" b="1" cap="small" dirty="0">
                <a:latin typeface="Calibri" pitchFamily="34" charset="0"/>
                <a:cs typeface="Calibri" pitchFamily="34" charset="0"/>
              </a:rPr>
              <a:t> </a:t>
            </a:r>
            <a:r>
              <a:rPr lang="en-US" sz="2800" dirty="0">
                <a:latin typeface="Calibri" pitchFamily="34" charset="0"/>
                <a:cs typeface="Calibri" pitchFamily="34" charset="0"/>
              </a:rPr>
              <a:t>(46 MYA)</a:t>
            </a:r>
            <a:r>
              <a:rPr lang="en-US" sz="2800" b="1" cap="small" dirty="0">
                <a:latin typeface="Calibri" pitchFamily="34" charset="0"/>
                <a:cs typeface="Calibri" pitchFamily="34" charset="0"/>
              </a:rPr>
              <a:t>:  </a:t>
            </a:r>
            <a:r>
              <a:rPr lang="en-US" sz="2800" dirty="0">
                <a:latin typeface="Calibri" pitchFamily="34" charset="0"/>
                <a:cs typeface="Calibri" pitchFamily="34" charset="0"/>
              </a:rPr>
              <a:t>Hind limbs are reduced (smaller) and tail has become modified into a </a:t>
            </a:r>
            <a:r>
              <a:rPr lang="en-US" sz="2800" u="sng" dirty="0">
                <a:latin typeface="Calibri" pitchFamily="34" charset="0"/>
                <a:cs typeface="Calibri" pitchFamily="34" charset="0"/>
              </a:rPr>
              <a:t>fin</a:t>
            </a:r>
            <a:r>
              <a:rPr lang="en-US" sz="2800" dirty="0">
                <a:latin typeface="Calibri" pitchFamily="34" charset="0"/>
                <a:cs typeface="Calibri" pitchFamily="34" charset="0"/>
              </a:rPr>
              <a:t> at the end, an adaptation that allows for more efficient swimming.  Forelimbs are now completely fused together as front fins Head is similar to an </a:t>
            </a:r>
            <a:r>
              <a:rPr lang="en-US" sz="2800" u="sng" dirty="0">
                <a:latin typeface="Calibri" pitchFamily="34" charset="0"/>
                <a:cs typeface="Calibri" pitchFamily="34" charset="0"/>
              </a:rPr>
              <a:t>alligator</a:t>
            </a:r>
            <a:r>
              <a:rPr lang="en-US" sz="2800" dirty="0">
                <a:latin typeface="Calibri" pitchFamily="34" charset="0"/>
                <a:cs typeface="Calibri" pitchFamily="34" charset="0"/>
              </a:rPr>
              <a:t> in shape. </a:t>
            </a:r>
          </a:p>
        </p:txBody>
      </p:sp>
      <p:sp>
        <p:nvSpPr>
          <p:cNvPr id="7" name="TextBox 6"/>
          <p:cNvSpPr txBox="1"/>
          <p:nvPr/>
        </p:nvSpPr>
        <p:spPr>
          <a:xfrm>
            <a:off x="0" y="6572016"/>
            <a:ext cx="1752600" cy="276999"/>
          </a:xfrm>
          <a:prstGeom prst="rect">
            <a:avLst/>
          </a:prstGeom>
          <a:noFill/>
        </p:spPr>
        <p:txBody>
          <a:bodyPr wrap="square" rtlCol="0">
            <a:spAutoFit/>
          </a:bodyPr>
          <a:lstStyle/>
          <a:p>
            <a:r>
              <a:rPr lang="en-US" sz="1200" dirty="0">
                <a:solidFill>
                  <a:srgbClr val="000000">
                    <a:lumMod val="50000"/>
                    <a:lumOff val="50000"/>
                  </a:srgbClr>
                </a:solidFill>
                <a:latin typeface="Calibri"/>
              </a:rPr>
              <a:t>© Getting Nerdy, LLC</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16872" y="2514600"/>
            <a:ext cx="7193202" cy="4057416"/>
          </a:xfrm>
          <a:prstGeom prst="rect">
            <a:avLst/>
          </a:prstGeom>
        </p:spPr>
      </p:pic>
    </p:spTree>
    <p:extLst>
      <p:ext uri="{BB962C8B-B14F-4D97-AF65-F5344CB8AC3E}">
        <p14:creationId xmlns:p14="http://schemas.microsoft.com/office/powerpoint/2010/main" val="2154989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5" name="Rectangle 3"/>
          <p:cNvSpPr>
            <a:spLocks noGrp="1" noChangeArrowheads="1"/>
          </p:cNvSpPr>
          <p:nvPr>
            <p:ph type="body" idx="1"/>
          </p:nvPr>
        </p:nvSpPr>
        <p:spPr>
          <a:xfrm>
            <a:off x="383630" y="152400"/>
            <a:ext cx="8382000" cy="1752600"/>
          </a:xfrm>
        </p:spPr>
        <p:txBody>
          <a:bodyPr/>
          <a:lstStyle/>
          <a:p>
            <a:pPr marL="0" indent="0" algn="just">
              <a:lnSpc>
                <a:spcPct val="90000"/>
              </a:lnSpc>
              <a:buFontTx/>
              <a:buNone/>
            </a:pPr>
            <a:r>
              <a:rPr lang="en-US" sz="4000" b="1" cap="small" dirty="0" err="1">
                <a:latin typeface="Calibri" pitchFamily="34" charset="0"/>
                <a:cs typeface="Calibri" pitchFamily="34" charset="0"/>
              </a:rPr>
              <a:t>Basislosaurus</a:t>
            </a:r>
            <a:r>
              <a:rPr lang="en-US" sz="4000" b="1" cap="small" dirty="0">
                <a:latin typeface="Calibri" pitchFamily="34" charset="0"/>
                <a:cs typeface="Calibri" pitchFamily="34" charset="0"/>
              </a:rPr>
              <a:t> </a:t>
            </a:r>
            <a:r>
              <a:rPr lang="en-US" sz="4000" b="1" cap="small" dirty="0" err="1">
                <a:latin typeface="Calibri" pitchFamily="34" charset="0"/>
                <a:cs typeface="Calibri" pitchFamily="34" charset="0"/>
              </a:rPr>
              <a:t>isis</a:t>
            </a:r>
            <a:r>
              <a:rPr lang="en-US" sz="2400" b="1" cap="small" dirty="0">
                <a:latin typeface="Calibri" pitchFamily="34" charset="0"/>
                <a:cs typeface="Calibri" pitchFamily="34" charset="0"/>
              </a:rPr>
              <a:t> </a:t>
            </a:r>
            <a:r>
              <a:rPr lang="en-US" sz="2800" dirty="0">
                <a:latin typeface="Calibri" pitchFamily="34" charset="0"/>
                <a:cs typeface="Calibri" pitchFamily="34" charset="0"/>
              </a:rPr>
              <a:t>(37 MYA)</a:t>
            </a:r>
            <a:r>
              <a:rPr lang="en-US" sz="2800" b="1" cap="small" dirty="0">
                <a:latin typeface="Calibri" pitchFamily="34" charset="0"/>
                <a:cs typeface="Calibri" pitchFamily="34" charset="0"/>
              </a:rPr>
              <a:t>: </a:t>
            </a:r>
            <a:r>
              <a:rPr lang="en-US" sz="2400" dirty="0">
                <a:latin typeface="Calibri" pitchFamily="34" charset="0"/>
                <a:cs typeface="Calibri" pitchFamily="34" charset="0"/>
              </a:rPr>
              <a:t>Body is more elongated and the modified tail has become wider at the end, creating a larger tail fin. </a:t>
            </a:r>
            <a:r>
              <a:rPr lang="en-US" sz="2400" dirty="0" err="1">
                <a:latin typeface="Calibri" pitchFamily="34" charset="0"/>
                <a:cs typeface="Calibri" pitchFamily="34" charset="0"/>
              </a:rPr>
              <a:t>Hindlimbs</a:t>
            </a:r>
            <a:r>
              <a:rPr lang="en-US" sz="2400" dirty="0">
                <a:latin typeface="Calibri" pitchFamily="34" charset="0"/>
                <a:cs typeface="Calibri" pitchFamily="34" charset="0"/>
              </a:rPr>
              <a:t> are further reduced and barely visible.  Forelimbs are now noticeably fins. Head is similar to a </a:t>
            </a:r>
            <a:r>
              <a:rPr lang="en-US" sz="2400" u="sng" dirty="0">
                <a:latin typeface="Calibri" pitchFamily="34" charset="0"/>
                <a:cs typeface="Calibri" pitchFamily="34" charset="0"/>
              </a:rPr>
              <a:t>dolphin</a:t>
            </a:r>
            <a:r>
              <a:rPr lang="en-US" sz="2400" dirty="0">
                <a:latin typeface="Calibri" pitchFamily="34" charset="0"/>
                <a:cs typeface="Calibri" pitchFamily="34" charset="0"/>
              </a:rPr>
              <a:t> in shape. </a:t>
            </a:r>
          </a:p>
        </p:txBody>
      </p:sp>
      <p:sp>
        <p:nvSpPr>
          <p:cNvPr id="6" name="TextBox 5"/>
          <p:cNvSpPr txBox="1"/>
          <p:nvPr/>
        </p:nvSpPr>
        <p:spPr>
          <a:xfrm>
            <a:off x="0" y="6572016"/>
            <a:ext cx="1752600" cy="276999"/>
          </a:xfrm>
          <a:prstGeom prst="rect">
            <a:avLst/>
          </a:prstGeom>
          <a:noFill/>
        </p:spPr>
        <p:txBody>
          <a:bodyPr wrap="square" rtlCol="0">
            <a:spAutoFit/>
          </a:bodyPr>
          <a:lstStyle/>
          <a:p>
            <a:r>
              <a:rPr lang="en-US" sz="1200" dirty="0">
                <a:solidFill>
                  <a:srgbClr val="000000">
                    <a:lumMod val="50000"/>
                    <a:lumOff val="50000"/>
                  </a:srgbClr>
                </a:solidFill>
                <a:latin typeface="Calibri"/>
              </a:rPr>
              <a:t>© Getting Nerdy, LLC</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1552" t="-1" r="19482" b="28653"/>
          <a:stretch/>
        </p:blipFill>
        <p:spPr>
          <a:xfrm>
            <a:off x="1263868" y="2052748"/>
            <a:ext cx="6705600" cy="4576652"/>
          </a:xfrm>
          <a:prstGeom prst="rect">
            <a:avLst/>
          </a:prstGeom>
        </p:spPr>
      </p:pic>
    </p:spTree>
    <p:extLst>
      <p:ext uri="{BB962C8B-B14F-4D97-AF65-F5344CB8AC3E}">
        <p14:creationId xmlns:p14="http://schemas.microsoft.com/office/powerpoint/2010/main" val="421210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60" name="Rectangle 4"/>
          <p:cNvSpPr>
            <a:spLocks noGrp="1" noChangeArrowheads="1"/>
          </p:cNvSpPr>
          <p:nvPr>
            <p:ph type="body" idx="1"/>
          </p:nvPr>
        </p:nvSpPr>
        <p:spPr>
          <a:xfrm>
            <a:off x="457200" y="152399"/>
            <a:ext cx="8229600" cy="2117125"/>
          </a:xfrm>
        </p:spPr>
        <p:txBody>
          <a:bodyPr/>
          <a:lstStyle/>
          <a:p>
            <a:pPr marL="0" indent="0" algn="just">
              <a:buFontTx/>
              <a:buNone/>
            </a:pPr>
            <a:r>
              <a:rPr lang="en-US" sz="4000" b="1" cap="small" dirty="0" err="1">
                <a:latin typeface="Calibri" pitchFamily="34" charset="0"/>
                <a:cs typeface="Calibri" pitchFamily="34" charset="0"/>
              </a:rPr>
              <a:t>Dorudon</a:t>
            </a:r>
            <a:r>
              <a:rPr lang="en-US" sz="2400" b="1" cap="small" dirty="0">
                <a:latin typeface="Calibri" pitchFamily="34" charset="0"/>
                <a:cs typeface="Calibri" pitchFamily="34" charset="0"/>
              </a:rPr>
              <a:t> </a:t>
            </a:r>
            <a:r>
              <a:rPr lang="en-US" sz="2800" dirty="0">
                <a:latin typeface="Calibri" pitchFamily="34" charset="0"/>
                <a:cs typeface="Calibri" pitchFamily="34" charset="0"/>
              </a:rPr>
              <a:t>(34 MYA)</a:t>
            </a:r>
            <a:r>
              <a:rPr lang="en-US" sz="4000" b="1" cap="small" dirty="0">
                <a:latin typeface="Calibri" pitchFamily="34" charset="0"/>
                <a:cs typeface="Calibri" pitchFamily="34" charset="0"/>
              </a:rPr>
              <a:t>:</a:t>
            </a:r>
            <a:r>
              <a:rPr lang="en-US" sz="2400" i="1" dirty="0">
                <a:latin typeface="Calibri" pitchFamily="34" charset="0"/>
                <a:cs typeface="Calibri" pitchFamily="34" charset="0"/>
              </a:rPr>
              <a:t>.</a:t>
            </a:r>
            <a:r>
              <a:rPr lang="en-US" sz="2400" dirty="0">
                <a:latin typeface="Calibri" pitchFamily="34" charset="0"/>
                <a:cs typeface="Calibri" pitchFamily="34" charset="0"/>
              </a:rPr>
              <a:t> Primitive whales.  These organisms lived strictly in the </a:t>
            </a:r>
            <a:r>
              <a:rPr lang="en-US" sz="2400" u="sng" dirty="0">
                <a:latin typeface="Calibri" pitchFamily="34" charset="0"/>
                <a:cs typeface="Calibri" pitchFamily="34" charset="0"/>
              </a:rPr>
              <a:t>sea</a:t>
            </a:r>
            <a:r>
              <a:rPr lang="en-US" sz="2400" dirty="0">
                <a:latin typeface="Calibri" pitchFamily="34" charset="0"/>
                <a:cs typeface="Calibri" pitchFamily="34" charset="0"/>
              </a:rPr>
              <a:t>. Nostrils have moved toward the top of the head to become the </a:t>
            </a:r>
            <a:r>
              <a:rPr lang="en-US" sz="2400" u="sng" dirty="0">
                <a:latin typeface="Calibri" pitchFamily="34" charset="0"/>
                <a:cs typeface="Calibri" pitchFamily="34" charset="0"/>
              </a:rPr>
              <a:t>blowhole</a:t>
            </a:r>
            <a:r>
              <a:rPr lang="en-US" sz="2400" dirty="0">
                <a:latin typeface="Calibri" pitchFamily="34" charset="0"/>
                <a:cs typeface="Calibri" pitchFamily="34" charset="0"/>
              </a:rPr>
              <a:t>. Forelimbs are paddle-like flippers and </a:t>
            </a:r>
            <a:r>
              <a:rPr lang="en-US" sz="2400" dirty="0" err="1">
                <a:latin typeface="Calibri" pitchFamily="34" charset="0"/>
                <a:cs typeface="Calibri" pitchFamily="34" charset="0"/>
              </a:rPr>
              <a:t>hindlimbs</a:t>
            </a:r>
            <a:r>
              <a:rPr lang="en-US" sz="2400" dirty="0">
                <a:latin typeface="Calibri" pitchFamily="34" charset="0"/>
                <a:cs typeface="Calibri" pitchFamily="34" charset="0"/>
              </a:rPr>
              <a:t> are </a:t>
            </a:r>
            <a:r>
              <a:rPr lang="en-US" sz="2400" u="sng" dirty="0">
                <a:latin typeface="Calibri" pitchFamily="34" charset="0"/>
                <a:cs typeface="Calibri" pitchFamily="34" charset="0"/>
              </a:rPr>
              <a:t>absent</a:t>
            </a:r>
            <a:r>
              <a:rPr lang="en-US" sz="2400" dirty="0">
                <a:latin typeface="Calibri" pitchFamily="34" charset="0"/>
                <a:cs typeface="Calibri" pitchFamily="34" charset="0"/>
              </a:rPr>
              <a:t>.</a:t>
            </a:r>
          </a:p>
        </p:txBody>
      </p:sp>
      <p:sp>
        <p:nvSpPr>
          <p:cNvPr id="6" name="TextBox 5"/>
          <p:cNvSpPr txBox="1"/>
          <p:nvPr/>
        </p:nvSpPr>
        <p:spPr>
          <a:xfrm>
            <a:off x="0" y="6572016"/>
            <a:ext cx="1752600" cy="276999"/>
          </a:xfrm>
          <a:prstGeom prst="rect">
            <a:avLst/>
          </a:prstGeom>
          <a:noFill/>
        </p:spPr>
        <p:txBody>
          <a:bodyPr wrap="square" rtlCol="0">
            <a:spAutoFit/>
          </a:bodyPr>
          <a:lstStyle/>
          <a:p>
            <a:r>
              <a:rPr lang="en-US" sz="1200" dirty="0">
                <a:solidFill>
                  <a:srgbClr val="000000">
                    <a:lumMod val="50000"/>
                    <a:lumOff val="50000"/>
                  </a:srgbClr>
                </a:solidFill>
                <a:latin typeface="Calibri"/>
              </a:rPr>
              <a:t>© Getting Nerdy, LLC</a:t>
            </a:r>
          </a:p>
        </p:txBody>
      </p:sp>
      <p:pic>
        <p:nvPicPr>
          <p:cNvPr id="2050" name="Picture 2" descr="C:\Users\mzaher\AppData\Local\Temp\dorudon.jpg"/>
          <p:cNvPicPr>
            <a:picLocks noChangeAspect="1" noChangeArrowheads="1"/>
          </p:cNvPicPr>
          <p:nvPr/>
        </p:nvPicPr>
        <p:blipFill rotWithShape="1">
          <a:blip r:embed="rId2">
            <a:extLst>
              <a:ext uri="{28A0092B-C50C-407E-A947-70E740481C1C}">
                <a14:useLocalDpi xmlns:a14="http://schemas.microsoft.com/office/drawing/2010/main" val="0"/>
              </a:ext>
            </a:extLst>
          </a:blip>
          <a:srcRect l="5862" r="15690"/>
          <a:stretch/>
        </p:blipFill>
        <p:spPr bwMode="auto">
          <a:xfrm>
            <a:off x="1487214" y="2049162"/>
            <a:ext cx="6169572" cy="443607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9338551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90342</TotalTime>
  <Words>8325</Words>
  <Application>Microsoft Office PowerPoint</Application>
  <PresentationFormat>On-screen Show (4:3)</PresentationFormat>
  <Paragraphs>1527</Paragraphs>
  <Slides>110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110</vt:i4>
      </vt:variant>
    </vt:vector>
  </HeadingPairs>
  <TitlesOfParts>
    <vt:vector size="115" baseType="lpstr">
      <vt:lpstr>Arial</vt:lpstr>
      <vt:lpstr>Calibri</vt:lpstr>
      <vt:lpstr>Tempus Sans ITC</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you list some adaptations of the animals below?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Did you draw them right?</vt:lpstr>
      <vt:lpstr>PowerPoint Presentation</vt:lpstr>
      <vt:lpstr>PowerPoint Presentation</vt:lpstr>
      <vt:lpstr>Now you see me!</vt:lpstr>
      <vt:lpstr>PowerPoint Presentation</vt:lpstr>
      <vt:lpstr>PowerPoint Presentation</vt:lpstr>
      <vt:lpstr>Concealing Coloration: when an animal blends in with its background</vt:lpstr>
      <vt:lpstr>PowerPoint Presentation</vt:lpstr>
      <vt:lpstr>PowerPoint Presentation</vt:lpstr>
      <vt:lpstr>PowerPoint Presentation</vt:lpstr>
      <vt:lpstr>PowerPoint Presentation</vt:lpstr>
      <vt:lpstr>Disruptive coloration: when an organism’s color is broken up with a pattern like stripes or spots so it confuses or conceals when alone or in a group</vt:lpstr>
      <vt:lpstr>PowerPoint Presentation</vt:lpstr>
      <vt:lpstr>PowerPoint Presentation</vt:lpstr>
      <vt:lpstr>Mimicry:  when an animal copies or mimics the form of something else</vt:lpstr>
      <vt:lpstr>PowerPoint Presentation</vt:lpstr>
      <vt:lpstr>PowerPoint Presentation</vt:lpstr>
      <vt:lpstr>PowerPoint Presentation</vt:lpstr>
      <vt:lpstr>PowerPoint Presentation</vt:lpstr>
      <vt:lpstr>PowerPoint Presentation</vt:lpstr>
      <vt:lpstr>Now you see 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Are you ready for the wrath of nature?</vt:lpstr>
      <vt:lpstr>1</vt:lpstr>
      <vt:lpstr>2</vt:lpstr>
      <vt:lpstr>3</vt:lpstr>
      <vt:lpstr>4</vt:lpstr>
      <vt:lpstr>5</vt:lpstr>
      <vt:lpstr>6</vt:lpstr>
      <vt:lpstr>7</vt:lpstr>
      <vt:lpstr>8</vt:lpstr>
      <vt:lpstr>9</vt:lpstr>
      <vt:lpstr>10</vt:lpstr>
      <vt:lpstr>11</vt:lpstr>
      <vt:lpstr>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7 notes</dc:title>
  <dc:creator>Melissa Zaher;Gretchen Vikingson</dc:creator>
  <cp:lastModifiedBy>Thomas Reilly</cp:lastModifiedBy>
  <cp:revision>427</cp:revision>
  <dcterms:created xsi:type="dcterms:W3CDTF">2006-11-12T21:27:30Z</dcterms:created>
  <dcterms:modified xsi:type="dcterms:W3CDTF">2018-04-16T17:16:27Z</dcterms:modified>
  <cp:contentStatus/>
</cp:coreProperties>
</file>